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</p:sldMasterIdLst>
  <p:notesMasterIdLst>
    <p:notesMasterId r:id="rId16"/>
  </p:notesMasterIdLst>
  <p:handoutMasterIdLst>
    <p:handoutMasterId r:id="rId17"/>
  </p:handoutMasterIdLst>
  <p:sldIdLst>
    <p:sldId id="257" r:id="rId3"/>
    <p:sldId id="347" r:id="rId4"/>
    <p:sldId id="283" r:id="rId5"/>
    <p:sldId id="348" r:id="rId6"/>
    <p:sldId id="350" r:id="rId7"/>
    <p:sldId id="354" r:id="rId8"/>
    <p:sldId id="358" r:id="rId9"/>
    <p:sldId id="361" r:id="rId10"/>
    <p:sldId id="363" r:id="rId11"/>
    <p:sldId id="355" r:id="rId12"/>
    <p:sldId id="359" r:id="rId13"/>
    <p:sldId id="360" r:id="rId14"/>
    <p:sldId id="344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0D194B6-F592-4464-85C6-1514A365081D}">
          <p14:sldIdLst>
            <p14:sldId id="257"/>
            <p14:sldId id="347"/>
            <p14:sldId id="283"/>
            <p14:sldId id="348"/>
            <p14:sldId id="350"/>
            <p14:sldId id="354"/>
            <p14:sldId id="358"/>
            <p14:sldId id="361"/>
            <p14:sldId id="363"/>
            <p14:sldId id="355"/>
            <p14:sldId id="359"/>
            <p14:sldId id="360"/>
            <p14:sldId id="344"/>
          </p14:sldIdLst>
        </p14:section>
        <p14:section name="Untitled Section" id="{FA955202-F00E-4292-B5DC-FBE645AC869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58" autoAdjust="0"/>
    <p:restoredTop sz="94609" autoAdjust="0"/>
  </p:normalViewPr>
  <p:slideViewPr>
    <p:cSldViewPr>
      <p:cViewPr varScale="1">
        <p:scale>
          <a:sx n="86" d="100"/>
          <a:sy n="86" d="100"/>
        </p:scale>
        <p:origin x="43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2454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61693"/>
      </p:ext>
    </p:extLst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96355E3-9C1C-45ED-A930-D7A0EEAED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248414"/>
      </p:ext>
    </p:extLst>
  </p:cSld>
  <p:clrMap bg1="lt1" tx1="dk1" bg2="lt2" tx2="dk2" accent1="accent1" accent2="accent2" accent3="accent3" accent4="accent4" accent5="accent5" accent6="accent6" hlink="hlink" folHlink="folHlink"/>
  <p:hf sldNum="0"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t">
            <a:no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2819400" y="6366249"/>
            <a:ext cx="2847975" cy="365125"/>
          </a:xfrm>
        </p:spPr>
        <p:txBody>
          <a:bodyPr/>
          <a:lstStyle/>
          <a:p>
            <a:r>
              <a:rPr lang="en-US"/>
              <a:t>(c) 2021 Teraspeed Labs 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713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809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7944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777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999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46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455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416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5295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2037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4377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974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366249"/>
            <a:ext cx="2847975" cy="365125"/>
          </a:xfrm>
        </p:spPr>
        <p:txBody>
          <a:bodyPr/>
          <a:lstStyle/>
          <a:p>
            <a:r>
              <a:rPr lang="en-US"/>
              <a:t>(c) 2021 Teraspeed Labs 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2021 Teraspeed Labs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636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00400" y="6359207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/>
              <a:t>(c) 2021 Teraspeed Labs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C44F47C-BCB6-471D-969F-3A15402E0C6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1" y="6064608"/>
            <a:ext cx="990599" cy="6886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72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3" r:id="rId13"/>
  </p:sldLayoutIdLst>
  <p:hf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40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(c) 2021 Teraspeed Labs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79EF7-F09C-4033-ADC5-9D98FE5D14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45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.png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.png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2286000"/>
          </a:xfrm>
        </p:spPr>
        <p:txBody>
          <a:bodyPr/>
          <a:lstStyle/>
          <a:p>
            <a:pPr eaLnBrk="1" hangingPunct="1"/>
            <a:r>
              <a:rPr lang="en-US" altLang="en-US" sz="4400" dirty="0"/>
              <a:t>Matrix Parameters in Touchstone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6670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endParaRPr lang="en-US" altLang="en-US" sz="2400" dirty="0"/>
          </a:p>
          <a:p>
            <a:pPr eaLnBrk="1" hangingPunct="1"/>
            <a:r>
              <a:rPr lang="en-US" altLang="en-US" b="1" dirty="0"/>
              <a:t>Bob Ross, </a:t>
            </a:r>
            <a:r>
              <a:rPr lang="en-US" altLang="en-US" b="1" dirty="0" err="1"/>
              <a:t>Teraspeed</a:t>
            </a:r>
            <a:r>
              <a:rPr lang="en-US" altLang="en-US" b="1" dirty="0"/>
              <a:t> Labs, USA</a:t>
            </a:r>
          </a:p>
          <a:p>
            <a:pPr eaLnBrk="1" hangingPunct="1"/>
            <a:r>
              <a:rPr lang="en-US" altLang="en-US" sz="2400" b="1" dirty="0"/>
              <a:t>bob@teraspeedlabs.com</a:t>
            </a:r>
          </a:p>
          <a:p>
            <a:pPr eaLnBrk="1" hangingPunct="1"/>
            <a:endParaRPr lang="en-US" altLang="en-US" sz="2400" b="1" dirty="0"/>
          </a:p>
          <a:p>
            <a:pPr eaLnBrk="1" hangingPunct="1"/>
            <a:r>
              <a:rPr lang="en-US" altLang="en-US" b="1" dirty="0"/>
              <a:t>Hybrid Asian I</a:t>
            </a:r>
            <a:r>
              <a:rPr lang="en-US" altLang="en-US" sz="2400" b="1" dirty="0"/>
              <a:t>BIS Summit </a:t>
            </a:r>
            <a:r>
              <a:rPr lang="en-US" altLang="en-US" b="1" dirty="0"/>
              <a:t>(Tokyo</a:t>
            </a:r>
            <a:r>
              <a:rPr lang="en-US" altLang="en-US" sz="2400" b="1" dirty="0"/>
              <a:t>)</a:t>
            </a:r>
          </a:p>
          <a:p>
            <a:pPr eaLnBrk="1" hangingPunct="1"/>
            <a:r>
              <a:rPr lang="en-US" altLang="en-US" b="1" dirty="0"/>
              <a:t>Tokyo, Japan</a:t>
            </a:r>
            <a:endParaRPr lang="en-US" altLang="en-US" sz="2400" b="1" dirty="0"/>
          </a:p>
          <a:p>
            <a:pPr eaLnBrk="1" hangingPunct="1"/>
            <a:r>
              <a:rPr lang="en-US" altLang="en-US" b="1" dirty="0"/>
              <a:t>November 14</a:t>
            </a:r>
            <a:r>
              <a:rPr lang="en-US" altLang="en-US" sz="2400" b="1" dirty="0"/>
              <a:t>, 2023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656" y="228600"/>
            <a:ext cx="182880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1</a:t>
            </a:fld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A35D9EA-8285-2F8C-937B-AEE8D13E6E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052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56"/>
    </mc:Choice>
    <mc:Fallback>
      <p:transition spd="slow" advTm="13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N-Port Matrix Conversions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600200"/>
                <a:ext cx="8305800" cy="4525963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	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Z</a:t>
                </a:r>
                <a:r>
                  <a:rPr lang="en-US" b="1" u="sng" baseline="30000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U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  Z</a:t>
                </a:r>
                <a:r>
                  <a:rPr lang="en-US" b="1" dirty="0">
                    <a:sym typeface="Wingdings" panose="05000000000000000000" pitchFamily="2" charset="2"/>
                  </a:rPr>
                  <a:t>				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Z  Z</a:t>
                </a:r>
                <a:r>
                  <a:rPr lang="en-US" b="1" u="sng" baseline="30000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U</a:t>
                </a:r>
              </a:p>
              <a:p>
                <a:pPr marL="0" indent="0">
                  <a:buNone/>
                </a:pPr>
                <a:r>
                  <a:rPr lang="en-US" b="1" dirty="0">
                    <a:sym typeface="Wingdings" panose="05000000000000000000" pitchFamily="2" charset="2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b="1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pPr>
                          <m:e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𝒛</m:t>
                            </m:r>
                          </m:e>
                          <m:sup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𝒖</m:t>
                            </m:r>
                          </m:sup>
                        </m:sSup>
                      </m:e>
                      <m:sub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𝒊</m:t>
                        </m:r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,</m:t>
                        </m:r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b="1" dirty="0">
                    <a:sym typeface="Wingdings" panose="05000000000000000000" pitchFamily="2" charset="2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1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b="1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</m:ctrlPr>
                              </m:sSubPr>
                              <m:e>
                                <m:r>
                                  <a:rPr lang="en-US" b="1" i="1" smtClean="0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lang="en-US" b="1" i="1" smtClean="0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𝒊</m:t>
                                </m:r>
                              </m:sub>
                            </m:sSub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𝒓</m:t>
                            </m:r>
                          </m:e>
                          <m:sub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𝒋</m:t>
                            </m:r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 </m:t>
                            </m:r>
                          </m:sub>
                        </m:sSub>
                      </m:e>
                    </m:rad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 </m:t>
                        </m:r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𝒛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𝒊</m:t>
                        </m:r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,</m:t>
                        </m:r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b="1" dirty="0">
                    <a:sym typeface="Wingdings" panose="05000000000000000000" pitchFamily="2" charset="2"/>
                  </a:rPr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𝒛</m:t>
                        </m:r>
                      </m:e>
                      <m:sub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𝒊</m:t>
                        </m:r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,</m:t>
                        </m:r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b="1" dirty="0">
                    <a:sym typeface="Wingdings" panose="05000000000000000000" pitchFamily="2" charset="2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b="1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pPr>
                          <m:e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𝒛</m:t>
                            </m:r>
                          </m:e>
                          <m:sup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𝒖</m:t>
                            </m:r>
                          </m:sup>
                        </m:sSup>
                      </m:e>
                      <m:sub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𝒊</m:t>
                        </m:r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,</m:t>
                        </m:r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𝒋</m:t>
                        </m:r>
                      </m:sub>
                    </m:sSub>
                    <m:r>
                      <a:rPr lang="en-US" b="1" i="1">
                        <a:latin typeface="Cambria Math"/>
                        <a:sym typeface="Wingdings" panose="05000000000000000000" pitchFamily="2" charset="2"/>
                      </a:rPr>
                      <m:t> </m:t>
                    </m:r>
                  </m:oMath>
                </a14:m>
                <a:r>
                  <a:rPr lang="en-US" b="1" dirty="0">
                    <a:sym typeface="Wingdings" panose="05000000000000000000" pitchFamily="2" charset="2"/>
                  </a:rPr>
                  <a:t>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b="1" i="1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lang="en-US" b="1" i="1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𝒊</m:t>
                                </m:r>
                              </m:sub>
                            </m:sSub>
                            <m:r>
                              <a:rPr lang="en-US" b="1" i="1">
                                <a:latin typeface="Cambria Math"/>
                                <a:sym typeface="Wingdings" panose="05000000000000000000" pitchFamily="2" charset="2"/>
                              </a:rPr>
                              <m:t>𝒓</m:t>
                            </m:r>
                          </m:e>
                          <m:sub>
                            <m:r>
                              <a:rPr lang="en-US" b="1" i="1">
                                <a:latin typeface="Cambria Math"/>
                                <a:sym typeface="Wingdings" panose="05000000000000000000" pitchFamily="2" charset="2"/>
                              </a:rPr>
                              <m:t>𝒋</m:t>
                            </m:r>
                            <m:r>
                              <a:rPr lang="en-US" b="1" i="1">
                                <a:latin typeface="Cambria Math"/>
                                <a:sym typeface="Wingdings" panose="05000000000000000000" pitchFamily="2" charset="2"/>
                              </a:rPr>
                              <m:t> 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b="1" dirty="0">
                    <a:sym typeface="Wingdings" panose="05000000000000000000" pitchFamily="2" charset="2"/>
                  </a:rPr>
                  <a:t>	</a:t>
                </a:r>
              </a:p>
              <a:p>
                <a:pPr marL="0" indent="0">
                  <a:buNone/>
                </a:pPr>
                <a:endParaRPr lang="en-US" b="1" u="sng" dirty="0">
                  <a:sym typeface="Wingdings" panose="05000000000000000000" pitchFamily="2" charset="2"/>
                </a:endParaRPr>
              </a:p>
              <a:p>
                <a:pPr marL="0" indent="0">
                  <a:buNone/>
                </a:pPr>
                <a:r>
                  <a:rPr lang="en-US" b="1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	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Y</a:t>
                </a:r>
                <a:r>
                  <a:rPr lang="en-US" b="1" u="sng" baseline="30000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U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  Y</a:t>
                </a:r>
                <a:r>
                  <a:rPr lang="en-US" b="1" dirty="0">
                    <a:sym typeface="Wingdings" panose="05000000000000000000" pitchFamily="2" charset="2"/>
                  </a:rPr>
                  <a:t>			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Y  Y</a:t>
                </a:r>
                <a:r>
                  <a:rPr lang="en-US" b="1" u="sng" baseline="30000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U</a:t>
                </a:r>
              </a:p>
              <a:p>
                <a:pPr marL="0" indent="0">
                  <a:buNone/>
                </a:pPr>
                <a:r>
                  <a:rPr lang="en-US" b="1" dirty="0">
                    <a:sym typeface="Wingdings" panose="05000000000000000000" pitchFamily="2" charset="2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b="1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pPr>
                          <m:e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𝒚</m:t>
                            </m:r>
                          </m:e>
                          <m:sup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𝒖</m:t>
                            </m:r>
                          </m:sup>
                        </m:sSup>
                      </m:e>
                      <m:sub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𝒊</m:t>
                        </m:r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,</m:t>
                        </m:r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b="1" dirty="0">
                    <a:sym typeface="Wingdings" panose="05000000000000000000" pitchFamily="2" charset="2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𝒚</m:t>
                        </m:r>
                      </m:e>
                      <m:sub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𝒊</m:t>
                        </m:r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,</m:t>
                        </m:r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𝒋</m:t>
                        </m:r>
                      </m:sub>
                    </m:sSub>
                    <m:r>
                      <a:rPr lang="en-US" b="1" i="1">
                        <a:latin typeface="Cambria Math"/>
                        <a:sym typeface="Wingdings" panose="05000000000000000000" pitchFamily="2" charset="2"/>
                      </a:rPr>
                      <m:t> </m:t>
                    </m:r>
                  </m:oMath>
                </a14:m>
                <a:r>
                  <a:rPr lang="en-US" b="1" dirty="0">
                    <a:sym typeface="Wingdings" panose="05000000000000000000" pitchFamily="2" charset="2"/>
                  </a:rPr>
                  <a:t>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b="1" i="1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lang="en-US" b="1" i="1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𝒊</m:t>
                                </m:r>
                              </m:sub>
                            </m:sSub>
                            <m:r>
                              <a:rPr lang="en-US" b="1" i="1">
                                <a:latin typeface="Cambria Math"/>
                                <a:sym typeface="Wingdings" panose="05000000000000000000" pitchFamily="2" charset="2"/>
                              </a:rPr>
                              <m:t>𝒓</m:t>
                            </m:r>
                          </m:e>
                          <m:sub>
                            <m:r>
                              <a:rPr lang="en-US" b="1" i="1">
                                <a:latin typeface="Cambria Math"/>
                                <a:sym typeface="Wingdings" panose="05000000000000000000" pitchFamily="2" charset="2"/>
                              </a:rPr>
                              <m:t>𝒋</m:t>
                            </m:r>
                            <m:r>
                              <a:rPr lang="en-US" b="1" i="1">
                                <a:latin typeface="Cambria Math"/>
                                <a:sym typeface="Wingdings" panose="05000000000000000000" pitchFamily="2" charset="2"/>
                              </a:rPr>
                              <m:t> 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b="1" dirty="0">
                    <a:sym typeface="Wingdings" panose="05000000000000000000" pitchFamily="2" charset="2"/>
                  </a:rPr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𝒚</m:t>
                        </m:r>
                      </m:e>
                      <m:sub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𝒊</m:t>
                        </m:r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,</m:t>
                        </m:r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b="1" dirty="0">
                    <a:sym typeface="Wingdings" panose="05000000000000000000" pitchFamily="2" charset="2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b="1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b="1" i="1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</m:ctrlPr>
                              </m:sSubPr>
                              <m:e>
                                <m:r>
                                  <a:rPr lang="en-US" b="1" i="1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lang="en-US" b="1" i="1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𝒊</m:t>
                                </m:r>
                              </m:sub>
                            </m:sSub>
                            <m:r>
                              <a:rPr lang="en-US" b="1" i="1">
                                <a:latin typeface="Cambria Math"/>
                                <a:sym typeface="Wingdings" panose="05000000000000000000" pitchFamily="2" charset="2"/>
                              </a:rPr>
                              <m:t>𝒓</m:t>
                            </m:r>
                          </m:e>
                          <m:sub>
                            <m:r>
                              <a:rPr lang="en-US" b="1" i="1">
                                <a:latin typeface="Cambria Math"/>
                                <a:sym typeface="Wingdings" panose="05000000000000000000" pitchFamily="2" charset="2"/>
                              </a:rPr>
                              <m:t>𝒋</m:t>
                            </m:r>
                            <m:r>
                              <a:rPr lang="en-US" b="1" i="1">
                                <a:latin typeface="Cambria Math"/>
                                <a:sym typeface="Wingdings" panose="05000000000000000000" pitchFamily="2" charset="2"/>
                              </a:rPr>
                              <m:t> </m:t>
                            </m:r>
                          </m:sub>
                        </m:sSub>
                      </m:e>
                    </m:rad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 </m:t>
                        </m:r>
                        <m:sSub>
                          <m:sSubPr>
                            <m:ctrlPr>
                              <a:rPr lang="en-US" b="1" i="1" smtClean="0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b="1" i="1" smtClean="0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</m:ctrlPr>
                              </m:sSupPr>
                              <m:e>
                                <m:r>
                                  <a:rPr lang="en-US" b="1" i="1" smtClean="0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b="1" i="1" smtClean="0">
                                    <a:latin typeface="Cambria Math"/>
                                    <a:sym typeface="Wingdings" panose="05000000000000000000" pitchFamily="2" charset="2"/>
                                  </a:rPr>
                                  <m:t>𝒖</m:t>
                                </m:r>
                              </m:sup>
                            </m:sSup>
                          </m:e>
                          <m:sub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𝒊</m:t>
                            </m:r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,</m:t>
                            </m:r>
                            <m:r>
                              <a:rPr lang="en-US" b="1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𝒋</m:t>
                            </m:r>
                          </m:sub>
                        </m:sSub>
                      </m:e>
                      <m:sub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 </m:t>
                        </m:r>
                      </m:sub>
                    </m:sSub>
                  </m:oMath>
                </a14:m>
                <a:endParaRPr lang="en-US" b="1" dirty="0">
                  <a:sym typeface="Wingdings" panose="05000000000000000000" pitchFamily="2" charset="2"/>
                </a:endParaRPr>
              </a:p>
              <a:p>
                <a:pPr marL="0" indent="0">
                  <a:buNone/>
                </a:pPr>
                <a:endParaRPr lang="en-US" b="1" dirty="0">
                  <a:sym typeface="Wingdings" panose="05000000000000000000" pitchFamily="2" charset="2"/>
                </a:endParaRPr>
              </a:p>
              <a:p>
                <a:pPr marL="0" indent="0">
                  <a:buNone/>
                </a:pPr>
                <a:r>
                  <a:rPr lang="en-US" b="1" dirty="0">
                    <a:sym typeface="Wingdings" panose="05000000000000000000" pitchFamily="2" charset="2"/>
                  </a:rPr>
                  <a:t>In V1.0 and V2.0, R &lt;r&gt; is used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𝒓</m:t>
                        </m:r>
                      </m:e>
                      <m:sub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𝒊</m:t>
                        </m:r>
                      </m:sub>
                    </m:sSub>
                    <m:r>
                      <a:rPr lang="en-US" b="1" i="1">
                        <a:latin typeface="Cambria Math"/>
                        <a:sym typeface="Wingdings" panose="05000000000000000000" pitchFamily="2" charset="2"/>
                      </a:rPr>
                      <m:t> </m:t>
                    </m:r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=</m:t>
                        </m:r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𝒓</m:t>
                        </m:r>
                      </m:e>
                      <m:sub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𝒋</m:t>
                        </m:r>
                      </m:sub>
                    </m:sSub>
                  </m:oMath>
                </a14:m>
                <a:endParaRPr lang="en-US" b="1" dirty="0">
                  <a:sym typeface="Wingdings" panose="05000000000000000000" pitchFamily="2" charset="2"/>
                </a:endParaRPr>
              </a:p>
              <a:p>
                <a:pPr marL="0" indent="0">
                  <a:buNone/>
                </a:pPr>
                <a:r>
                  <a:rPr lang="en-US" b="1" dirty="0">
                    <a:sym typeface="Wingdings" panose="05000000000000000000" pitchFamily="2" charset="2"/>
                  </a:rPr>
                  <a:t>V2.0 cannot be converted to V1.0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𝒓</m:t>
                        </m:r>
                      </m:e>
                      <m:sub>
                        <m:r>
                          <a:rPr lang="en-US" b="1" i="1">
                            <a:latin typeface="Cambria Math"/>
                            <a:sym typeface="Wingdings" panose="05000000000000000000" pitchFamily="2" charset="2"/>
                          </a:rPr>
                          <m:t>𝒊</m:t>
                        </m:r>
                      </m:sub>
                    </m:sSub>
                    <m:r>
                      <a:rPr lang="en-US" b="1" i="1">
                        <a:latin typeface="Cambria Math"/>
                        <a:sym typeface="Wingdings" panose="05000000000000000000" pitchFamily="2" charset="2"/>
                      </a:rPr>
                      <m:t> </m:t>
                    </m:r>
                    <m:r>
                      <a:rPr lang="en-US" b="1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≠</m:t>
                    </m:r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𝒓</m:t>
                        </m:r>
                      </m:e>
                      <m:sub>
                        <m:r>
                          <a:rPr lang="en-US" b="1" i="1" smtClean="0">
                            <a:latin typeface="Cambria Math"/>
                            <a:sym typeface="Wingdings" panose="05000000000000000000" pitchFamily="2" charset="2"/>
                          </a:rPr>
                          <m:t>𝒋</m:t>
                        </m:r>
                      </m:sub>
                    </m:sSub>
                  </m:oMath>
                </a14:m>
                <a:endParaRPr lang="en-US" b="1" dirty="0">
                  <a:sym typeface="Wingdings" panose="05000000000000000000" pitchFamily="2" charset="2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600200"/>
                <a:ext cx="8305800" cy="4525963"/>
              </a:xfrm>
              <a:blipFill rotWithShape="1">
                <a:blip r:embed="rId4"/>
                <a:stretch>
                  <a:fillRect l="-1175"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10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0F6550C-E0C7-B22C-B912-F336F2ECAF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443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689"/>
    </mc:Choice>
    <mc:Fallback>
      <p:transition spd="slow" advTm="706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2-Port H-Parameter Conversions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u="sng" dirty="0">
                    <a:solidFill>
                      <a:srgbClr val="FF0000"/>
                    </a:solidFill>
                  </a:rPr>
                  <a:t>H</a:t>
                </a:r>
                <a:r>
                  <a:rPr lang="en-US" b="1" u="sng" baseline="30000" dirty="0">
                    <a:solidFill>
                      <a:srgbClr val="FF0000"/>
                    </a:solidFill>
                  </a:rPr>
                  <a:t>U</a:t>
                </a:r>
                <a:r>
                  <a:rPr lang="en-US" b="1" u="sng" dirty="0">
                    <a:solidFill>
                      <a:srgbClr val="FF0000"/>
                    </a:solidFill>
                  </a:rPr>
                  <a:t> 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 H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𝒉</m:t>
                                      </m:r>
                                    </m:e>
                                    <m:sup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sSup>
                                        <m:sSupPr>
                                          <m:ctrlPr>
                                            <a:rPr lang="en-US" b="1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b="1" i="1" smtClean="0">
                                              <a:latin typeface="Cambria Math"/>
                                            </a:rPr>
                                            <m:t>𝒉</m:t>
                                          </m:r>
                                        </m:e>
                                        <m:sup>
                                          <m:r>
                                            <a:rPr lang="en-US" b="1" i="1" smtClean="0">
                                              <a:latin typeface="Cambria Math"/>
                                            </a:rPr>
                                            <m:t>𝒖</m:t>
                                          </m:r>
                                        </m:sup>
                                      </m:sSup>
                                    </m:e>
                                    <m:sub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𝟏</m:t>
                                      </m:r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,</m:t>
                                      </m:r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 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𝒉</m:t>
                                      </m:r>
                                    </m:e>
                                    <m:sup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𝒉</m:t>
                                      </m:r>
                                    </m:e>
                                    <m:sup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b="1" dirty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1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1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 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/</m:t>
                              </m:r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b="1" dirty="0"/>
              </a:p>
              <a:p>
                <a:pPr marL="0" indent="0">
                  <a:buNone/>
                </a:pPr>
                <a:endParaRPr lang="en-US" b="1" dirty="0"/>
              </a:p>
              <a:p>
                <a:pPr marL="0" indent="0">
                  <a:buNone/>
                </a:pPr>
                <a:r>
                  <a:rPr lang="en-US" b="1" u="sng" dirty="0">
                    <a:solidFill>
                      <a:srgbClr val="FF0000"/>
                    </a:solidFill>
                  </a:rPr>
                  <a:t>H 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 H</a:t>
                </a:r>
                <a:r>
                  <a:rPr lang="en-US" b="1" u="sng" baseline="30000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U</a:t>
                </a:r>
                <a:endParaRPr lang="en-US" b="1" u="sng" baseline="30000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/>
                                    </a:rPr>
                                    <m:t>𝒉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b="1" dirty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1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1" i="1" dirty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𝒉</m:t>
                                      </m:r>
                                    </m:e>
                                    <m:sup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1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 /</m:t>
                                  </m:r>
                                  <m:r>
                                    <a:rPr lang="en-US" b="1" i="1" dirty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dirty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𝒉</m:t>
                                      </m:r>
                                    </m:e>
                                    <m:sup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𝒉</m:t>
                                      </m:r>
                                    </m:e>
                                    <m:sup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𝒉</m:t>
                                      </m:r>
                                    </m:e>
                                    <m:sup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b="1" i="1" dirty="0">
                                  <a:latin typeface="Cambria Math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b="1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dirty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b="1" dirty="0"/>
              </a:p>
              <a:p>
                <a:pPr marL="0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4"/>
                <a:stretch>
                  <a:fillRect l="-1111"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11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7DB933F-6B7C-2974-CC02-DECD07613C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918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728"/>
    </mc:Choice>
    <mc:Fallback>
      <p:transition spd="slow" advTm="267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2-Port G-Parameter Conversions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u="sng" dirty="0">
                    <a:solidFill>
                      <a:srgbClr val="FF0000"/>
                    </a:solidFill>
                  </a:rPr>
                  <a:t>G</a:t>
                </a:r>
                <a:r>
                  <a:rPr lang="en-US" b="1" u="sng" baseline="30000" dirty="0">
                    <a:solidFill>
                      <a:srgbClr val="FF0000"/>
                    </a:solidFill>
                  </a:rPr>
                  <a:t>U</a:t>
                </a:r>
                <a:r>
                  <a:rPr lang="en-US" b="1" u="sng" dirty="0">
                    <a:solidFill>
                      <a:srgbClr val="FF0000"/>
                    </a:solidFill>
                  </a:rPr>
                  <a:t> 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 G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𝒈</m:t>
                                      </m:r>
                                    </m:e>
                                    <m:sup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sSup>
                                        <m:sSupPr>
                                          <m:ctrlPr>
                                            <a:rPr lang="en-US" b="1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b="1" i="1" smtClean="0">
                                              <a:latin typeface="Cambria Math"/>
                                            </a:rPr>
                                            <m:t>𝒈</m:t>
                                          </m:r>
                                        </m:e>
                                        <m:sup>
                                          <m:r>
                                            <a:rPr lang="en-US" b="1" i="1" smtClean="0">
                                              <a:latin typeface="Cambria Math"/>
                                            </a:rPr>
                                            <m:t>𝒖</m:t>
                                          </m:r>
                                        </m:sup>
                                      </m:sSup>
                                    </m:e>
                                    <m:sub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𝟏</m:t>
                                      </m:r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,</m:t>
                                      </m:r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𝟐</m:t>
                                      </m:r>
                                    </m:sub>
                                  </m:sSub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 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𝒈</m:t>
                                      </m:r>
                                    </m:e>
                                    <m:sup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𝒈</m:t>
                                      </m:r>
                                    </m:e>
                                    <m:sup>
                                      <m:r>
                                        <a:rPr lang="en-US" b="1" i="1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b="1" dirty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1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1" i="1" dirty="0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𝒈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 /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𝒈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𝒈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𝒈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b="1" dirty="0"/>
              </a:p>
              <a:p>
                <a:pPr marL="0" indent="0">
                  <a:buNone/>
                </a:pPr>
                <a:endParaRPr lang="en-US" b="1" dirty="0"/>
              </a:p>
              <a:p>
                <a:pPr marL="0" indent="0">
                  <a:buNone/>
                </a:pPr>
                <a:r>
                  <a:rPr lang="en-US" b="1" u="sng" dirty="0">
                    <a:solidFill>
                      <a:srgbClr val="FF0000"/>
                    </a:solidFill>
                  </a:rPr>
                  <a:t>G </a:t>
                </a:r>
                <a:r>
                  <a:rPr lang="en-US" b="1" u="sng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 G</a:t>
                </a:r>
                <a:r>
                  <a:rPr lang="en-US" b="1" u="sng" baseline="30000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U</a:t>
                </a:r>
                <a:endParaRPr lang="en-US" b="1" u="sng" baseline="30000" dirty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𝒈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𝒈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𝒈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𝒈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b="1" dirty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b="1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1" i="1" dirty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𝒈</m:t>
                                      </m:r>
                                    </m:e>
                                    <m:sup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1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 </m:t>
                                  </m:r>
                                  <m:r>
                                    <a:rPr lang="en-US" b="1" i="1" dirty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dirty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𝒈</m:t>
                                      </m:r>
                                    </m:e>
                                    <m:sup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𝒈</m:t>
                                      </m:r>
                                    </m:e>
                                    <m:sup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b="1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n-US" b="1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𝒈</m:t>
                                      </m:r>
                                    </m:e>
                                    <m:sup>
                                      <m:r>
                                        <a:rPr lang="en-US" b="1" i="1" dirty="0" smtClean="0">
                                          <a:latin typeface="Cambria Math"/>
                                        </a:rPr>
                                        <m:t>𝒖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1" i="1" dirty="0" smtClean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  <m:r>
                                <a:rPr lang="en-US" b="1" i="1" dirty="0" smtClean="0">
                                  <a:latin typeface="Cambria Math"/>
                                </a:rPr>
                                <m:t> /</m:t>
                              </m:r>
                              <m:r>
                                <a:rPr lang="en-US" b="1" i="1" dirty="0">
                                  <a:latin typeface="Cambria Math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b="1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dirty="0">
                                      <a:latin typeface="Cambria Math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 dirty="0">
                                      <a:latin typeface="Cambria Math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b="1" dirty="0"/>
              </a:p>
              <a:p>
                <a:pPr marL="0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4"/>
                <a:stretch>
                  <a:fillRect l="-1111"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12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32D238D4-38B3-D614-EC3C-411E62143F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705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682"/>
    </mc:Choice>
    <mc:Fallback>
      <p:transition spd="slow" advTm="196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Differences in Touchstone V1.0, V1.1, V2.0, V2.1 are shown</a:t>
            </a:r>
          </a:p>
          <a:p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New V1.1 option line syntax is shown</a:t>
            </a:r>
          </a:p>
          <a:p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Transformations between normalized and un-normalized matrix data are given for different per-port reference resistances</a:t>
            </a:r>
          </a:p>
          <a:p>
            <a:r>
              <a:rPr lang="en-US" sz="2200" b="1" dirty="0">
                <a:latin typeface="Arial" panose="020B0604020202020204" pitchFamily="34" charset="0"/>
                <a:cs typeface="Arial" panose="020B0604020202020204" pitchFamily="34" charset="0"/>
              </a:rPr>
              <a:t>TSCHK2.1 parser developer should add the per-port reference matrix transformation capability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13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4087F11-1AF1-B22B-5ADF-409207774A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12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203"/>
    </mc:Choice>
    <mc:Fallback>
      <p:transition spd="slow" advTm="732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Goals</a:t>
            </a:r>
          </a:p>
          <a:p>
            <a:r>
              <a:rPr lang="en-US" b="1" dirty="0"/>
              <a:t>Touchstone V1.0, V1.1, V2.0, V2.1 differences</a:t>
            </a:r>
          </a:p>
          <a:p>
            <a:r>
              <a:rPr lang="en-US" b="1" dirty="0"/>
              <a:t>Reference Impedances (resistances)</a:t>
            </a:r>
          </a:p>
          <a:p>
            <a:r>
              <a:rPr lang="en-US" b="1" dirty="0"/>
              <a:t>n-Port matrices (S, Y, Z)</a:t>
            </a:r>
          </a:p>
          <a:p>
            <a:pPr lvl="1"/>
            <a:r>
              <a:rPr lang="en-US" sz="2000" b="1" dirty="0"/>
              <a:t>Conversions and mathematics</a:t>
            </a:r>
          </a:p>
          <a:p>
            <a:r>
              <a:rPr lang="en-US" b="1" dirty="0"/>
              <a:t>2-port matrices (H, G)</a:t>
            </a:r>
          </a:p>
          <a:p>
            <a:pPr lvl="1"/>
            <a:r>
              <a:rPr lang="en-US" sz="2000" b="1" dirty="0"/>
              <a:t>Conversions</a:t>
            </a:r>
          </a:p>
          <a:p>
            <a:r>
              <a:rPr lang="en-US" b="1" dirty="0"/>
              <a:t>Conclusion</a:t>
            </a:r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2</a:t>
            </a:fld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E25E5ED-8ADB-FA98-E699-D63E0E1E55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857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603"/>
    </mc:Choice>
    <mc:Fallback>
      <p:transition spd="slow" advTm="396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b="1" dirty="0"/>
              <a:t>Show features for an upcoming Touchstone Version 2.1 document</a:t>
            </a:r>
          </a:p>
          <a:p>
            <a:r>
              <a:rPr lang="en-US" b="1" dirty="0"/>
              <a:t>Show conversion mathematics for different per-port reference impedances (resistances) for TSCHK2.1 parser development</a:t>
            </a:r>
          </a:p>
          <a:p>
            <a:endParaRPr lang="en-US" b="1" dirty="0"/>
          </a:p>
          <a:p>
            <a:r>
              <a:rPr lang="en-US" b="1" dirty="0"/>
              <a:t>Note, reference impedance will be designated as reference resistance since complex references are not supported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3</a:t>
            </a:fld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A558DB8-FDA2-14B3-49DC-B553F6CA2D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90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323"/>
    </mc:Choice>
    <mc:Fallback>
      <p:transition spd="slow" advTm="51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Touchstone Version 2.1 Document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b="1" u="sng" dirty="0"/>
              <a:t>Touchstone V1.0 and V1.1</a:t>
            </a:r>
            <a:r>
              <a:rPr lang="en-US" sz="2000" b="1" dirty="0"/>
              <a:t> formats in the Version 2.1 Document</a:t>
            </a:r>
          </a:p>
          <a:p>
            <a:pPr lvl="1"/>
            <a:r>
              <a:rPr lang="en-US" sz="2000" b="1" dirty="0"/>
              <a:t>No keywords, content based on strict formatting rules</a:t>
            </a:r>
          </a:p>
          <a:p>
            <a:pPr lvl="1"/>
            <a:r>
              <a:rPr lang="en-US" sz="2000" b="1" dirty="0"/>
              <a:t>V1.0 supports a single port reference resistance in the option line beginning with # … R &lt;r value&gt; …</a:t>
            </a:r>
          </a:p>
          <a:p>
            <a:pPr lvl="1"/>
            <a:r>
              <a:rPr lang="en-US" sz="2000" b="1" dirty="0"/>
              <a:t>V1.1 supports per-port reference resistances at the end of the option line with # … R &lt;r</a:t>
            </a:r>
            <a:r>
              <a:rPr lang="en-US" sz="2000" b="1" baseline="-25000" dirty="0"/>
              <a:t>1</a:t>
            </a:r>
            <a:r>
              <a:rPr lang="en-US" sz="2000" b="1" dirty="0"/>
              <a:t>&gt; &lt;r</a:t>
            </a:r>
            <a:r>
              <a:rPr lang="en-US" sz="2000" b="1" baseline="-25000" dirty="0"/>
              <a:t>2</a:t>
            </a:r>
            <a:r>
              <a:rPr lang="en-US" sz="2000" b="1" dirty="0"/>
              <a:t>&gt;… &lt;</a:t>
            </a:r>
            <a:r>
              <a:rPr lang="en-US" sz="2000" b="1" dirty="0" err="1"/>
              <a:t>r</a:t>
            </a:r>
            <a:r>
              <a:rPr lang="en-US" sz="2000" b="1" baseline="-25000" dirty="0" err="1"/>
              <a:t>n</a:t>
            </a:r>
            <a:r>
              <a:rPr lang="en-US" sz="2000" b="1" dirty="0"/>
              <a:t>&gt; syntax </a:t>
            </a:r>
          </a:p>
          <a:p>
            <a:pPr lvl="1"/>
            <a:r>
              <a:rPr lang="en-US" sz="2000" b="1" dirty="0"/>
              <a:t>S-parameter matrices are defined based on the option line resistance entries</a:t>
            </a:r>
          </a:p>
          <a:p>
            <a:pPr lvl="1"/>
            <a:r>
              <a:rPr lang="en-US" sz="2000" b="1" dirty="0"/>
              <a:t>All other matrices are NORMALIZED regardless of option line entries.  For example, if R = 50.0 </a:t>
            </a:r>
            <a:r>
              <a:rPr lang="en-US" sz="2000" b="1" dirty="0">
                <a:latin typeface="Symbol" panose="05050102010706020507" pitchFamily="18" charset="2"/>
              </a:rPr>
              <a:t>W</a:t>
            </a:r>
            <a:r>
              <a:rPr lang="en-US" sz="2000" b="1" dirty="0"/>
              <a:t>, then z</a:t>
            </a:r>
            <a:r>
              <a:rPr lang="en-US" sz="2000" b="1" baseline="-25000" dirty="0"/>
              <a:t>1,1</a:t>
            </a:r>
            <a:r>
              <a:rPr lang="en-US" sz="2000" b="1" dirty="0"/>
              <a:t> = 1.0  in V1.0 when the measured value is z</a:t>
            </a:r>
            <a:r>
              <a:rPr lang="en-US" sz="2000" b="1" baseline="-25000" dirty="0"/>
              <a:t>1,1</a:t>
            </a:r>
            <a:r>
              <a:rPr lang="en-US" sz="2000" b="1" dirty="0"/>
              <a:t> = 50.0 </a:t>
            </a:r>
            <a:r>
              <a:rPr lang="en-US" sz="2000" b="1" dirty="0">
                <a:latin typeface="Symbol" panose="05050102010706020507" pitchFamily="18" charset="2"/>
              </a:rPr>
              <a:t>W </a:t>
            </a:r>
            <a:endParaRPr lang="en-US" sz="2000" b="1" dirty="0"/>
          </a:p>
          <a:p>
            <a:pPr lvl="1"/>
            <a:r>
              <a:rPr lang="en-US" sz="2000" b="1" dirty="0"/>
              <a:t>Per-port reference resistances are already supported by several EDA tools (but they may have different formats)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4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315A447-DE00-BB8B-05B4-0DC6C938A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41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2765"/>
    </mc:Choice>
    <mc:Fallback>
      <p:transition spd="slow" advTm="1127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Touchstone Version 2.1 Document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b="1" u="sng" dirty="0"/>
              <a:t>Touchstone V2.0 and V2.1</a:t>
            </a:r>
            <a:r>
              <a:rPr lang="en-US" sz="2000" b="1" dirty="0"/>
              <a:t> rules in the Version 2.1 Document</a:t>
            </a:r>
          </a:p>
          <a:p>
            <a:pPr lvl="1"/>
            <a:r>
              <a:rPr lang="en-US" sz="2000" b="1" dirty="0"/>
              <a:t>Keyword based and [Version] 2.0 or [Version] 2.1 is required</a:t>
            </a:r>
          </a:p>
          <a:p>
            <a:pPr lvl="1"/>
            <a:r>
              <a:rPr lang="en-US" sz="2000" b="1" dirty="0"/>
              <a:t>V2.0 and V2.1 have identical matrix data </a:t>
            </a:r>
          </a:p>
          <a:p>
            <a:pPr lvl="1"/>
            <a:r>
              <a:rPr lang="en-US" sz="2000" b="1" dirty="0"/>
              <a:t>S-parameter matrices remain unchanged from V1.0 or V1.1 and are based on the reference resistance entries</a:t>
            </a:r>
          </a:p>
          <a:p>
            <a:pPr lvl="1"/>
            <a:r>
              <a:rPr lang="en-US" sz="2000" b="1" dirty="0"/>
              <a:t>Y-, Z-, H-, G-parameter matrices are UN-NORMALIZED (sensitive to reference resistor values) – as if measured directly in ohms or </a:t>
            </a:r>
            <a:r>
              <a:rPr lang="en-US" sz="2000" b="1" dirty="0" err="1"/>
              <a:t>siemens</a:t>
            </a:r>
            <a:r>
              <a:rPr lang="en-US" sz="2000" b="1" dirty="0"/>
              <a:t> (mhos)</a:t>
            </a:r>
          </a:p>
          <a:p>
            <a:pPr lvl="1"/>
            <a:r>
              <a:rPr lang="en-US" sz="2000" b="1" dirty="0"/>
              <a:t>[Reference] keyword lists the reference resistors</a:t>
            </a:r>
          </a:p>
          <a:p>
            <a:pPr lvl="2"/>
            <a:r>
              <a:rPr lang="en-US" sz="2000" b="1" dirty="0"/>
              <a:t>Values can wrap (unlike in V1.1 where all values are on a single options line)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5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BB6DF55A-C56E-D55F-8FAF-42197D3164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9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530"/>
    </mc:Choice>
    <mc:Fallback>
      <p:transition spd="slow" advTm="1025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TSCHK2.0 Conversion Syntax Between V1.0 and V2.0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765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tschk2 –canonical </a:t>
            </a:r>
            <a:endParaRPr lang="en-US" sz="20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tschk2 -canonical    &lt;options&gt; FILE  Shortcut for -canonical-v2.</a:t>
            </a:r>
          </a:p>
          <a:p>
            <a:pPr marL="0" indent="0">
              <a:buNone/>
            </a:pPr>
            <a:endParaRPr lang="en-US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tschk2 –canonical  –v2</a:t>
            </a: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tschk2 -canonical-v2 &lt;options&gt; FILE  Checks the file, sending error and warning</a:t>
            </a: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information to </a:t>
            </a:r>
            <a:r>
              <a:rPr lang="en-US" sz="12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stderr</a:t>
            </a: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and writes a valid file</a:t>
            </a: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to </a:t>
            </a:r>
            <a:r>
              <a:rPr lang="en-US" sz="12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stdout</a:t>
            </a: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in Touchstone v2 format.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tschk2 –canonical  –v1</a:t>
            </a: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tschk2 -canonical-v1 &lt;options&gt; FILE  Checks the file, sending error and warning</a:t>
            </a: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   information to </a:t>
            </a:r>
            <a:r>
              <a:rPr lang="en-US" sz="12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stderr</a:t>
            </a: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and writes a valid file</a:t>
            </a:r>
          </a:p>
          <a:p>
            <a:pPr marL="0" indent="0">
              <a:buNone/>
            </a:pP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                        to </a:t>
            </a:r>
            <a:r>
              <a:rPr lang="en-US" sz="12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stdout</a:t>
            </a:r>
            <a:r>
              <a:rPr lang="en-US" sz="12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in Touchstone v1 format, if possible.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" y="5334000"/>
            <a:ext cx="822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tschk2.1 parser should support the V1.1 and V2.1 conversions</a:t>
            </a:r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80712F97-688B-D492-B562-00E5C59207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29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173"/>
    </mc:Choice>
    <mc:Fallback>
      <p:transition spd="slow" advTm="1181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b="1" i="1" dirty="0"/>
              <a:t>Z</a:t>
            </a:r>
            <a:r>
              <a:rPr lang="en-US" b="1" dirty="0"/>
              <a:t> (normalized), Z</a:t>
            </a:r>
            <a:r>
              <a:rPr lang="en-US" b="1" baseline="30000" dirty="0"/>
              <a:t>U</a:t>
            </a:r>
            <a:r>
              <a:rPr lang="en-US" b="1" dirty="0"/>
              <a:t> (un-normalized)</a:t>
            </a:r>
          </a:p>
          <a:p>
            <a:r>
              <a:rPr lang="en-US" b="1" dirty="0"/>
              <a:t>Y (normalized), Y</a:t>
            </a:r>
            <a:r>
              <a:rPr lang="en-US" b="1" baseline="30000" dirty="0"/>
              <a:t>U</a:t>
            </a:r>
            <a:r>
              <a:rPr lang="en-US" b="1" dirty="0"/>
              <a:t> (un-normalized)</a:t>
            </a:r>
          </a:p>
          <a:p>
            <a:r>
              <a:rPr lang="en-US" b="1" dirty="0"/>
              <a:t>H (normalized), H</a:t>
            </a:r>
            <a:r>
              <a:rPr lang="en-US" b="1" baseline="30000" dirty="0"/>
              <a:t>U</a:t>
            </a:r>
            <a:r>
              <a:rPr lang="en-US" b="1" dirty="0"/>
              <a:t> (un-normalized), 2-port only</a:t>
            </a:r>
          </a:p>
          <a:p>
            <a:r>
              <a:rPr lang="en-US" b="1" dirty="0"/>
              <a:t>G (normalized), G</a:t>
            </a:r>
            <a:r>
              <a:rPr lang="en-US" b="1" baseline="30000" dirty="0"/>
              <a:t>U</a:t>
            </a:r>
            <a:r>
              <a:rPr lang="en-US" b="1" dirty="0"/>
              <a:t> (un-normalized), 2-port only</a:t>
            </a:r>
          </a:p>
          <a:p>
            <a:endParaRPr lang="en-US" b="1" dirty="0"/>
          </a:p>
          <a:p>
            <a:r>
              <a:rPr lang="en-US" b="1" dirty="0"/>
              <a:t>R &lt;r</a:t>
            </a:r>
            <a:r>
              <a:rPr lang="en-US" b="1" baseline="-25000" dirty="0"/>
              <a:t>1</a:t>
            </a:r>
            <a:r>
              <a:rPr lang="en-US" b="1" dirty="0"/>
              <a:t>&gt; &lt;r</a:t>
            </a:r>
            <a:r>
              <a:rPr lang="en-US" b="1" baseline="-25000" dirty="0"/>
              <a:t>2</a:t>
            </a:r>
            <a:r>
              <a:rPr lang="en-US" b="1" dirty="0"/>
              <a:t>&gt;… &lt;</a:t>
            </a:r>
            <a:r>
              <a:rPr lang="en-US" b="1" dirty="0" err="1"/>
              <a:t>r</a:t>
            </a:r>
            <a:r>
              <a:rPr lang="en-US" b="1" baseline="-25000" dirty="0" err="1"/>
              <a:t>n</a:t>
            </a:r>
            <a:r>
              <a:rPr lang="en-US" b="1" dirty="0"/>
              <a:t>&gt; per-port reference resistors</a:t>
            </a:r>
          </a:p>
          <a:p>
            <a:r>
              <a:rPr lang="en-US" b="1" dirty="0"/>
              <a:t>R &lt;r&gt; for a single reference resistance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7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BFB9142-C782-6843-648E-74C8C2C74D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64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471"/>
    </mc:Choice>
    <mc:Fallback>
      <p:transition spd="slow" advTm="59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N-Port Z Matrix Conversion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000" b="1" dirty="0"/>
                  <a:t>José </a:t>
                </a:r>
                <a:r>
                  <a:rPr lang="en-US" sz="2000" b="1" dirty="0" err="1"/>
                  <a:t>Schutt-Ainé</a:t>
                </a:r>
                <a:r>
                  <a:rPr lang="en-US" sz="2000" b="1" dirty="0"/>
                  <a:t>, ECE 546, Lecture 13, </a:t>
                </a:r>
                <a:r>
                  <a:rPr lang="en-US" sz="2000" b="1" i="1" dirty="0"/>
                  <a:t>Scattering Parameters</a:t>
                </a:r>
                <a:r>
                  <a:rPr lang="en-US" sz="2000" b="1" dirty="0"/>
                  <a:t>, Slides 28-29, Spring 2022, http://emlab.illinois.edu/ece546/Lect_13.pdf </a:t>
                </a:r>
              </a:p>
              <a:p>
                <a:r>
                  <a:rPr lang="en-US" sz="2000" b="1" dirty="0"/>
                  <a:t>Formulas are restated using the notation in this presentation</a:t>
                </a:r>
              </a:p>
              <a:p>
                <a:r>
                  <a:rPr lang="en-US" sz="2000" b="1" dirty="0"/>
                  <a:t>k = diagonal </a:t>
                </a:r>
                <a14:m>
                  <m:oMath xmlns:m="http://schemas.openxmlformats.org/officeDocument/2006/math">
                    <m:r>
                      <a:rPr lang="en-US" sz="2000" b="1">
                        <a:latin typeface="Cambria Math"/>
                      </a:rPr>
                      <m:t>[</m:t>
                    </m:r>
                    <m:rad>
                      <m:radPr>
                        <m:degHide m:val="on"/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smtClean="0">
                                <a:latin typeface="Cambria Math"/>
                              </a:rPr>
                              <m:t>𝒓</m:t>
                            </m:r>
                          </m:e>
                          <m:sub>
                            <m:r>
                              <a:rPr lang="en-US" sz="2000" b="1" i="1" smtClean="0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</m:e>
                    </m:rad>
                    <m:r>
                      <a:rPr lang="en-US" sz="2000" b="1" i="1" smtClean="0">
                        <a:latin typeface="Cambria Math"/>
                      </a:rPr>
                      <m:t>,  </m:t>
                    </m:r>
                    <m:rad>
                      <m:radPr>
                        <m:degHide m:val="on"/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smtClean="0">
                                <a:latin typeface="Cambria Math"/>
                              </a:rPr>
                              <m:t>𝒓</m:t>
                            </m:r>
                          </m:e>
                          <m:sub>
                            <m:r>
                              <a:rPr lang="en-US" sz="2000" b="1" i="1" smtClean="0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b="1" dirty="0"/>
                  <a:t>, … 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smtClean="0">
                                <a:latin typeface="Cambria Math"/>
                              </a:rPr>
                              <m:t>𝒓</m:t>
                            </m:r>
                          </m:e>
                          <m:sub>
                            <m:r>
                              <a:rPr lang="en-US" sz="2000" b="1" i="1" smtClean="0">
                                <a:latin typeface="Cambria Math"/>
                              </a:rPr>
                              <m:t>𝒏</m:t>
                            </m:r>
                          </m:sub>
                        </m:sSub>
                        <m:r>
                          <a:rPr lang="en-US" sz="2000" b="1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sz="2000" b="1" dirty="0"/>
                  <a:t> </a:t>
                </a:r>
                <a:r>
                  <a:rPr lang="en-US" sz="2000" dirty="0"/>
                  <a:t>] </a:t>
                </a:r>
                <a:r>
                  <a:rPr lang="en-US" sz="2000" b="1" dirty="0"/>
                  <a:t>are based on power wave per-port normalization between incident and reflected waves (b = Sa)</a:t>
                </a:r>
              </a:p>
              <a:p>
                <a:r>
                  <a:rPr lang="en-US" sz="2000" b="1" dirty="0"/>
                  <a:t>Z = (</a:t>
                </a:r>
                <a:r>
                  <a:rPr lang="en-US" sz="2000" b="1" i="1" dirty="0"/>
                  <a:t>I</a:t>
                </a:r>
                <a:r>
                  <a:rPr lang="en-US" sz="2000" b="1" dirty="0"/>
                  <a:t> + S)(</a:t>
                </a:r>
                <a:r>
                  <a:rPr lang="en-US" sz="2000" b="1" i="1" dirty="0"/>
                  <a:t>I</a:t>
                </a:r>
                <a:r>
                  <a:rPr lang="en-US" sz="2000" b="1" dirty="0"/>
                  <a:t> – S)</a:t>
                </a:r>
                <a:r>
                  <a:rPr lang="en-US" sz="2000" b="1" baseline="30000" dirty="0"/>
                  <a:t>-1	       </a:t>
                </a:r>
                <a:r>
                  <a:rPr lang="en-US" sz="2000" b="1" dirty="0"/>
                  <a:t> (normalized to r = 1;  </a:t>
                </a:r>
                <a:r>
                  <a:rPr lang="en-US" sz="2000" b="1" i="1" dirty="0"/>
                  <a:t>I</a:t>
                </a:r>
                <a:r>
                  <a:rPr lang="en-US" sz="2000" b="1" dirty="0"/>
                  <a:t> = unit matrix)</a:t>
                </a:r>
                <a:endParaRPr lang="en-US" sz="2000" b="1" baseline="30000" dirty="0"/>
              </a:p>
              <a:p>
                <a:r>
                  <a:rPr lang="en-US" sz="2000" b="1" dirty="0"/>
                  <a:t>Z</a:t>
                </a:r>
                <a:r>
                  <a:rPr lang="en-US" sz="2000" b="1" baseline="30000" dirty="0"/>
                  <a:t>U</a:t>
                </a:r>
                <a:r>
                  <a:rPr lang="en-US" sz="2000" b="1" dirty="0"/>
                  <a:t> = k (</a:t>
                </a:r>
                <a:r>
                  <a:rPr lang="en-US" sz="2000" b="1" i="1" dirty="0"/>
                  <a:t>I</a:t>
                </a:r>
                <a:r>
                  <a:rPr lang="en-US" sz="2000" b="1" dirty="0"/>
                  <a:t> + S)(</a:t>
                </a:r>
                <a:r>
                  <a:rPr lang="en-US" sz="2000" b="1" i="1" dirty="0"/>
                  <a:t>I</a:t>
                </a:r>
                <a:r>
                  <a:rPr lang="en-US" sz="2000" b="1" dirty="0"/>
                  <a:t> – S)</a:t>
                </a:r>
                <a:r>
                  <a:rPr lang="en-US" sz="2000" b="1" baseline="30000" dirty="0"/>
                  <a:t>-1 </a:t>
                </a:r>
                <a:r>
                  <a:rPr lang="en-US" sz="2000" b="1" dirty="0"/>
                  <a:t>k = k Z k</a:t>
                </a:r>
              </a:p>
              <a:p>
                <a:r>
                  <a:rPr lang="en-US" sz="2000" b="1" dirty="0"/>
                  <a:t>Multiplication by the diagonal matrix k produces the terms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1" i="1" smtClean="0">
                                <a:latin typeface="Cambria Math"/>
                              </a:rPr>
                              <m:t>𝒛</m:t>
                            </m:r>
                          </m:e>
                          <m:sup>
                            <m:r>
                              <a:rPr lang="en-US" sz="2000" b="1" i="1" smtClean="0">
                                <a:latin typeface="Cambria Math"/>
                              </a:rPr>
                              <m:t>𝒖</m:t>
                            </m:r>
                          </m:sup>
                        </m:sSup>
                      </m:e>
                      <m:sub>
                        <m:r>
                          <a:rPr lang="en-US" sz="2000" b="1" i="1" smtClean="0">
                            <a:latin typeface="Cambria Math"/>
                          </a:rPr>
                          <m:t>𝒊</m:t>
                        </m:r>
                        <m:r>
                          <a:rPr lang="en-US" sz="2000" b="1" i="1" smtClean="0">
                            <a:latin typeface="Cambria Math"/>
                          </a:rPr>
                          <m:t>,</m:t>
                        </m:r>
                        <m:r>
                          <a:rPr lang="en-US" sz="2000" b="1" i="1" smtClean="0">
                            <a:latin typeface="Cambria Math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sz="2000" b="1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latin typeface="Cambria Math"/>
                          </a:rPr>
                          <m:t>𝒛</m:t>
                        </m:r>
                      </m:e>
                      <m:sub>
                        <m:r>
                          <a:rPr lang="en-US" sz="2000" b="1" i="1" smtClean="0">
                            <a:latin typeface="Cambria Math"/>
                          </a:rPr>
                          <m:t>𝒊</m:t>
                        </m:r>
                        <m:r>
                          <a:rPr lang="en-US" sz="2000" b="1" i="1" smtClean="0">
                            <a:latin typeface="Cambria Math"/>
                          </a:rPr>
                          <m:t>,</m:t>
                        </m:r>
                        <m:r>
                          <a:rPr lang="en-US" sz="2000" b="1" i="1" smtClean="0">
                            <a:latin typeface="Cambria Math"/>
                          </a:rPr>
                          <m:t>𝒋</m:t>
                        </m:r>
                        <m:r>
                          <a:rPr lang="en-US" sz="2000" b="1" i="1" smtClean="0">
                            <a:latin typeface="Cambria Math"/>
                          </a:rPr>
                          <m:t> </m:t>
                        </m:r>
                      </m:sub>
                    </m:sSub>
                    <m:rad>
                      <m:radPr>
                        <m:degHide m:val="on"/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smtClean="0">
                                <a:latin typeface="Cambria Math"/>
                              </a:rPr>
                              <m:t>𝒓</m:t>
                            </m:r>
                          </m:e>
                          <m:sub>
                            <m:r>
                              <a:rPr lang="en-US" sz="2000" b="1" i="1" smtClean="0">
                                <a:latin typeface="Cambria Math"/>
                              </a:rPr>
                              <m:t>𝒊</m:t>
                            </m:r>
                          </m:sub>
                        </m:sSub>
                        <m:sSub>
                          <m:sSubPr>
                            <m:ctrlPr>
                              <a:rPr 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1" i="1" smtClean="0">
                                <a:latin typeface="Cambria Math"/>
                              </a:rPr>
                              <m:t>𝒓</m:t>
                            </m:r>
                          </m:e>
                          <m:sub>
                            <m:r>
                              <a:rPr lang="en-US" sz="2000" b="1" i="1" smtClean="0">
                                <a:latin typeface="Cambria Math"/>
                              </a:rPr>
                              <m:t>𝒋</m:t>
                            </m:r>
                          </m:sub>
                        </m:sSub>
                      </m:e>
                    </m:rad>
                  </m:oMath>
                </a14:m>
                <a:endParaRPr lang="en-US" sz="2000" b="1" dirty="0"/>
              </a:p>
              <a:p>
                <a:pPr marL="0" indent="0">
                  <a:buNone/>
                </a:pPr>
                <a:r>
                  <a:rPr lang="en-US" sz="2200" b="1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4"/>
                <a:stretch>
                  <a:fillRect l="-593" t="-6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8</a:t>
            </a:fld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4248DF3-7D1C-2B78-9BB2-6F3E8DECBA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48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4328"/>
    </mc:Choice>
    <mc:Fallback>
      <p:transition spd="slow" advTm="134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Illustrating </a:t>
            </a:r>
            <a:r>
              <a:rPr lang="en-US" dirty="0" err="1"/>
              <a:t>z</a:t>
            </a:r>
            <a:r>
              <a:rPr lang="en-US" baseline="30000" dirty="0" err="1"/>
              <a:t>u</a:t>
            </a:r>
            <a:r>
              <a:rPr lang="en-US" baseline="-25000" dirty="0" err="1"/>
              <a:t>i,j</a:t>
            </a:r>
            <a:r>
              <a:rPr lang="en-US" dirty="0"/>
              <a:t> Term Calculation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𝑧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𝑢</m:t>
                            </m:r>
                          </m:sup>
                        </m:sSup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b="0" i="1" smtClean="0">
                        <a:latin typeface="Cambria Math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1,1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𝑖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,1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1,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</m:e>
                                        <m:e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1,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</m:e>
                                      </m:mr>
                                    </m:m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</m:e>
                                        <m:e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𝑛</m:t>
                                  </m:r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,1</m:t>
                                  </m:r>
                                </m:sub>
                              </m:sSub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/>
                                </a:rPr>
                                <m:t> 0</m:t>
                              </m:r>
                            </m:e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i="1">
                        <a:latin typeface="Cambria Math"/>
                      </a:rPr>
                      <m:t> </m:t>
                    </m:r>
                  </m:oMath>
                </a14:m>
                <a:r>
                  <a:rPr lang="en-US" dirty="0"/>
                  <a:t>= 	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i="1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b="0" i="1" smtClean="0">
                        <a:latin typeface="Cambria Math"/>
                      </a:rPr>
                      <m:t>     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X</m:t>
                    </m:r>
                    <m:r>
                      <a:rPr lang="en-US" b="0" i="1" smtClean="0">
                        <a:latin typeface="Cambria Math"/>
                      </a:rPr>
                      <m:t>      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1,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𝑖</m:t>
                                            </m:r>
                                            <m:r>
                                              <a:rPr lang="en-US" i="1">
                                                <a:latin typeface="Cambria Math"/>
                                              </a:rPr>
                                              <m:t>,1</m:t>
                                            </m:r>
                                          </m:sub>
                                        </m:s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1,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</m:e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1,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</m:e>
                                      </m:mr>
                                    </m:m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</m:e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</m:e>
                                      </m:mr>
                                    </m:m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𝑛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,1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/>
                  <a:t> =	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1,1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𝑖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,1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1</m:t>
                                        </m:r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 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b="0" i="1" smtClean="0">
                                  <a:latin typeface="Cambria Math"/>
                                </a:rPr>
                                <m:t> 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1,</m:t>
                                              </m:r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</m:e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1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1,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</m:e>
                                      </m:mr>
                                    </m:m>
                                  </m:e>
                                </m:mr>
                                <m:m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2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</m:e>
                                        <m:e>
                                          <m:r>
                                            <a:rPr lang="en-US" b="0" i="1" smtClean="0">
                                              <a:latin typeface="Cambria Math"/>
                                            </a:rPr>
                                            <m:t> 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  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𝑧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  <m:sSub>
                                            <m:sSubPr>
                                              <m:ctrlPr>
                                                <a:rPr lang="en-US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𝑛</m:t>
                                              </m:r>
                                            </m:sub>
                                          </m:sSub>
                                        </m:e>
                                      </m:mr>
                                    </m:m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 </m:t>
                                    </m:r>
                                  </m:e>
                                </m:mr>
                              </m:m>
                              <m:r>
                                <a:rPr lang="en-US" b="0" i="1" smtClean="0">
                                  <a:latin typeface="Cambria Math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𝑛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𝑛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,1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𝑛</m:t>
                                  </m:r>
                                </m:sub>
                              </m:sSub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𝑧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𝑛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,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𝑗</m:t>
                                        </m:r>
                                      </m:sub>
                                    </m:sSub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sSub>
                                          <m:sSubPr>
                                            <m:ctrlPr>
                                              <a:rPr lang="en-US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𝑘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en-US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𝑧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b="0" i="1" smtClean="0"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sub>
                                        </m:sSub>
                                        <m:r>
                                          <a:rPr lang="en-US" b="0" i="1" smtClean="0">
                                            <a:latin typeface="Cambria Math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𝑗</m:t>
                        </m:r>
                      </m:sub>
                    </m:sSub>
                    <m:rad>
                      <m:radPr>
                        <m:deg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𝑟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ra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44F47C-BCB6-471D-969F-3A15402E0C6A}" type="slidenum">
              <a:rPr lang="en-US" smtClean="0"/>
              <a:t>9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324600" y="1981200"/>
            <a:ext cx="561975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076450" y="3133725"/>
            <a:ext cx="5334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171949" y="1952625"/>
            <a:ext cx="628651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357812" y="3133725"/>
            <a:ext cx="966788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367337" y="2847974"/>
            <a:ext cx="966788" cy="1190625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485899" y="4400550"/>
            <a:ext cx="4124321" cy="47625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95599" y="4400550"/>
            <a:ext cx="1371601" cy="4762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AC33B0F-6FB3-8D9D-3188-949C8E18FE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37500" t="-55469" r="-137500" b="-55469"/>
          <a:stretch>
            <a:fillRect/>
          </a:stretch>
        </p:blipFill>
        <p:spPr>
          <a:xfrm>
            <a:off x="6858000" y="5357812"/>
            <a:ext cx="228600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675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342"/>
    </mc:Choice>
    <mc:Fallback>
      <p:transition spd="slow" advTm="833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0</TotalTime>
  <Words>835</Words>
  <Application>Microsoft Office PowerPoint</Application>
  <PresentationFormat>On-screen Show (4:3)</PresentationFormat>
  <Paragraphs>109</Paragraphs>
  <Slides>13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Cambria Math</vt:lpstr>
      <vt:lpstr>Century Gothic</vt:lpstr>
      <vt:lpstr>Courier New</vt:lpstr>
      <vt:lpstr>Palatino Linotype</vt:lpstr>
      <vt:lpstr>Symbol</vt:lpstr>
      <vt:lpstr>Executive</vt:lpstr>
      <vt:lpstr>Custom Design</vt:lpstr>
      <vt:lpstr>Matrix Parameters in Touchstone</vt:lpstr>
      <vt:lpstr>Agenda</vt:lpstr>
      <vt:lpstr>Goals</vt:lpstr>
      <vt:lpstr>Touchstone Version 2.1 Document</vt:lpstr>
      <vt:lpstr>Touchstone Version 2.1 Document</vt:lpstr>
      <vt:lpstr>TSCHK2.0 Conversion Syntax Between V1.0 and V2.0</vt:lpstr>
      <vt:lpstr>Notation</vt:lpstr>
      <vt:lpstr>General N-Port Z Matrix Conversion</vt:lpstr>
      <vt:lpstr>Illustrating zui,j Term Calculation</vt:lpstr>
      <vt:lpstr>N-Port Matrix Conversions</vt:lpstr>
      <vt:lpstr>2-Port H-Parameter Conversions</vt:lpstr>
      <vt:lpstr>2-Port G-Parameter Conversions</vt:lpstr>
      <vt:lpstr>Conclusion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Dagostino</dc:creator>
  <cp:lastModifiedBy>bob@teraspeedlabs.com</cp:lastModifiedBy>
  <cp:revision>466</cp:revision>
  <cp:lastPrinted>2023-09-30T21:03:23Z</cp:lastPrinted>
  <dcterms:created xsi:type="dcterms:W3CDTF">2014-08-14T21:20:06Z</dcterms:created>
  <dcterms:modified xsi:type="dcterms:W3CDTF">2023-10-10T23:05:48Z</dcterms:modified>
</cp:coreProperties>
</file>