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61" r:id="rId4"/>
    <p:sldId id="268" r:id="rId5"/>
    <p:sldId id="264" r:id="rId6"/>
    <p:sldId id="263" r:id="rId7"/>
    <p:sldId id="269" r:id="rId8"/>
    <p:sldId id="265" r:id="rId9"/>
    <p:sldId id="257" r:id="rId10"/>
    <p:sldId id="262" r:id="rId11"/>
    <p:sldId id="270" r:id="rId12"/>
    <p:sldId id="271" r:id="rId13"/>
    <p:sldId id="258" r:id="rId14"/>
    <p:sldId id="259" r:id="rId15"/>
    <p:sldId id="260" r:id="rId16"/>
    <p:sldId id="272" r:id="rId17"/>
    <p:sldId id="274" r:id="rId1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8" y="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50" y="-72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mberhist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'Specs - Data'!$C$1</c:f>
              <c:strCache>
                <c:ptCount val="1"/>
                <c:pt idx="0">
                  <c:v>Lifespan</c:v>
                </c:pt>
              </c:strCache>
            </c:strRef>
          </c:tx>
          <c:invertIfNegative val="0"/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-0.5749998784874113"/>
                  <c:y val="-0.429110003771573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/>
                      <a:t>y = 2.1573x + 636.89</a:t>
                    </a:r>
                    <a:endParaRPr lang="en-US" sz="1800"/>
                  </a:p>
                </c:rich>
              </c:tx>
              <c:numFmt formatCode="General" sourceLinked="0"/>
            </c:trendlineLbl>
          </c:trendline>
          <c:cat>
            <c:numRef>
              <c:f>'Specs - Data'!$A$2:$A$13</c:f>
              <c:numCache>
                <c:formatCode>General</c:formatCode>
                <c:ptCount val="12"/>
                <c:pt idx="0">
                  <c:v>2</c:v>
                </c:pt>
                <c:pt idx="1">
                  <c:v>2.1</c:v>
                </c:pt>
                <c:pt idx="2">
                  <c:v>3</c:v>
                </c:pt>
                <c:pt idx="3">
                  <c:v>3.1</c:v>
                </c:pt>
                <c:pt idx="4">
                  <c:v>3.2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5</c:v>
                </c:pt>
                <c:pt idx="9">
                  <c:v>5.0999999999999996</c:v>
                </c:pt>
                <c:pt idx="10">
                  <c:v>6</c:v>
                </c:pt>
                <c:pt idx="11">
                  <c:v>6.1</c:v>
                </c:pt>
              </c:numCache>
            </c:numRef>
          </c:cat>
          <c:val>
            <c:numRef>
              <c:f>'Specs - Data'!$C$2:$C$13</c:f>
              <c:numCache>
                <c:formatCode>0</c:formatCode>
                <c:ptCount val="12"/>
                <c:pt idx="0">
                  <c:v>552</c:v>
                </c:pt>
                <c:pt idx="1">
                  <c:v>547</c:v>
                </c:pt>
                <c:pt idx="2">
                  <c:v>400</c:v>
                </c:pt>
                <c:pt idx="3">
                  <c:v>399</c:v>
                </c:pt>
                <c:pt idx="4">
                  <c:v>1064</c:v>
                </c:pt>
                <c:pt idx="5">
                  <c:v>560</c:v>
                </c:pt>
                <c:pt idx="6">
                  <c:v>945</c:v>
                </c:pt>
                <c:pt idx="7">
                  <c:v>728</c:v>
                </c:pt>
                <c:pt idx="8">
                  <c:v>1456</c:v>
                </c:pt>
                <c:pt idx="9">
                  <c:v>392</c:v>
                </c:pt>
                <c:pt idx="10">
                  <c:v>721</c:v>
                </c:pt>
                <c:pt idx="1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709824"/>
        <c:axId val="71711744"/>
      </c:barChart>
      <c:catAx>
        <c:axId val="71709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IBIS Version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1711744"/>
        <c:crosses val="autoZero"/>
        <c:auto val="1"/>
        <c:lblAlgn val="ctr"/>
        <c:lblOffset val="100"/>
        <c:noMultiLvlLbl val="0"/>
      </c:catAx>
      <c:valAx>
        <c:axId val="717117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Between Approval and Successor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en-US"/>
          </a:p>
        </c:txPr>
        <c:crossAx val="71709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'BIRDs - Data'!$E$1</c:f>
              <c:strCache>
                <c:ptCount val="1"/>
                <c:pt idx="0">
                  <c:v>Days Considered</c:v>
                </c:pt>
              </c:strCache>
            </c:strRef>
          </c:tx>
          <c:invertIfNegative val="0"/>
          <c:cat>
            <c:numRef>
              <c:f>'BIRDs - Data'!$A$2:$A$166</c:f>
              <c:numCache>
                <c:formatCode>General</c:formatCode>
                <c:ptCount val="165"/>
                <c:pt idx="0">
                  <c:v>1</c:v>
                </c:pt>
                <c:pt idx="1">
                  <c:v>2.2000000000000002</c:v>
                </c:pt>
                <c:pt idx="2">
                  <c:v>3</c:v>
                </c:pt>
                <c:pt idx="3">
                  <c:v>4</c:v>
                </c:pt>
                <c:pt idx="4">
                  <c:v>5.4</c:v>
                </c:pt>
                <c:pt idx="5">
                  <c:v>6.2</c:v>
                </c:pt>
                <c:pt idx="6">
                  <c:v>7.2</c:v>
                </c:pt>
                <c:pt idx="7">
                  <c:v>8.1999999999999993</c:v>
                </c:pt>
                <c:pt idx="8">
                  <c:v>9.3000000000000007</c:v>
                </c:pt>
                <c:pt idx="9">
                  <c:v>10.199999999999999</c:v>
                </c:pt>
                <c:pt idx="10">
                  <c:v>11.2</c:v>
                </c:pt>
                <c:pt idx="11">
                  <c:v>12.2</c:v>
                </c:pt>
                <c:pt idx="12">
                  <c:v>13.2</c:v>
                </c:pt>
                <c:pt idx="13">
                  <c:v>14.3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18.2</c:v>
                </c:pt>
                <c:pt idx="18">
                  <c:v>19.100000000000001</c:v>
                </c:pt>
                <c:pt idx="19">
                  <c:v>20.100000000000001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24.1</c:v>
                </c:pt>
                <c:pt idx="24">
                  <c:v>25.3</c:v>
                </c:pt>
                <c:pt idx="25">
                  <c:v>26</c:v>
                </c:pt>
                <c:pt idx="26">
                  <c:v>27.1</c:v>
                </c:pt>
                <c:pt idx="27">
                  <c:v>28.3</c:v>
                </c:pt>
                <c:pt idx="28">
                  <c:v>29.2</c:v>
                </c:pt>
                <c:pt idx="29">
                  <c:v>30.2</c:v>
                </c:pt>
                <c:pt idx="30">
                  <c:v>31.3</c:v>
                </c:pt>
                <c:pt idx="31">
                  <c:v>32</c:v>
                </c:pt>
                <c:pt idx="32">
                  <c:v>33</c:v>
                </c:pt>
                <c:pt idx="33">
                  <c:v>34.200000000000003</c:v>
                </c:pt>
                <c:pt idx="34">
                  <c:v>35.299999999999997</c:v>
                </c:pt>
                <c:pt idx="35">
                  <c:v>36.299999999999997</c:v>
                </c:pt>
                <c:pt idx="36">
                  <c:v>37.299999999999997</c:v>
                </c:pt>
                <c:pt idx="37">
                  <c:v>39</c:v>
                </c:pt>
                <c:pt idx="38">
                  <c:v>40</c:v>
                </c:pt>
                <c:pt idx="39">
                  <c:v>41.8</c:v>
                </c:pt>
                <c:pt idx="40">
                  <c:v>42.3</c:v>
                </c:pt>
                <c:pt idx="41">
                  <c:v>43</c:v>
                </c:pt>
                <c:pt idx="42">
                  <c:v>44</c:v>
                </c:pt>
                <c:pt idx="43">
                  <c:v>45.1</c:v>
                </c:pt>
                <c:pt idx="44">
                  <c:v>46.1</c:v>
                </c:pt>
                <c:pt idx="45">
                  <c:v>47</c:v>
                </c:pt>
                <c:pt idx="46">
                  <c:v>48.4</c:v>
                </c:pt>
                <c:pt idx="47">
                  <c:v>49.4</c:v>
                </c:pt>
                <c:pt idx="48">
                  <c:v>50.3</c:v>
                </c:pt>
                <c:pt idx="49">
                  <c:v>51</c:v>
                </c:pt>
                <c:pt idx="50">
                  <c:v>52</c:v>
                </c:pt>
                <c:pt idx="51">
                  <c:v>53.1</c:v>
                </c:pt>
                <c:pt idx="52">
                  <c:v>54</c:v>
                </c:pt>
                <c:pt idx="53">
                  <c:v>55</c:v>
                </c:pt>
                <c:pt idx="54">
                  <c:v>56.1</c:v>
                </c:pt>
                <c:pt idx="55">
                  <c:v>57.1</c:v>
                </c:pt>
                <c:pt idx="56">
                  <c:v>58.3</c:v>
                </c:pt>
                <c:pt idx="57">
                  <c:v>59.2</c:v>
                </c:pt>
                <c:pt idx="58">
                  <c:v>60</c:v>
                </c:pt>
                <c:pt idx="59">
                  <c:v>61.1</c:v>
                </c:pt>
                <c:pt idx="60">
                  <c:v>62.6</c:v>
                </c:pt>
                <c:pt idx="61">
                  <c:v>63.3</c:v>
                </c:pt>
                <c:pt idx="62">
                  <c:v>64.400000000000006</c:v>
                </c:pt>
                <c:pt idx="63">
                  <c:v>65.2</c:v>
                </c:pt>
                <c:pt idx="64">
                  <c:v>66</c:v>
                </c:pt>
                <c:pt idx="65">
                  <c:v>67.099999999999994</c:v>
                </c:pt>
                <c:pt idx="66">
                  <c:v>68.099999999999994</c:v>
                </c:pt>
                <c:pt idx="67">
                  <c:v>69.099999999999994</c:v>
                </c:pt>
                <c:pt idx="68">
                  <c:v>70.5</c:v>
                </c:pt>
                <c:pt idx="69">
                  <c:v>71</c:v>
                </c:pt>
                <c:pt idx="70">
                  <c:v>72.3</c:v>
                </c:pt>
                <c:pt idx="71">
                  <c:v>73.400000000000006</c:v>
                </c:pt>
                <c:pt idx="72">
                  <c:v>74.599999999999994</c:v>
                </c:pt>
                <c:pt idx="73">
                  <c:v>75.8</c:v>
                </c:pt>
                <c:pt idx="74">
                  <c:v>76.099999999999994</c:v>
                </c:pt>
                <c:pt idx="75">
                  <c:v>77.2</c:v>
                </c:pt>
                <c:pt idx="76">
                  <c:v>78.099999999999994</c:v>
                </c:pt>
                <c:pt idx="77">
                  <c:v>79</c:v>
                </c:pt>
                <c:pt idx="78">
                  <c:v>80.099999999999994</c:v>
                </c:pt>
                <c:pt idx="79">
                  <c:v>81.099999999999994</c:v>
                </c:pt>
                <c:pt idx="80">
                  <c:v>82.2</c:v>
                </c:pt>
                <c:pt idx="81">
                  <c:v>83.2</c:v>
                </c:pt>
                <c:pt idx="82">
                  <c:v>84.1</c:v>
                </c:pt>
                <c:pt idx="83">
                  <c:v>85.3</c:v>
                </c:pt>
                <c:pt idx="84">
                  <c:v>86.1</c:v>
                </c:pt>
                <c:pt idx="85">
                  <c:v>87</c:v>
                </c:pt>
                <c:pt idx="86">
                  <c:v>88.3</c:v>
                </c:pt>
                <c:pt idx="87">
                  <c:v>89.1</c:v>
                </c:pt>
                <c:pt idx="88">
                  <c:v>90.2</c:v>
                </c:pt>
                <c:pt idx="89">
                  <c:v>91.3</c:v>
                </c:pt>
                <c:pt idx="90">
                  <c:v>92.1</c:v>
                </c:pt>
                <c:pt idx="91">
                  <c:v>93.1</c:v>
                </c:pt>
                <c:pt idx="92">
                  <c:v>94.2</c:v>
                </c:pt>
                <c:pt idx="93">
                  <c:v>95.6</c:v>
                </c:pt>
                <c:pt idx="94">
                  <c:v>96</c:v>
                </c:pt>
                <c:pt idx="95">
                  <c:v>97.2</c:v>
                </c:pt>
                <c:pt idx="96">
                  <c:v>98.3</c:v>
                </c:pt>
                <c:pt idx="97">
                  <c:v>99.1</c:v>
                </c:pt>
                <c:pt idx="98">
                  <c:v>100.2</c:v>
                </c:pt>
                <c:pt idx="99">
                  <c:v>101</c:v>
                </c:pt>
                <c:pt idx="100">
                  <c:v>102</c:v>
                </c:pt>
                <c:pt idx="101">
                  <c:v>103.1</c:v>
                </c:pt>
                <c:pt idx="102">
                  <c:v>104.1</c:v>
                </c:pt>
                <c:pt idx="103">
                  <c:v>105</c:v>
                </c:pt>
                <c:pt idx="104">
                  <c:v>106</c:v>
                </c:pt>
                <c:pt idx="105">
                  <c:v>107.2</c:v>
                </c:pt>
                <c:pt idx="106">
                  <c:v>108.1</c:v>
                </c:pt>
                <c:pt idx="107">
                  <c:v>109.1</c:v>
                </c:pt>
                <c:pt idx="108">
                  <c:v>110</c:v>
                </c:pt>
                <c:pt idx="109">
                  <c:v>111.3</c:v>
                </c:pt>
                <c:pt idx="110">
                  <c:v>112</c:v>
                </c:pt>
                <c:pt idx="111">
                  <c:v>113.3</c:v>
                </c:pt>
                <c:pt idx="112">
                  <c:v>114.3</c:v>
                </c:pt>
                <c:pt idx="113">
                  <c:v>115</c:v>
                </c:pt>
                <c:pt idx="114">
                  <c:v>116.2</c:v>
                </c:pt>
                <c:pt idx="115">
                  <c:v>117.5</c:v>
                </c:pt>
                <c:pt idx="116">
                  <c:v>118.4</c:v>
                </c:pt>
                <c:pt idx="117">
                  <c:v>119</c:v>
                </c:pt>
                <c:pt idx="118">
                  <c:v>120.1</c:v>
                </c:pt>
                <c:pt idx="119">
                  <c:v>121.2</c:v>
                </c:pt>
                <c:pt idx="120">
                  <c:v>122</c:v>
                </c:pt>
                <c:pt idx="121">
                  <c:v>123.5</c:v>
                </c:pt>
                <c:pt idx="122">
                  <c:v>124</c:v>
                </c:pt>
                <c:pt idx="123">
                  <c:v>125.1</c:v>
                </c:pt>
                <c:pt idx="124">
                  <c:v>126</c:v>
                </c:pt>
                <c:pt idx="125">
                  <c:v>127.4</c:v>
                </c:pt>
                <c:pt idx="126">
                  <c:v>130</c:v>
                </c:pt>
                <c:pt idx="127">
                  <c:v>132</c:v>
                </c:pt>
                <c:pt idx="128">
                  <c:v>133.1</c:v>
                </c:pt>
                <c:pt idx="129">
                  <c:v>134</c:v>
                </c:pt>
                <c:pt idx="130">
                  <c:v>135.1</c:v>
                </c:pt>
                <c:pt idx="131">
                  <c:v>136</c:v>
                </c:pt>
                <c:pt idx="132">
                  <c:v>137.19999999999999</c:v>
                </c:pt>
                <c:pt idx="133">
                  <c:v>138</c:v>
                </c:pt>
                <c:pt idx="134">
                  <c:v>139.19999999999999</c:v>
                </c:pt>
                <c:pt idx="135">
                  <c:v>140.19999999999999</c:v>
                </c:pt>
                <c:pt idx="136">
                  <c:v>141</c:v>
                </c:pt>
                <c:pt idx="137">
                  <c:v>142</c:v>
                </c:pt>
                <c:pt idx="138">
                  <c:v>143.1</c:v>
                </c:pt>
                <c:pt idx="139">
                  <c:v>146</c:v>
                </c:pt>
                <c:pt idx="140">
                  <c:v>148</c:v>
                </c:pt>
                <c:pt idx="141">
                  <c:v>149.1</c:v>
                </c:pt>
                <c:pt idx="142">
                  <c:v>150</c:v>
                </c:pt>
                <c:pt idx="143">
                  <c:v>151</c:v>
                </c:pt>
                <c:pt idx="144">
                  <c:v>152</c:v>
                </c:pt>
                <c:pt idx="145">
                  <c:v>153.1</c:v>
                </c:pt>
                <c:pt idx="146">
                  <c:v>154.1</c:v>
                </c:pt>
                <c:pt idx="147">
                  <c:v>155.19999999999999</c:v>
                </c:pt>
                <c:pt idx="148">
                  <c:v>156.30000000000001</c:v>
                </c:pt>
                <c:pt idx="149">
                  <c:v>159</c:v>
                </c:pt>
                <c:pt idx="150">
                  <c:v>160.1</c:v>
                </c:pt>
                <c:pt idx="151">
                  <c:v>161.1</c:v>
                </c:pt>
                <c:pt idx="152">
                  <c:v>162.1</c:v>
                </c:pt>
                <c:pt idx="153">
                  <c:v>167.1</c:v>
                </c:pt>
                <c:pt idx="154">
                  <c:v>168.1</c:v>
                </c:pt>
                <c:pt idx="155">
                  <c:v>169.1</c:v>
                </c:pt>
                <c:pt idx="156">
                  <c:v>170</c:v>
                </c:pt>
                <c:pt idx="157">
                  <c:v>171.3</c:v>
                </c:pt>
                <c:pt idx="158">
                  <c:v>172.2</c:v>
                </c:pt>
                <c:pt idx="159">
                  <c:v>173.3</c:v>
                </c:pt>
                <c:pt idx="160">
                  <c:v>174.1</c:v>
                </c:pt>
                <c:pt idx="161">
                  <c:v>175.3</c:v>
                </c:pt>
                <c:pt idx="162">
                  <c:v>176</c:v>
                </c:pt>
                <c:pt idx="163">
                  <c:v>177</c:v>
                </c:pt>
                <c:pt idx="164">
                  <c:v>178.3</c:v>
                </c:pt>
              </c:numCache>
            </c:numRef>
          </c:cat>
          <c:val>
            <c:numRef>
              <c:f>'BIRDs - Data'!$E$2:$E$166</c:f>
              <c:numCache>
                <c:formatCode>General</c:formatCode>
                <c:ptCount val="165"/>
                <c:pt idx="0">
                  <c:v>51</c:v>
                </c:pt>
                <c:pt idx="1">
                  <c:v>207</c:v>
                </c:pt>
                <c:pt idx="2">
                  <c:v>8</c:v>
                </c:pt>
                <c:pt idx="3">
                  <c:v>7</c:v>
                </c:pt>
                <c:pt idx="4">
                  <c:v>372</c:v>
                </c:pt>
                <c:pt idx="5">
                  <c:v>37</c:v>
                </c:pt>
                <c:pt idx="6">
                  <c:v>36</c:v>
                </c:pt>
                <c:pt idx="7">
                  <c:v>104</c:v>
                </c:pt>
                <c:pt idx="8">
                  <c:v>86</c:v>
                </c:pt>
                <c:pt idx="9">
                  <c:v>43</c:v>
                </c:pt>
                <c:pt idx="10">
                  <c:v>32</c:v>
                </c:pt>
                <c:pt idx="11">
                  <c:v>18</c:v>
                </c:pt>
                <c:pt idx="12">
                  <c:v>28</c:v>
                </c:pt>
                <c:pt idx="13">
                  <c:v>24</c:v>
                </c:pt>
                <c:pt idx="14">
                  <c:v>375</c:v>
                </c:pt>
                <c:pt idx="15">
                  <c:v>179</c:v>
                </c:pt>
                <c:pt idx="16">
                  <c:v>40</c:v>
                </c:pt>
                <c:pt idx="17">
                  <c:v>16</c:v>
                </c:pt>
                <c:pt idx="18">
                  <c:v>18</c:v>
                </c:pt>
                <c:pt idx="19">
                  <c:v>39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3</c:v>
                </c:pt>
                <c:pt idx="24">
                  <c:v>30</c:v>
                </c:pt>
                <c:pt idx="25">
                  <c:v>67</c:v>
                </c:pt>
                <c:pt idx="26">
                  <c:v>186</c:v>
                </c:pt>
                <c:pt idx="27">
                  <c:v>141</c:v>
                </c:pt>
                <c:pt idx="28">
                  <c:v>56</c:v>
                </c:pt>
                <c:pt idx="29">
                  <c:v>78</c:v>
                </c:pt>
                <c:pt idx="30">
                  <c:v>555</c:v>
                </c:pt>
                <c:pt idx="31">
                  <c:v>505</c:v>
                </c:pt>
                <c:pt idx="32">
                  <c:v>221</c:v>
                </c:pt>
                <c:pt idx="33">
                  <c:v>206</c:v>
                </c:pt>
                <c:pt idx="34">
                  <c:v>207</c:v>
                </c:pt>
                <c:pt idx="35">
                  <c:v>289</c:v>
                </c:pt>
                <c:pt idx="36">
                  <c:v>117</c:v>
                </c:pt>
                <c:pt idx="37">
                  <c:v>28</c:v>
                </c:pt>
                <c:pt idx="38">
                  <c:v>79</c:v>
                </c:pt>
                <c:pt idx="39">
                  <c:v>120</c:v>
                </c:pt>
                <c:pt idx="40">
                  <c:v>427</c:v>
                </c:pt>
                <c:pt idx="41">
                  <c:v>20</c:v>
                </c:pt>
                <c:pt idx="42">
                  <c:v>404</c:v>
                </c:pt>
                <c:pt idx="43">
                  <c:v>175</c:v>
                </c:pt>
                <c:pt idx="44">
                  <c:v>196</c:v>
                </c:pt>
                <c:pt idx="45">
                  <c:v>29</c:v>
                </c:pt>
                <c:pt idx="46">
                  <c:v>106</c:v>
                </c:pt>
                <c:pt idx="47">
                  <c:v>106</c:v>
                </c:pt>
                <c:pt idx="48">
                  <c:v>106</c:v>
                </c:pt>
                <c:pt idx="49">
                  <c:v>35</c:v>
                </c:pt>
                <c:pt idx="50">
                  <c:v>46</c:v>
                </c:pt>
                <c:pt idx="51">
                  <c:v>42</c:v>
                </c:pt>
                <c:pt idx="52">
                  <c:v>39</c:v>
                </c:pt>
                <c:pt idx="53">
                  <c:v>47</c:v>
                </c:pt>
                <c:pt idx="54">
                  <c:v>23</c:v>
                </c:pt>
                <c:pt idx="55">
                  <c:v>14</c:v>
                </c:pt>
                <c:pt idx="56">
                  <c:v>87</c:v>
                </c:pt>
                <c:pt idx="57">
                  <c:v>17</c:v>
                </c:pt>
                <c:pt idx="58">
                  <c:v>16</c:v>
                </c:pt>
                <c:pt idx="59">
                  <c:v>466</c:v>
                </c:pt>
                <c:pt idx="60">
                  <c:v>234</c:v>
                </c:pt>
                <c:pt idx="61">
                  <c:v>191</c:v>
                </c:pt>
                <c:pt idx="62">
                  <c:v>410</c:v>
                </c:pt>
                <c:pt idx="63">
                  <c:v>480</c:v>
                </c:pt>
                <c:pt idx="64">
                  <c:v>389</c:v>
                </c:pt>
                <c:pt idx="65">
                  <c:v>45</c:v>
                </c:pt>
                <c:pt idx="66">
                  <c:v>115</c:v>
                </c:pt>
                <c:pt idx="67">
                  <c:v>105</c:v>
                </c:pt>
                <c:pt idx="68">
                  <c:v>147</c:v>
                </c:pt>
                <c:pt idx="69">
                  <c:v>102</c:v>
                </c:pt>
                <c:pt idx="70">
                  <c:v>92</c:v>
                </c:pt>
                <c:pt idx="71">
                  <c:v>162</c:v>
                </c:pt>
                <c:pt idx="72">
                  <c:v>507</c:v>
                </c:pt>
                <c:pt idx="73">
                  <c:v>287</c:v>
                </c:pt>
                <c:pt idx="74">
                  <c:v>21</c:v>
                </c:pt>
                <c:pt idx="75">
                  <c:v>179</c:v>
                </c:pt>
                <c:pt idx="76">
                  <c:v>126</c:v>
                </c:pt>
                <c:pt idx="77">
                  <c:v>142</c:v>
                </c:pt>
                <c:pt idx="78">
                  <c:v>81</c:v>
                </c:pt>
                <c:pt idx="79">
                  <c:v>53</c:v>
                </c:pt>
                <c:pt idx="80">
                  <c:v>56</c:v>
                </c:pt>
                <c:pt idx="81">
                  <c:v>79</c:v>
                </c:pt>
                <c:pt idx="82">
                  <c:v>66</c:v>
                </c:pt>
                <c:pt idx="83">
                  <c:v>98</c:v>
                </c:pt>
                <c:pt idx="84">
                  <c:v>49</c:v>
                </c:pt>
                <c:pt idx="85">
                  <c:v>32</c:v>
                </c:pt>
                <c:pt idx="86">
                  <c:v>129</c:v>
                </c:pt>
                <c:pt idx="87">
                  <c:v>60</c:v>
                </c:pt>
                <c:pt idx="88">
                  <c:v>73</c:v>
                </c:pt>
                <c:pt idx="89">
                  <c:v>85</c:v>
                </c:pt>
                <c:pt idx="90">
                  <c:v>87</c:v>
                </c:pt>
                <c:pt idx="91">
                  <c:v>35</c:v>
                </c:pt>
                <c:pt idx="92">
                  <c:v>206</c:v>
                </c:pt>
                <c:pt idx="93">
                  <c:v>298</c:v>
                </c:pt>
                <c:pt idx="94">
                  <c:v>51</c:v>
                </c:pt>
                <c:pt idx="95">
                  <c:v>1001</c:v>
                </c:pt>
                <c:pt idx="96">
                  <c:v>896</c:v>
                </c:pt>
                <c:pt idx="97">
                  <c:v>56</c:v>
                </c:pt>
                <c:pt idx="98">
                  <c:v>78</c:v>
                </c:pt>
                <c:pt idx="99">
                  <c:v>36</c:v>
                </c:pt>
                <c:pt idx="100">
                  <c:v>40</c:v>
                </c:pt>
                <c:pt idx="101">
                  <c:v>49</c:v>
                </c:pt>
                <c:pt idx="102">
                  <c:v>51</c:v>
                </c:pt>
                <c:pt idx="103">
                  <c:v>105</c:v>
                </c:pt>
                <c:pt idx="104">
                  <c:v>445</c:v>
                </c:pt>
                <c:pt idx="105">
                  <c:v>43</c:v>
                </c:pt>
                <c:pt idx="106">
                  <c:v>38</c:v>
                </c:pt>
                <c:pt idx="107">
                  <c:v>23</c:v>
                </c:pt>
                <c:pt idx="108">
                  <c:v>17</c:v>
                </c:pt>
                <c:pt idx="109">
                  <c:v>297</c:v>
                </c:pt>
                <c:pt idx="110">
                  <c:v>38</c:v>
                </c:pt>
                <c:pt idx="111">
                  <c:v>92</c:v>
                </c:pt>
                <c:pt idx="112">
                  <c:v>108</c:v>
                </c:pt>
                <c:pt idx="113">
                  <c:v>29</c:v>
                </c:pt>
                <c:pt idx="114">
                  <c:v>940</c:v>
                </c:pt>
                <c:pt idx="115">
                  <c:v>940</c:v>
                </c:pt>
                <c:pt idx="116">
                  <c:v>934</c:v>
                </c:pt>
                <c:pt idx="117">
                  <c:v>115</c:v>
                </c:pt>
                <c:pt idx="118">
                  <c:v>199</c:v>
                </c:pt>
                <c:pt idx="119">
                  <c:v>814</c:v>
                </c:pt>
                <c:pt idx="120">
                  <c:v>919</c:v>
                </c:pt>
                <c:pt idx="121">
                  <c:v>814</c:v>
                </c:pt>
                <c:pt idx="122">
                  <c:v>569</c:v>
                </c:pt>
                <c:pt idx="124">
                  <c:v>66</c:v>
                </c:pt>
                <c:pt idx="125">
                  <c:v>325</c:v>
                </c:pt>
                <c:pt idx="126">
                  <c:v>73</c:v>
                </c:pt>
                <c:pt idx="127">
                  <c:v>72</c:v>
                </c:pt>
                <c:pt idx="128">
                  <c:v>226</c:v>
                </c:pt>
                <c:pt idx="129">
                  <c:v>35</c:v>
                </c:pt>
                <c:pt idx="130">
                  <c:v>108</c:v>
                </c:pt>
                <c:pt idx="131">
                  <c:v>87</c:v>
                </c:pt>
                <c:pt idx="132">
                  <c:v>87</c:v>
                </c:pt>
                <c:pt idx="133">
                  <c:v>87</c:v>
                </c:pt>
                <c:pt idx="134">
                  <c:v>87</c:v>
                </c:pt>
                <c:pt idx="135">
                  <c:v>192</c:v>
                </c:pt>
                <c:pt idx="136">
                  <c:v>77</c:v>
                </c:pt>
                <c:pt idx="137">
                  <c:v>73</c:v>
                </c:pt>
                <c:pt idx="138">
                  <c:v>100</c:v>
                </c:pt>
                <c:pt idx="139">
                  <c:v>52</c:v>
                </c:pt>
                <c:pt idx="140">
                  <c:v>37</c:v>
                </c:pt>
                <c:pt idx="141">
                  <c:v>28</c:v>
                </c:pt>
                <c:pt idx="142">
                  <c:v>630</c:v>
                </c:pt>
                <c:pt idx="143">
                  <c:v>21</c:v>
                </c:pt>
                <c:pt idx="144">
                  <c:v>31</c:v>
                </c:pt>
                <c:pt idx="145">
                  <c:v>353</c:v>
                </c:pt>
                <c:pt idx="146">
                  <c:v>203</c:v>
                </c:pt>
                <c:pt idx="147">
                  <c:v>302</c:v>
                </c:pt>
                <c:pt idx="148">
                  <c:v>147</c:v>
                </c:pt>
                <c:pt idx="149">
                  <c:v>43</c:v>
                </c:pt>
                <c:pt idx="150">
                  <c:v>59</c:v>
                </c:pt>
                <c:pt idx="152">
                  <c:v>31</c:v>
                </c:pt>
                <c:pt idx="153">
                  <c:v>31</c:v>
                </c:pt>
                <c:pt idx="154">
                  <c:v>59</c:v>
                </c:pt>
                <c:pt idx="155">
                  <c:v>101</c:v>
                </c:pt>
                <c:pt idx="156">
                  <c:v>37</c:v>
                </c:pt>
                <c:pt idx="157">
                  <c:v>58</c:v>
                </c:pt>
                <c:pt idx="158">
                  <c:v>42</c:v>
                </c:pt>
                <c:pt idx="159">
                  <c:v>79</c:v>
                </c:pt>
                <c:pt idx="160">
                  <c:v>108</c:v>
                </c:pt>
                <c:pt idx="161">
                  <c:v>43</c:v>
                </c:pt>
                <c:pt idx="162">
                  <c:v>35</c:v>
                </c:pt>
                <c:pt idx="163">
                  <c:v>22</c:v>
                </c:pt>
                <c:pt idx="164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742592"/>
        <c:axId val="71744128"/>
      </c:barChart>
      <c:catAx>
        <c:axId val="7174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1744128"/>
        <c:crosses val="autoZero"/>
        <c:auto val="1"/>
        <c:lblAlgn val="ctr"/>
        <c:lblOffset val="100"/>
        <c:noMultiLvlLbl val="0"/>
      </c:catAx>
      <c:valAx>
        <c:axId val="71744128"/>
        <c:scaling>
          <c:orientation val="minMax"/>
          <c:max val="10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1742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Days Pending</a:t>
            </a:r>
            <a:r>
              <a:rPr lang="en-US" baseline="0"/>
              <a:t> for Open BIRDs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'Open BIRDs-Data'!$F$1</c:f>
              <c:strCache>
                <c:ptCount val="1"/>
                <c:pt idx="0">
                  <c:v>Days Open</c:v>
                </c:pt>
              </c:strCache>
            </c:strRef>
          </c:tx>
          <c:invertIfNegative val="0"/>
          <c:cat>
            <c:strRef>
              <c:f>'Open BIRDs-Data'!$A$2:$A$12</c:f>
              <c:strCache>
                <c:ptCount val="11"/>
                <c:pt idx="0">
                  <c:v>125.1</c:v>
                </c:pt>
                <c:pt idx="1">
                  <c:v>128.2</c:v>
                </c:pt>
                <c:pt idx="2">
                  <c:v>145.3</c:v>
                </c:pt>
                <c:pt idx="3">
                  <c:v>147</c:v>
                </c:pt>
                <c:pt idx="4">
                  <c:v>158.3</c:v>
                </c:pt>
                <c:pt idx="5">
                  <c:v>161.1</c:v>
                </c:pt>
                <c:pt idx="6">
                  <c:v>163</c:v>
                </c:pt>
                <c:pt idx="7">
                  <c:v>164</c:v>
                </c:pt>
                <c:pt idx="8">
                  <c:v>165</c:v>
                </c:pt>
                <c:pt idx="9">
                  <c:v>166</c:v>
                </c:pt>
                <c:pt idx="10">
                  <c:v>179</c:v>
                </c:pt>
              </c:strCache>
            </c:strRef>
          </c:cat>
          <c:val>
            <c:numRef>
              <c:f>'Open BIRDs-Data'!$F$2:$F$12</c:f>
              <c:numCache>
                <c:formatCode>0</c:formatCode>
                <c:ptCount val="11"/>
                <c:pt idx="0">
                  <c:v>1833</c:v>
                </c:pt>
                <c:pt idx="1">
                  <c:v>1692</c:v>
                </c:pt>
                <c:pt idx="2">
                  <c:v>1500</c:v>
                </c:pt>
                <c:pt idx="3">
                  <c:v>1471</c:v>
                </c:pt>
                <c:pt idx="4">
                  <c:v>980</c:v>
                </c:pt>
                <c:pt idx="5">
                  <c:v>903</c:v>
                </c:pt>
                <c:pt idx="6">
                  <c:v>657</c:v>
                </c:pt>
                <c:pt idx="7">
                  <c:v>657</c:v>
                </c:pt>
                <c:pt idx="8">
                  <c:v>657</c:v>
                </c:pt>
                <c:pt idx="9">
                  <c:v>574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337088"/>
        <c:axId val="71338624"/>
      </c:barChart>
      <c:catAx>
        <c:axId val="71337088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1338624"/>
        <c:crosses val="autoZero"/>
        <c:auto val="1"/>
        <c:lblAlgn val="ctr"/>
        <c:lblOffset val="100"/>
        <c:noMultiLvlLbl val="0"/>
      </c:catAx>
      <c:valAx>
        <c:axId val="71338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Pending from Submission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133708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2">
          <a:lumMod val="75000"/>
        </a:schemeClr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Member</a:t>
            </a:r>
            <a:r>
              <a:rPr lang="en-US" baseline="0" dirty="0" smtClean="0"/>
              <a:t>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memberhist!$B$1</c:f>
              <c:strCache>
                <c:ptCount val="1"/>
                <c:pt idx="0">
                  <c:v>Members</c:v>
                </c:pt>
              </c:strCache>
            </c:strRef>
          </c:tx>
          <c:marker>
            <c:symbol val="none"/>
          </c:marker>
          <c:xVal>
            <c:numRef>
              <c:f>memberhist!$A$2:$A$17</c:f>
              <c:numCache>
                <c:formatCode>m/d/yy;@</c:formatCode>
                <c:ptCount val="16"/>
                <c:pt idx="0">
                  <c:v>41011</c:v>
                </c:pt>
                <c:pt idx="1">
                  <c:v>41028</c:v>
                </c:pt>
                <c:pt idx="2">
                  <c:v>41061</c:v>
                </c:pt>
                <c:pt idx="3">
                  <c:v>41129</c:v>
                </c:pt>
                <c:pt idx="4">
                  <c:v>41135</c:v>
                </c:pt>
                <c:pt idx="5">
                  <c:v>41145</c:v>
                </c:pt>
                <c:pt idx="6">
                  <c:v>41275</c:v>
                </c:pt>
                <c:pt idx="7">
                  <c:v>41445</c:v>
                </c:pt>
                <c:pt idx="8">
                  <c:v>41593</c:v>
                </c:pt>
                <c:pt idx="9">
                  <c:v>41815</c:v>
                </c:pt>
                <c:pt idx="10">
                  <c:v>41913</c:v>
                </c:pt>
                <c:pt idx="11">
                  <c:v>42016</c:v>
                </c:pt>
                <c:pt idx="12">
                  <c:v>42038</c:v>
                </c:pt>
                <c:pt idx="13">
                  <c:v>42170</c:v>
                </c:pt>
                <c:pt idx="14">
                  <c:v>42192</c:v>
                </c:pt>
                <c:pt idx="15">
                  <c:v>42229</c:v>
                </c:pt>
              </c:numCache>
            </c:numRef>
          </c:xVal>
          <c:yVal>
            <c:numRef>
              <c:f>memberhist!$B$2:$B$17</c:f>
              <c:numCache>
                <c:formatCode>General</c:formatCode>
                <c:ptCount val="16"/>
                <c:pt idx="0">
                  <c:v>25</c:v>
                </c:pt>
                <c:pt idx="1">
                  <c:v>26</c:v>
                </c:pt>
                <c:pt idx="2">
                  <c:v>31</c:v>
                </c:pt>
                <c:pt idx="3">
                  <c:v>30</c:v>
                </c:pt>
                <c:pt idx="4">
                  <c:v>30</c:v>
                </c:pt>
                <c:pt idx="5">
                  <c:v>29</c:v>
                </c:pt>
                <c:pt idx="6">
                  <c:v>28</c:v>
                </c:pt>
                <c:pt idx="7">
                  <c:v>21</c:v>
                </c:pt>
                <c:pt idx="8">
                  <c:v>22</c:v>
                </c:pt>
                <c:pt idx="9">
                  <c:v>19</c:v>
                </c:pt>
                <c:pt idx="10">
                  <c:v>22</c:v>
                </c:pt>
                <c:pt idx="11">
                  <c:v>21</c:v>
                </c:pt>
                <c:pt idx="12">
                  <c:v>22</c:v>
                </c:pt>
                <c:pt idx="13">
                  <c:v>24</c:v>
                </c:pt>
                <c:pt idx="14">
                  <c:v>22</c:v>
                </c:pt>
                <c:pt idx="15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72160"/>
        <c:axId val="71394432"/>
      </c:scatterChart>
      <c:valAx>
        <c:axId val="71372160"/>
        <c:scaling>
          <c:orientation val="minMax"/>
          <c:max val="42400"/>
          <c:min val="40910"/>
        </c:scaling>
        <c:delete val="0"/>
        <c:axPos val="b"/>
        <c:numFmt formatCode="m/d/yy;@" sourceLinked="1"/>
        <c:majorTickMark val="out"/>
        <c:minorTickMark val="none"/>
        <c:tickLblPos val="nextTo"/>
        <c:crossAx val="71394432"/>
        <c:crosses val="autoZero"/>
        <c:crossBetween val="midCat"/>
        <c:majorUnit val="365.24"/>
      </c:valAx>
      <c:valAx>
        <c:axId val="71394432"/>
        <c:scaling>
          <c:orientation val="minMax"/>
          <c:max val="35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3721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0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C80D4D08-4402-4D91-93C5-C192CFC644ED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2B65FD9-F4CE-4375-A630-D8FBE1292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Gauge interest from</a:t>
            </a:r>
            <a:r>
              <a:rPr lang="en-US" baseline="0" dirty="0" smtClean="0"/>
              <a:t> audience re: standardization of a future IBIS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65FD9-F4CE-4375-A630-D8FBE12929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9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7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7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7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8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2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9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bi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is-info@freelists.or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birds/bird163.docx" TargetMode="External"/><Relationship Id="rId3" Type="http://schemas.openxmlformats.org/officeDocument/2006/relationships/hyperlink" Target="http://www.eda.org/ibis/birds/bird128.txt" TargetMode="External"/><Relationship Id="rId7" Type="http://schemas.openxmlformats.org/officeDocument/2006/relationships/hyperlink" Target="http://www.eda.org/ibis/birds/bird161.1.docx" TargetMode="External"/><Relationship Id="rId12" Type="http://schemas.openxmlformats.org/officeDocument/2006/relationships/hyperlink" Target="http://ibis.org/~ibisorg/birds/bird179.docx" TargetMode="External"/><Relationship Id="rId2" Type="http://schemas.openxmlformats.org/officeDocument/2006/relationships/hyperlink" Target="http://www.eda.org/ibis/birds/bird125.1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birds/bird158.3.docx" TargetMode="External"/><Relationship Id="rId11" Type="http://schemas.openxmlformats.org/officeDocument/2006/relationships/hyperlink" Target="http://ibis.org/~ibisorg/birds/bird166.docx" TargetMode="External"/><Relationship Id="rId5" Type="http://schemas.openxmlformats.org/officeDocument/2006/relationships/hyperlink" Target="http://www.eda.org/ibis/birds/bird147.txt" TargetMode="External"/><Relationship Id="rId10" Type="http://schemas.openxmlformats.org/officeDocument/2006/relationships/hyperlink" Target="http://www.eda.org/ibis/birds/bird165.docx" TargetMode="External"/><Relationship Id="rId4" Type="http://schemas.openxmlformats.org/officeDocument/2006/relationships/hyperlink" Target="http://www.eda.org/ibis/birds/bird145.3.docx" TargetMode="External"/><Relationship Id="rId9" Type="http://schemas.openxmlformats.org/officeDocument/2006/relationships/hyperlink" Target="http://www.eda.org/ibis/birds/bird164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store.ansi.org/RecordDetail.aspx?sku=GEIA-STD-0001" TargetMode="External"/><Relationship Id="rId5" Type="http://schemas.openxmlformats.org/officeDocument/2006/relationships/hyperlink" Target="http://webstore.iec.ch/Webstore/webstore.nsf/ArtNum_PK/26971!opendocument" TargetMode="External"/><Relationship Id="rId4" Type="http://schemas.openxmlformats.org/officeDocument/2006/relationships/hyperlink" Target="http://standards.sae.org/eiastd656b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590800"/>
            <a:ext cx="3886200" cy="3048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Mike LaBonte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SiSoft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Chair, IBIS Open Forum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Asian IBIS Summit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Taipei</a:t>
            </a:r>
            <a:r>
              <a:rPr lang="en-US" sz="2400" smtClean="0">
                <a:solidFill>
                  <a:schemeClr val="tx1"/>
                </a:solidFill>
              </a:rPr>
              <a:t>, Taiwan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November </a:t>
            </a:r>
            <a:r>
              <a:rPr lang="en-US" sz="2400" dirty="0" smtClean="0">
                <a:solidFill>
                  <a:schemeClr val="tx1"/>
                </a:solidFill>
              </a:rPr>
              <a:t>13, </a:t>
            </a:r>
            <a:r>
              <a:rPr lang="en-US" sz="2400" dirty="0" smtClean="0">
                <a:solidFill>
                  <a:schemeClr val="tx1"/>
                </a:solidFill>
              </a:rPr>
              <a:t>2015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0"/>
            <a:ext cx="2286000" cy="171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181600"/>
            <a:ext cx="15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http://ibis.org/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</p:spTree>
    <p:extLst>
      <p:ext uri="{BB962C8B-B14F-4D97-AF65-F5344CB8AC3E}">
        <p14:creationId xmlns:p14="http://schemas.microsoft.com/office/powerpoint/2010/main" val="257065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Officers 2015-2016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362587"/>
              </p:ext>
            </p:extLst>
          </p:nvPr>
        </p:nvGraphicFramePr>
        <p:xfrm>
          <a:off x="1143000" y="3124200"/>
          <a:ext cx="6705600" cy="2560320"/>
        </p:xfrm>
        <a:graphic>
          <a:graphicData uri="http://schemas.openxmlformats.org/drawingml/2006/table">
            <a:tbl>
              <a:tblPr/>
              <a:tblGrid>
                <a:gridCol w="1365956"/>
                <a:gridCol w="533964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LaBonte, Signal Integrity </a:t>
                      </a:r>
                      <a:r>
                        <a:rPr lang="en-US" i="1" dirty="0" smtClean="0"/>
                        <a:t>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Vice-Chair: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Lance Wang, IO Methodology Inc</a:t>
                      </a:r>
                      <a:r>
                        <a:rPr lang="en-US" i="1" dirty="0" smtClean="0"/>
                        <a:t>.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Secretary: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Randy Wolff, Micron </a:t>
                      </a:r>
                      <a:r>
                        <a:rPr lang="en-US" i="1" dirty="0" smtClean="0"/>
                        <a:t>Technology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Treasurer: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Bob Ross, </a:t>
                      </a:r>
                      <a:r>
                        <a:rPr lang="en-US" i="1" dirty="0" err="1"/>
                        <a:t>Teraspeed</a:t>
                      </a:r>
                      <a:r>
                        <a:rPr lang="en-US" i="1" dirty="0"/>
                        <a:t> </a:t>
                      </a:r>
                      <a:r>
                        <a:rPr lang="en-US" i="1" dirty="0" smtClean="0"/>
                        <a:t>Labs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Librarian: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Anders Ekholm, </a:t>
                      </a:r>
                      <a:r>
                        <a:rPr lang="en-US" i="1" dirty="0" smtClean="0"/>
                        <a:t>Ericsson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Webmaster: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</a:t>
                      </a:r>
                      <a:r>
                        <a:rPr lang="en-US" i="1" dirty="0" smtClean="0"/>
                        <a:t>LaBonte, Signal Integrity 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Postmaster: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Curtis </a:t>
                      </a:r>
                      <a:r>
                        <a:rPr lang="en-US" i="1" dirty="0" smtClean="0"/>
                        <a:t>Clark, ANSYS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800" y="160020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Chair, Treasurer and Postmaster elected 15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thanks to incumbent IBIS officers for their continued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A special thank you to outgoing chair Michael Mirmak</a:t>
            </a:r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(Total of 11 terms!)</a:t>
            </a:r>
            <a:endParaRPr lang="en-US" spc="-2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44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far in 2015:</a:t>
            </a:r>
          </a:p>
          <a:p>
            <a:pPr lvl="1"/>
            <a:r>
              <a:rPr lang="en-US" dirty="0" smtClean="0"/>
              <a:t>15 Open Forum teleconferences</a:t>
            </a:r>
          </a:p>
          <a:p>
            <a:pPr lvl="1"/>
            <a:r>
              <a:rPr lang="en-US" dirty="0" smtClean="0"/>
              <a:t>3 Summit meetings (including this one)</a:t>
            </a:r>
          </a:p>
          <a:p>
            <a:pPr lvl="2"/>
            <a:r>
              <a:rPr lang="en-US" dirty="0" smtClean="0"/>
              <a:t>2015 first year for EPEPS IBIS summit</a:t>
            </a:r>
          </a:p>
          <a:p>
            <a:pPr lvl="1"/>
            <a:r>
              <a:rPr lang="en-US" dirty="0" smtClean="0"/>
              <a:t>38 ATM Task Group teleconferences</a:t>
            </a:r>
          </a:p>
          <a:p>
            <a:pPr lvl="1"/>
            <a:r>
              <a:rPr lang="en-US" dirty="0"/>
              <a:t>10 Editorial Task Group </a:t>
            </a:r>
            <a:r>
              <a:rPr lang="en-US" dirty="0" smtClean="0"/>
              <a:t>teleconferences</a:t>
            </a:r>
          </a:p>
          <a:p>
            <a:pPr lvl="1"/>
            <a:r>
              <a:rPr lang="en-US" dirty="0" smtClean="0"/>
              <a:t>10 Interconnect Task Group teleconferences</a:t>
            </a:r>
          </a:p>
          <a:p>
            <a:pPr lvl="1"/>
            <a:r>
              <a:rPr lang="en-US" dirty="0" smtClean="0"/>
              <a:t>35 Quality Task Group teleconferences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286000"/>
            <a:ext cx="113347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70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Summits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Asian </a:t>
            </a:r>
            <a:r>
              <a:rPr lang="en-US" dirty="0"/>
              <a:t>IBIS </a:t>
            </a:r>
            <a:r>
              <a:rPr lang="en-US" dirty="0" smtClean="0"/>
              <a:t>Summit, Shanghai, China</a:t>
            </a:r>
          </a:p>
          <a:p>
            <a:pPr lvl="1"/>
            <a:r>
              <a:rPr lang="en-US" dirty="0" smtClean="0"/>
              <a:t>November </a:t>
            </a:r>
            <a:r>
              <a:rPr lang="en-US" dirty="0"/>
              <a:t>9, </a:t>
            </a:r>
            <a:r>
              <a:rPr lang="en-US" dirty="0" smtClean="0"/>
              <a:t>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Taipei, Taiwan</a:t>
            </a:r>
          </a:p>
          <a:p>
            <a:pPr lvl="1"/>
            <a:r>
              <a:rPr lang="en-US" dirty="0" smtClean="0"/>
              <a:t>November 13, 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Tokyo, Japan</a:t>
            </a:r>
          </a:p>
          <a:p>
            <a:pPr lvl="1"/>
            <a:r>
              <a:rPr lang="en-US" dirty="0" smtClean="0"/>
              <a:t>November 16, 2015</a:t>
            </a:r>
          </a:p>
          <a:p>
            <a:r>
              <a:rPr lang="en-US" dirty="0" smtClean="0"/>
              <a:t>DesignCon IBIS Summit, Santa Clara, CA</a:t>
            </a:r>
          </a:p>
          <a:p>
            <a:pPr lvl="1"/>
            <a:r>
              <a:rPr lang="en-US" dirty="0" smtClean="0"/>
              <a:t>January 22, 2016</a:t>
            </a:r>
          </a:p>
          <a:p>
            <a:r>
              <a:rPr lang="en-US" dirty="0" smtClean="0"/>
              <a:t>SPI IBIS Summit, Torino, Italy</a:t>
            </a:r>
          </a:p>
          <a:p>
            <a:pPr lvl="1"/>
            <a:r>
              <a:rPr lang="en-US" dirty="0" smtClean="0"/>
              <a:t>May 11,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gbsd.com/district/calendar/calendar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828800"/>
            <a:ext cx="111442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4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Moved!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Our gratitude to </a:t>
            </a:r>
            <a:r>
              <a:rPr lang="en-US" dirty="0" err="1" smtClean="0"/>
              <a:t>Accellera</a:t>
            </a:r>
            <a:r>
              <a:rPr lang="en-US" dirty="0" smtClean="0"/>
              <a:t> for eda.org web and email service from 1993 to 2015</a:t>
            </a:r>
          </a:p>
          <a:p>
            <a:r>
              <a:rPr lang="en-US" dirty="0" smtClean="0"/>
              <a:t>Email lists have moved to freelists.org</a:t>
            </a:r>
          </a:p>
          <a:p>
            <a:r>
              <a:rPr lang="en-US" dirty="0" smtClean="0"/>
              <a:t>Website has moved to </a:t>
            </a:r>
            <a:r>
              <a:rPr lang="en-US" dirty="0" smtClean="0">
                <a:hlinkClick r:id="rId2"/>
              </a:rPr>
              <a:t>http://ibis.org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9"/>
          <a:stretch/>
        </p:blipFill>
        <p:spPr bwMode="auto">
          <a:xfrm>
            <a:off x="1981200" y="3886200"/>
            <a:ext cx="4333875" cy="239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9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Website For Now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65" y="1600200"/>
            <a:ext cx="459163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edited 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Perl scripts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0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Website In The Works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t="9915" r="11715" b="1415"/>
          <a:stretch/>
        </p:blipFill>
        <p:spPr bwMode="auto">
          <a:xfrm>
            <a:off x="3124200" y="1752600"/>
            <a:ext cx="5427133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WordPress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Bug trackers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Live 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Responsive Design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895600"/>
            <a:ext cx="1571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20599179">
            <a:off x="4724400" y="3234679"/>
            <a:ext cx="2971800" cy="53340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ritannic Bold" panose="020B0903060703020204" pitchFamily="34" charset="0"/>
              </a:rPr>
              <a:t>EXAMPLE</a:t>
            </a:r>
            <a:endParaRPr lang="en-US" sz="3200" dirty="0">
              <a:solidFill>
                <a:srgbClr val="C000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5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[Thank You]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" y="1756568"/>
            <a:ext cx="5074709" cy="3806032"/>
          </a:xfrm>
          <a:effectLst>
            <a:softEdge rad="1270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19050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IBIS Open Forum:</a:t>
            </a:r>
          </a:p>
          <a:p>
            <a:r>
              <a:rPr lang="en-US" dirty="0" smtClean="0"/>
              <a:t>Web: </a:t>
            </a:r>
            <a:r>
              <a:rPr lang="en-US" dirty="0" smtClean="0">
                <a:hlinkClick r:id="rId3"/>
              </a:rPr>
              <a:t>http://ibis.org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4"/>
              </a:rPr>
              <a:t>ibis-info@freelists.org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welcome participation by all IBIS model makers, EDA tool vendors, IBIS model users, and interested parties.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13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BIRDs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363797"/>
              </p:ext>
            </p:extLst>
          </p:nvPr>
        </p:nvGraphicFramePr>
        <p:xfrm>
          <a:off x="685800" y="1295400"/>
          <a:ext cx="7619999" cy="50081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8465"/>
                <a:gridCol w="3059135"/>
                <a:gridCol w="3124200"/>
                <a:gridCol w="838199"/>
              </a:tblGrid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125.1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2"/>
                        </a:rPr>
                        <a:t>Make IBIS-ISS Available for IBIS Package Modeling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21-Oct-10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128.2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3"/>
                        </a:rPr>
                        <a:t>Allow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AMI_parameters_out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to pass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AMI_parameters_in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data on calls to AMI_GetWave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11-Mar-11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4"/>
                        </a:rPr>
                        <a:t>Cascading IBIS I/O buffers with [External Circuit]s using the [Model Call] keyword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Taranjit Kukal, Ambrish Varma, Cadence Design Systems, Inc. Arpad Muranyi, Mentor Graphics.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19-Sep-11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5"/>
                        </a:rPr>
                        <a:t>Back-channel support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Marcus Van Ierssel, Snowbush IP; Kumar Keshavan, Sigrity, Inc.; Ken Willis, Sigrity, Inc.; 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18-Oct-11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158.3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6"/>
                        </a:rPr>
                        <a:t>AMI </a:t>
                      </a:r>
                      <a:r>
                        <a:rPr lang="en-US" sz="1200" u="sng" strike="noStrike" dirty="0" err="1">
                          <a:effectLst/>
                          <a:hlinkClick r:id="rId6"/>
                        </a:rPr>
                        <a:t>Touchstonefile</a:t>
                      </a:r>
                      <a:r>
                        <a:rPr lang="en-US" sz="1200" u="sng" strike="noStrike" dirty="0">
                          <a:effectLst/>
                          <a:hlinkClick r:id="rId6"/>
                        </a:rPr>
                        <a:t> (R) Analog Buffer Models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Walter Katz, Signal Integriity Software, Inc.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20-Feb-13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7"/>
                        </a:rPr>
                        <a:t>Supporting Incomplete and Buffer-only [Component] Descriptions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Michael Mirmak, Intel Corp.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8-May-13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8"/>
                        </a:rPr>
                        <a:t>Instantiating and Connecting [External Circuit] Package Models with [Circuit Call]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Arpad Muranyi &amp; John Angulo, Mentor Graphics; Ambrish Varma &amp; Brad Brim, Cadence Design Systems,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9"/>
                        </a:rPr>
                        <a:t>Allowing Package Models to be defined in [External Circuit]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Ambrish Varma &amp; Brad Brim, Cadence Design Systems, Inc.; Arpad Muranyi, Mentor Graphics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90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0"/>
                        </a:rPr>
                        <a:t>Parameter Passing Improvements for [External Circuit]s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 &amp; John Angulo, Mentor Graphics; Ambrish Varma &amp; Brad Brim, Cadence Design Systems, Inc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1"/>
                        </a:rPr>
                        <a:t>Resolving problems with Redriver </a:t>
                      </a:r>
                      <a:r>
                        <a:rPr lang="en-US" sz="1200" u="sng" strike="noStrike" dirty="0" err="1">
                          <a:effectLst/>
                          <a:hlinkClick r:id="rId11"/>
                        </a:rPr>
                        <a:t>Init</a:t>
                      </a:r>
                      <a:r>
                        <a:rPr lang="en-US" sz="1200" u="sng" strike="noStrike" dirty="0">
                          <a:effectLst/>
                          <a:hlinkClick r:id="rId11"/>
                        </a:rPr>
                        <a:t> Flow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Signal Integrity Software, Inc. Darshan Shah, F5Networks,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2-Apr-14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2"/>
                        </a:rPr>
                        <a:t>New IBIS-AMI Reserved Parameter </a:t>
                      </a:r>
                      <a:r>
                        <a:rPr lang="en-US" sz="1200" u="sng" strike="noStrike" dirty="0" err="1">
                          <a:effectLst/>
                          <a:hlinkClick r:id="rId12"/>
                        </a:rPr>
                        <a:t>Special_Param_Names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13-Oct-15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  <a:tabLst>
                <a:tab pos="685800" algn="l"/>
                <a:tab pos="1371600" algn="l"/>
              </a:tabLst>
            </a:pPr>
            <a:r>
              <a:rPr lang="en-US" u="sng" dirty="0" smtClean="0"/>
              <a:t>I/O Buffer Information Specification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1993-1994 </a:t>
            </a:r>
            <a:r>
              <a:rPr lang="en-US" b="1" dirty="0"/>
              <a:t>IBIS </a:t>
            </a:r>
            <a:r>
              <a:rPr lang="en-US" b="1" dirty="0" smtClean="0"/>
              <a:t>1.0-2.1</a:t>
            </a:r>
            <a:r>
              <a:rPr lang="en-US" dirty="0" smtClean="0"/>
              <a:t>:</a:t>
            </a:r>
            <a:endParaRPr lang="en-US" dirty="0"/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Behavioral buffer model (fast simulation)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Component pin map (easy EDA import)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1997-1999 </a:t>
            </a:r>
            <a:r>
              <a:rPr lang="en-US" b="1" dirty="0" smtClean="0"/>
              <a:t>IBIS 3.0-3.2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Package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Electrical Board Description (EBD)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Dynamic buffers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2002-2006 </a:t>
            </a:r>
            <a:r>
              <a:rPr lang="en-US" b="1" dirty="0" smtClean="0"/>
              <a:t>IBIS 4.0-4.2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Receiver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AMS languages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2007-2012 </a:t>
            </a:r>
            <a:r>
              <a:rPr lang="en-US" b="1" dirty="0" smtClean="0"/>
              <a:t>IBIS 5.0-5.1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IBIS-AMI SerDes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aware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2013-2015 </a:t>
            </a:r>
            <a:r>
              <a:rPr lang="en-US" b="1" dirty="0" smtClean="0"/>
              <a:t>IBIS 6.0-6.1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PAM4 multi-level signaling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delivery package models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u="sng" dirty="0" smtClean="0"/>
              <a:t>Other Work</a:t>
            </a:r>
          </a:p>
          <a:p>
            <a:r>
              <a:rPr lang="en-US" dirty="0" smtClean="0"/>
              <a:t>1995: </a:t>
            </a:r>
            <a:r>
              <a:rPr lang="en-US" b="1" dirty="0" smtClean="0"/>
              <a:t>ANSI/EIA-656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2.1</a:t>
            </a:r>
          </a:p>
          <a:p>
            <a:r>
              <a:rPr lang="en-US" dirty="0" smtClean="0"/>
              <a:t>1999: </a:t>
            </a:r>
            <a:r>
              <a:rPr lang="en-US" b="1" dirty="0" smtClean="0"/>
              <a:t>ANSI/EIA-656-A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2001: </a:t>
            </a:r>
            <a:r>
              <a:rPr lang="en-US" b="1" dirty="0"/>
              <a:t>IEC </a:t>
            </a:r>
            <a:r>
              <a:rPr lang="en-US" b="1" dirty="0" smtClean="0"/>
              <a:t>62014-1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2003: </a:t>
            </a:r>
            <a:r>
              <a:rPr lang="en-US" b="1" dirty="0" smtClean="0"/>
              <a:t>ICM 1.0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Interconnect Model Specification</a:t>
            </a:r>
          </a:p>
          <a:p>
            <a:r>
              <a:rPr lang="en-US" dirty="0" smtClean="0"/>
              <a:t>2006: </a:t>
            </a:r>
            <a:r>
              <a:rPr lang="en-US" b="1" dirty="0" smtClean="0"/>
              <a:t>ANSI/EIA-656-B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4.2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2009: </a:t>
            </a:r>
            <a:r>
              <a:rPr lang="en-US" b="1" dirty="0" smtClean="0"/>
              <a:t>Touchstone® 2.0</a:t>
            </a:r>
            <a:r>
              <a:rPr lang="en-US" b="1" baseline="30000" dirty="0" smtClean="0"/>
              <a:t>*</a:t>
            </a:r>
          </a:p>
          <a:p>
            <a:r>
              <a:rPr lang="en-US" dirty="0" smtClean="0"/>
              <a:t>2011: </a:t>
            </a:r>
            <a:r>
              <a:rPr lang="en-US" b="1" dirty="0" smtClean="0"/>
              <a:t>IBIS-ISS 1.0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Interconnect SPICE </a:t>
            </a:r>
            <a:r>
              <a:rPr lang="en-US" dirty="0" err="1">
                <a:solidFill>
                  <a:srgbClr val="C00000"/>
                </a:solidFill>
              </a:rPr>
              <a:t>Subcircuit</a:t>
            </a:r>
            <a:r>
              <a:rPr lang="en-US" dirty="0">
                <a:solidFill>
                  <a:srgbClr val="C00000"/>
                </a:solidFill>
              </a:rPr>
              <a:t> specification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5867400"/>
            <a:ext cx="4038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baseline="30000" dirty="0" smtClean="0"/>
              <a:t>*</a:t>
            </a:r>
            <a:r>
              <a:rPr lang="en-US" sz="1000" i="1" dirty="0" smtClean="0"/>
              <a:t>Touchstone</a:t>
            </a:r>
            <a:r>
              <a:rPr lang="en-US" sz="1000" i="1" dirty="0"/>
              <a:t>® is a registered trademark of Agilent Technologies, Inc</a:t>
            </a:r>
            <a:r>
              <a:rPr lang="en-US" sz="1000" i="1" dirty="0" smtClean="0"/>
              <a:t>. </a:t>
            </a:r>
            <a:endParaRPr lang="en-US" sz="1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Progress: IBIS 6.1 Ratified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Ratified 11 September 2015</a:t>
            </a:r>
          </a:p>
          <a:p>
            <a:r>
              <a:rPr lang="en-US" dirty="0" smtClean="0"/>
              <a:t>Support for PAM4</a:t>
            </a:r>
          </a:p>
          <a:p>
            <a:r>
              <a:rPr lang="en-US" dirty="0" smtClean="0"/>
              <a:t>IBIS-AMI Parameters Simplified</a:t>
            </a:r>
          </a:p>
          <a:p>
            <a:r>
              <a:rPr lang="en-US" dirty="0" smtClean="0"/>
              <a:t>Package Models for Power Integrity</a:t>
            </a:r>
          </a:p>
          <a:p>
            <a:r>
              <a:rPr lang="en-US" dirty="0" smtClean="0"/>
              <a:t>and more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3</a:t>
            </a:fld>
            <a:endParaRPr lang="en-US"/>
          </a:p>
        </p:txBody>
      </p:sp>
      <p:pic>
        <p:nvPicPr>
          <p:cNvPr id="5122" name="Picture 2" descr="http://www.edn.com/ContentEETimes/Images/00DesignCon/Fall2015/DCC78PAM4_e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28575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11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Lifespan of IBIS Versions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365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0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IBIS 6.2 dedicated to reference node clarifications</a:t>
            </a:r>
          </a:p>
          <a:p>
            <a:pPr lvl="1"/>
            <a:r>
              <a:rPr lang="en-US" dirty="0" smtClean="0"/>
              <a:t>Potential SAE standard</a:t>
            </a:r>
          </a:p>
          <a:p>
            <a:r>
              <a:rPr lang="en-US" dirty="0" smtClean="0"/>
              <a:t>Advanced Technology Modeling Task Group</a:t>
            </a:r>
          </a:p>
          <a:p>
            <a:pPr lvl="1"/>
            <a:r>
              <a:rPr lang="en-US" dirty="0" smtClean="0"/>
              <a:t>Optimization/Back-channel support</a:t>
            </a:r>
          </a:p>
          <a:p>
            <a:pPr lvl="1"/>
            <a:r>
              <a:rPr lang="en-US" dirty="0" smtClean="0"/>
              <a:t>External circuit enhancements</a:t>
            </a:r>
          </a:p>
          <a:p>
            <a:r>
              <a:rPr lang="en-US" dirty="0" smtClean="0"/>
              <a:t>Interconnect Task Group</a:t>
            </a:r>
          </a:p>
          <a:p>
            <a:pPr lvl="1"/>
            <a:r>
              <a:rPr lang="en-US" dirty="0" smtClean="0"/>
              <a:t>External Package/on-die models using IBIS-ISS</a:t>
            </a:r>
          </a:p>
          <a:p>
            <a:r>
              <a:rPr lang="en-US" dirty="0" smtClean="0"/>
              <a:t>IBIS Quality Task Group</a:t>
            </a:r>
          </a:p>
          <a:p>
            <a:pPr lvl="1"/>
            <a:r>
              <a:rPr lang="en-US" dirty="0" smtClean="0"/>
              <a:t>IBISCHK enhancements and documentation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IBIS Standards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82674"/>
            <a:ext cx="5867400" cy="2441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10678"/>
              </p:ext>
            </p:extLst>
          </p:nvPr>
        </p:nvGraphicFramePr>
        <p:xfrm>
          <a:off x="609600" y="1676400"/>
          <a:ext cx="7575995" cy="131473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038600"/>
                <a:gridCol w="3537395"/>
              </a:tblGrid>
              <a:tr h="857918">
                <a:tc>
                  <a:txBody>
                    <a:bodyPr/>
                    <a:lstStyle/>
                    <a:p>
                      <a:r>
                        <a:rPr lang="en-US" dirty="0"/>
                        <a:t>I/O Buffer Information Specification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IBIS 4.2: </a:t>
                      </a:r>
                      <a:r>
                        <a:rPr lang="en-US" dirty="0" smtClean="0">
                          <a:hlinkClick r:id="rId4"/>
                        </a:rPr>
                        <a:t>SAE/EIA-STD-656-B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IBIS 3.2: </a:t>
                      </a:r>
                      <a:r>
                        <a:rPr lang="en-US" dirty="0" smtClean="0">
                          <a:hlinkClick r:id="rId5"/>
                        </a:rPr>
                        <a:t>IEC-62014-1</a:t>
                      </a:r>
                      <a:endParaRPr lang="en-US" dirty="0"/>
                    </a:p>
                  </a:txBody>
                  <a:tcPr marL="19050" marR="19050" marT="19050" marB="19050"/>
                </a:tc>
              </a:tr>
              <a:tr h="456813">
                <a:tc>
                  <a:txBody>
                    <a:bodyPr/>
                    <a:lstStyle/>
                    <a:p>
                      <a:r>
                        <a:rPr lang="en-US"/>
                        <a:t>IBIS Interconnect Modeling Specification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ICM 1.1: </a:t>
                      </a:r>
                      <a:r>
                        <a:rPr lang="en-US" dirty="0" smtClean="0">
                          <a:hlinkClick r:id="rId6"/>
                        </a:rPr>
                        <a:t>ANSI/GEIA-STD-0001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384" y="3124200"/>
            <a:ext cx="3177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IBIS 6.2 might be next 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434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To Resolve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295400" y="20574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Average = 162 days,</a:t>
            </a:r>
          </a:p>
          <a:p>
            <a:pPr algn="ctr"/>
            <a:r>
              <a:rPr lang="en-US" dirty="0" smtClean="0"/>
              <a:t>down from 173 days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5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8220715"/>
              </p:ext>
            </p:extLst>
          </p:nvPr>
        </p:nvGraphicFramePr>
        <p:xfrm>
          <a:off x="1295400" y="2438400"/>
          <a:ext cx="6324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133600" y="50292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45720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33600" y="41148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33600" y="36576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32004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3000" y="1676400"/>
            <a:ext cx="454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BIRD125.1 pending for 5 years, a new “record”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43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IBIS Members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447800"/>
            <a:ext cx="53435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787811"/>
              </p:ext>
            </p:extLst>
          </p:nvPr>
        </p:nvGraphicFramePr>
        <p:xfrm>
          <a:off x="1371600" y="4419600"/>
          <a:ext cx="6353175" cy="190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971</Words>
  <Application>Microsoft Office PowerPoint</Application>
  <PresentationFormat>On-screen Show (4:3)</PresentationFormat>
  <Paragraphs>247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IBIS Chair’s Report</vt:lpstr>
      <vt:lpstr>IBIS Milestones</vt:lpstr>
      <vt:lpstr>Progress: IBIS 6.1 Ratified</vt:lpstr>
      <vt:lpstr>Lifespan of IBIS Versions</vt:lpstr>
      <vt:lpstr>In The Works</vt:lpstr>
      <vt:lpstr>Status of IBIS Standards</vt:lpstr>
      <vt:lpstr>Days To Resolve BIRDs</vt:lpstr>
      <vt:lpstr>Pending BIRDs</vt:lpstr>
      <vt:lpstr>24 IBIS Members</vt:lpstr>
      <vt:lpstr>IBIS Officers 2015-2016</vt:lpstr>
      <vt:lpstr>Organizational Activities</vt:lpstr>
      <vt:lpstr>Upcoming Summits</vt:lpstr>
      <vt:lpstr>We Have Moved!</vt:lpstr>
      <vt:lpstr>Same Website For Now</vt:lpstr>
      <vt:lpstr>New Website In The Works</vt:lpstr>
      <vt:lpstr>[Thank You]</vt:lpstr>
      <vt:lpstr>Open BIRDs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Mike LaBonte</dc:creator>
  <cp:lastModifiedBy>bob</cp:lastModifiedBy>
  <cp:revision>55</cp:revision>
  <cp:lastPrinted>2015-10-30T00:54:37Z</cp:lastPrinted>
  <dcterms:created xsi:type="dcterms:W3CDTF">2015-10-15T16:47:52Z</dcterms:created>
  <dcterms:modified xsi:type="dcterms:W3CDTF">2015-11-01T17:47:26Z</dcterms:modified>
</cp:coreProperties>
</file>