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52" r:id="rId1"/>
  </p:sldMasterIdLst>
  <p:notesMasterIdLst>
    <p:notesMasterId r:id="rId12"/>
  </p:notesMasterIdLst>
  <p:handoutMasterIdLst>
    <p:handoutMasterId r:id="rId13"/>
  </p:handoutMasterIdLst>
  <p:sldIdLst>
    <p:sldId id="452" r:id="rId2"/>
    <p:sldId id="483" r:id="rId3"/>
    <p:sldId id="474" r:id="rId4"/>
    <p:sldId id="481" r:id="rId5"/>
    <p:sldId id="482" r:id="rId6"/>
    <p:sldId id="485" r:id="rId7"/>
    <p:sldId id="484" r:id="rId8"/>
    <p:sldId id="486" r:id="rId9"/>
    <p:sldId id="472" r:id="rId10"/>
    <p:sldId id="475" r:id="rId11"/>
  </p:sldIdLst>
  <p:sldSz cx="9144000" cy="6858000" type="screen4x3"/>
  <p:notesSz cx="7315200" cy="9601200"/>
  <p:defaultTextStyle>
    <a:defPPr>
      <a:defRPr lang="en-US"/>
    </a:defPPr>
    <a:lvl1pPr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1pPr>
    <a:lvl2pPr marL="4572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nnifer barbour" initials="" lastIdx="8" clrIdx="0"/>
  <p:cmAuthor id="1" name="Suzanne L. Pritchard" initials="" lastIdx="2" clrIdx="1"/>
  <p:cmAuthor id="2" name="Cheung, Tommy M" initials="CTM" lastIdx="4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7015B"/>
    <a:srgbClr val="FFE1DD"/>
    <a:srgbClr val="4D4D4D"/>
    <a:srgbClr val="292929"/>
    <a:srgbClr val="FF5C00"/>
    <a:srgbClr val="003399"/>
    <a:srgbClr val="FFFFCC"/>
    <a:srgbClr val="000099"/>
    <a:srgbClr val="339933"/>
    <a:srgbClr val="A5002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16405" autoAdjust="0"/>
    <p:restoredTop sz="89447" autoAdjust="0"/>
  </p:normalViewPr>
  <p:slideViewPr>
    <p:cSldViewPr>
      <p:cViewPr>
        <p:scale>
          <a:sx n="73" d="100"/>
          <a:sy n="73" d="100"/>
        </p:scale>
        <p:origin x="-1938" y="-72"/>
      </p:cViewPr>
      <p:guideLst>
        <p:guide orient="horz"/>
        <p:guide/>
      </p:guideLst>
    </p:cSldViewPr>
  </p:slideViewPr>
  <p:notesTextViewPr>
    <p:cViewPr>
      <p:scale>
        <a:sx n="66" d="100"/>
        <a:sy n="66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1752" y="2922"/>
      </p:cViewPr>
      <p:guideLst>
        <p:guide orient="horz" pos="3024"/>
        <p:guide pos="2304"/>
      </p:guideLst>
    </p:cSldViewPr>
  </p:notes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>
              <a:latin typeface="Arial" pitchFamily="34" charset="0"/>
            </a:endParaRPr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endParaRPr lang="en-US" dirty="0">
              <a:latin typeface="Arial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>
              <a:latin typeface="Arial" pitchFamily="34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endParaRPr lang="en-US" dirty="0">
              <a:latin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1470294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3170353" cy="4807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t" anchorCtr="0" compatLnSpc="1">
            <a:prstTxWarp prst="textNoShape">
              <a:avLst/>
            </a:prstTxWarp>
          </a:bodyPr>
          <a:lstStyle>
            <a:lvl1pPr algn="l" defTabSz="965840">
              <a:lnSpc>
                <a:spcPct val="100000"/>
              </a:lnSpc>
              <a:spcBef>
                <a:spcPct val="0"/>
              </a:spcBef>
              <a:defRPr sz="1200">
                <a:latin typeface="Arial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44847" y="1"/>
            <a:ext cx="3170353" cy="4807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t" anchorCtr="0" compatLnSpc="1">
            <a:prstTxWarp prst="textNoShape">
              <a:avLst/>
            </a:prstTxWarp>
          </a:bodyPr>
          <a:lstStyle>
            <a:lvl1pPr algn="r" defTabSz="965840">
              <a:lnSpc>
                <a:spcPct val="100000"/>
              </a:lnSpc>
              <a:spcBef>
                <a:spcPct val="0"/>
              </a:spcBef>
              <a:defRPr sz="1200">
                <a:latin typeface="Arial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57300" y="719138"/>
            <a:ext cx="4800600" cy="3600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76119" y="4560248"/>
            <a:ext cx="5362964" cy="43215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20495"/>
            <a:ext cx="3170353" cy="4807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b" anchorCtr="0" compatLnSpc="1">
            <a:prstTxWarp prst="textNoShape">
              <a:avLst/>
            </a:prstTxWarp>
          </a:bodyPr>
          <a:lstStyle>
            <a:lvl1pPr algn="l" defTabSz="965840">
              <a:lnSpc>
                <a:spcPct val="100000"/>
              </a:lnSpc>
              <a:spcBef>
                <a:spcPct val="0"/>
              </a:spcBef>
              <a:defRPr sz="1200">
                <a:latin typeface="Arial" pitchFamily="34" charset="0"/>
              </a:defRPr>
            </a:lvl1pPr>
          </a:lstStyle>
          <a:p>
            <a:endParaRPr lang="en-US" dirty="0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44847" y="9120495"/>
            <a:ext cx="3170353" cy="4807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b" anchorCtr="0" compatLnSpc="1">
            <a:prstTxWarp prst="textNoShape">
              <a:avLst/>
            </a:prstTxWarp>
          </a:bodyPr>
          <a:lstStyle>
            <a:lvl1pPr algn="r" defTabSz="965840">
              <a:lnSpc>
                <a:spcPct val="100000"/>
              </a:lnSpc>
              <a:spcBef>
                <a:spcPct val="0"/>
              </a:spcBef>
              <a:defRPr sz="1200">
                <a:latin typeface="Arial" pitchFamily="34" charset="0"/>
              </a:defRPr>
            </a:lvl1pPr>
          </a:lstStyle>
          <a:p>
            <a:fld id="{2FDB19F5-E9DA-419C-9768-4ACA4E34DDB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742392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231775" indent="-230188" algn="l" rtl="0" fontAlgn="base">
      <a:spcBef>
        <a:spcPct val="30000"/>
      </a:spcBef>
      <a:spcAft>
        <a:spcPct val="0"/>
      </a:spcAft>
      <a:buChar char="•"/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461963" indent="-228600" algn="l" rtl="0" fontAlgn="base">
      <a:spcBef>
        <a:spcPct val="30000"/>
      </a:spcBef>
      <a:spcAft>
        <a:spcPct val="0"/>
      </a:spcAft>
      <a:buFont typeface="Verdana" pitchFamily="34" charset="0"/>
      <a:buChar char="–"/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633413" indent="-169863" algn="l" rtl="0" fontAlgn="base">
      <a:spcBef>
        <a:spcPct val="30000"/>
      </a:spcBef>
      <a:spcAft>
        <a:spcPct val="0"/>
      </a:spcAft>
      <a:buFont typeface="Verdana" pitchFamily="34" charset="0"/>
      <a:buChar char="•"/>
      <a:defRPr sz="10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803275" indent="-168275" algn="l" rtl="0" fontAlgn="base">
      <a:spcBef>
        <a:spcPct val="30000"/>
      </a:spcBef>
      <a:spcAft>
        <a:spcPct val="0"/>
      </a:spcAft>
      <a:buFont typeface="Verdana" pitchFamily="34" charset="0"/>
      <a:buChar char="–"/>
      <a:defRPr sz="10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DB19F5-E9DA-419C-9768-4ACA4E34DDB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196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500063" y="2130425"/>
            <a:ext cx="7772400" cy="1470025"/>
          </a:xfrm>
        </p:spPr>
        <p:txBody>
          <a:bodyPr lIns="91440" tIns="45720" rIns="91440" bIns="45720" anchor="ctr"/>
          <a:lstStyle>
            <a:lvl1pPr algn="r">
              <a:defRPr sz="36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9219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871663" y="3886200"/>
            <a:ext cx="6400800" cy="1752600"/>
          </a:xfrm>
        </p:spPr>
        <p:txBody>
          <a:bodyPr lIns="91440" tIns="45720" rIns="91440" bIns="45720"/>
          <a:lstStyle>
            <a:lvl1pPr marL="0" indent="0" algn="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92198" name="Rectangle 6"/>
          <p:cNvSpPr>
            <a:spLocks noChangeArrowheads="1"/>
          </p:cNvSpPr>
          <p:nvPr/>
        </p:nvSpPr>
        <p:spPr bwMode="auto">
          <a:xfrm>
            <a:off x="0" y="6273800"/>
            <a:ext cx="59208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9DF6B3AD-8DDE-4AC2-AEA7-3DB8B810E783}" type="slidenum">
              <a:rPr lang="en-US" sz="1000">
                <a:latin typeface="Arial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latin typeface="Arial" pitchFamily="34" charset="0"/>
            </a:endParaRPr>
          </a:p>
        </p:txBody>
      </p:sp>
      <p:pic>
        <p:nvPicPr>
          <p:cNvPr id="6" name="Picture 2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840252" y="0"/>
            <a:ext cx="2303748" cy="17277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 dirty="0">
                <a:solidFill>
                  <a:schemeClr val="bg1"/>
                </a:solidFill>
                <a:latin typeface="Arial" pitchFamily="34" charset="0"/>
              </a:rPr>
              <a:t>* Other names and brands may be claimed as the property of others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Arial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Arial" pitchFamily="34" charset="0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 dirty="0">
                <a:solidFill>
                  <a:schemeClr val="bg1"/>
                </a:solidFill>
                <a:latin typeface="Arial" pitchFamily="34" charset="0"/>
              </a:rPr>
              <a:t>* Other names and brands may be claimed as the property of others</a:t>
            </a:r>
          </a:p>
        </p:txBody>
      </p:sp>
      <p:sp>
        <p:nvSpPr>
          <p:cNvPr id="6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Arial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Arial" pitchFamily="34" charset="0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 dirty="0">
                <a:solidFill>
                  <a:schemeClr val="bg1"/>
                </a:solidFill>
                <a:latin typeface="Arial" pitchFamily="34" charset="0"/>
              </a:rPr>
              <a:t>* Other names and brands may be claimed as the property of others</a:t>
            </a:r>
          </a:p>
        </p:txBody>
      </p:sp>
      <p:sp>
        <p:nvSpPr>
          <p:cNvPr id="5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Arial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Arial" pitchFamily="34" charset="0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117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5613" y="158750"/>
            <a:ext cx="8237537" cy="889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title style</a:t>
            </a:r>
          </a:p>
        </p:txBody>
      </p:sp>
      <p:sp>
        <p:nvSpPr>
          <p:cNvPr id="3911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5613" y="1201738"/>
            <a:ext cx="8237537" cy="4840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</a:p>
        </p:txBody>
      </p:sp>
      <p:sp>
        <p:nvSpPr>
          <p:cNvPr id="391172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bg1">
              <a:lumMod val="50000"/>
            </a:schemeClr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 dirty="0">
                <a:solidFill>
                  <a:schemeClr val="bg1"/>
                </a:solidFill>
                <a:latin typeface="Arial" pitchFamily="34" charset="0"/>
              </a:rPr>
              <a:t>* Other names and brands may be claimed as the property of others</a:t>
            </a:r>
          </a:p>
        </p:txBody>
      </p:sp>
      <p:sp>
        <p:nvSpPr>
          <p:cNvPr id="391175" name="Rectangle 7"/>
          <p:cNvSpPr>
            <a:spLocks noChangeArrowheads="1"/>
          </p:cNvSpPr>
          <p:nvPr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Arial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Arial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  <p:sldLayoutId id="2147483654" r:id="rId2"/>
    <p:sldLayoutId id="2147483658" r:id="rId3"/>
    <p:sldLayoutId id="2147483659" r:id="rId4"/>
  </p:sldLayoutIdLst>
  <p:transition>
    <p:fade/>
  </p:transition>
  <p:timing>
    <p:tnLst>
      <p:par>
        <p:cTn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Arial" pitchFamily="34" charset="0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9pPr>
    </p:titleStyle>
    <p:bodyStyle>
      <a:lvl1pPr marL="225425" indent="-225425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Arial" pitchFamily="34" charset="0"/>
          <a:ea typeface="+mn-ea"/>
          <a:cs typeface="+mn-cs"/>
        </a:defRPr>
      </a:lvl1pPr>
      <a:lvl2pPr marL="576263" indent="-236538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2000">
          <a:solidFill>
            <a:schemeClr val="tx1"/>
          </a:solidFill>
          <a:latin typeface="Arial" pitchFamily="34" charset="0"/>
        </a:defRPr>
      </a:lvl2pPr>
      <a:lvl3pPr marL="914400" indent="-223838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>
          <a:solidFill>
            <a:schemeClr val="tx1"/>
          </a:solidFill>
          <a:latin typeface="Arial" pitchFamily="34" charset="0"/>
        </a:defRPr>
      </a:lvl3pPr>
      <a:lvl4pPr marL="1265238" indent="-236538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600">
          <a:solidFill>
            <a:schemeClr val="tx1"/>
          </a:solidFill>
          <a:latin typeface="Arial" pitchFamily="34" charset="0"/>
        </a:defRPr>
      </a:lvl4pPr>
      <a:lvl5pPr marL="16605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Arial" pitchFamily="34" charset="0"/>
        </a:defRPr>
      </a:lvl5pPr>
      <a:lvl6pPr marL="21177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6pPr>
      <a:lvl7pPr marL="25749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7pPr>
      <a:lvl8pPr marL="30321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8pPr>
      <a:lvl9pPr marL="34893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ibis.org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ibis.org/ver6.1/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ibis.org/bugs/ibischk" TargetMode="External"/><Relationship Id="rId2" Type="http://schemas.openxmlformats.org/officeDocument/2006/relationships/hyperlink" Target="http://ibis.org/birds/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hyperlink" Target="http://www.eda.org/ibis/training/" TargetMode="External"/><Relationship Id="rId3" Type="http://schemas.openxmlformats.org/officeDocument/2006/relationships/hyperlink" Target="http://www.eda.org/ibis/ver6.0/" TargetMode="External"/><Relationship Id="rId7" Type="http://schemas.openxmlformats.org/officeDocument/2006/relationships/hyperlink" Target="http://www.eda.org/ibis/cookbook/" TargetMode="External"/><Relationship Id="rId2" Type="http://schemas.openxmlformats.org/officeDocument/2006/relationships/hyperlink" Target="http://www.ibis.org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eda.org/ibis/summits/" TargetMode="External"/><Relationship Id="rId5" Type="http://schemas.openxmlformats.org/officeDocument/2006/relationships/hyperlink" Target="http://www.eda.org/ibis/touchstone_ver2.0/" TargetMode="External"/><Relationship Id="rId4" Type="http://schemas.openxmlformats.org/officeDocument/2006/relationships/hyperlink" Target="http://www.eda.org/ibis/ibischk5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Introducing IBIS Version 6.1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sz="quarter" idx="1"/>
          </p:nvPr>
        </p:nvSpPr>
        <p:spPr/>
        <p:txBody>
          <a:bodyPr/>
          <a:lstStyle/>
          <a:p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1367644" y="3753036"/>
            <a:ext cx="6804756" cy="2552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+mn-cs"/>
              </a:rPr>
              <a:t>Michael Mirmak</a:t>
            </a: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+mn-cs"/>
              </a:rPr>
              <a:t>Intel Corporation</a:t>
            </a: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+mn-cs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+mn-cs"/>
                <a:hlinkClick r:id="rId3"/>
              </a:rPr>
              <a:t>http://www.ibis.org/</a:t>
            </a:r>
            <a:r>
              <a:rPr kumimoji="0" lang="en-US" sz="18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+mn-cs"/>
              </a:rPr>
              <a:t> </a:t>
            </a:r>
            <a:endParaRPr kumimoji="0" lang="en-US" sz="18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+mn-cs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800" kern="0" dirty="0">
              <a:latin typeface="Arial" pitchFamily="34" charset="0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800" kern="0" dirty="0" smtClean="0">
                <a:latin typeface="Arial" pitchFamily="34" charset="0"/>
              </a:rPr>
              <a:t>ASIAN</a:t>
            </a:r>
            <a:r>
              <a:rPr lang="en-US" sz="1800" kern="0" dirty="0" smtClean="0">
                <a:latin typeface="Arial" pitchFamily="34" charset="0"/>
              </a:rPr>
              <a:t> </a:t>
            </a:r>
            <a:r>
              <a:rPr lang="en-US" sz="1800" kern="0" dirty="0" smtClean="0">
                <a:latin typeface="Arial" pitchFamily="34" charset="0"/>
              </a:rPr>
              <a:t>IBIS Summit</a:t>
            </a: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800" kern="0" dirty="0" smtClean="0">
                <a:latin typeface="Arial" pitchFamily="34" charset="0"/>
              </a:rPr>
              <a:t>Shanghai</a:t>
            </a:r>
            <a:r>
              <a:rPr lang="en-US" sz="1800" kern="0" dirty="0" smtClean="0">
                <a:latin typeface="Arial" pitchFamily="34" charset="0"/>
              </a:rPr>
              <a:t>, China</a:t>
            </a:r>
            <a:endParaRPr lang="en-US" sz="1800" kern="0" dirty="0">
              <a:latin typeface="Arial" pitchFamily="34" charset="0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800" kern="0" dirty="0" smtClean="0">
                <a:latin typeface="Arial" pitchFamily="34" charset="0"/>
              </a:rPr>
              <a:t>November 9</a:t>
            </a:r>
            <a:r>
              <a:rPr lang="en-US" sz="1800" kern="0" dirty="0" smtClean="0">
                <a:latin typeface="Arial" pitchFamily="34" charset="0"/>
              </a:rPr>
              <a:t>, </a:t>
            </a:r>
            <a:r>
              <a:rPr lang="en-US" sz="1800" kern="0" dirty="0" smtClean="0">
                <a:latin typeface="Arial" pitchFamily="34" charset="0"/>
              </a:rPr>
              <a:t>2015</a:t>
            </a:r>
            <a:endParaRPr kumimoji="0" lang="en-US" sz="18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+mn-cs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+mn-cs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4294967295"/>
          </p:nvPr>
        </p:nvSpPr>
        <p:spPr>
          <a:xfrm>
            <a:off x="906463" y="1201738"/>
            <a:ext cx="8237537" cy="4840287"/>
          </a:xfrm>
        </p:spPr>
        <p:txBody>
          <a:bodyPr/>
          <a:lstStyle/>
          <a:p>
            <a:pPr marL="0" indent="0">
              <a:buNone/>
            </a:pPr>
            <a:r>
              <a:rPr lang="en-US" dirty="0" smtClean="0"/>
              <a:t> </a:t>
            </a:r>
            <a:endParaRPr lang="en-US" dirty="0"/>
          </a:p>
        </p:txBody>
      </p:sp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680301" y="848376"/>
            <a:ext cx="6001014" cy="4500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732793438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2800" dirty="0" smtClean="0"/>
              <a:t>IBIS 6.1 Overview and Development</a:t>
            </a:r>
          </a:p>
          <a:p>
            <a:pPr marL="0" indent="0">
              <a:buNone/>
            </a:pPr>
            <a:endParaRPr lang="en-US" sz="2800" dirty="0" smtClean="0"/>
          </a:p>
          <a:p>
            <a:pPr marL="0" indent="0">
              <a:buNone/>
            </a:pPr>
            <a:r>
              <a:rPr lang="en-US" sz="2800" dirty="0" smtClean="0"/>
              <a:t>Key Features</a:t>
            </a:r>
          </a:p>
          <a:p>
            <a:pPr marL="350838" lvl="1" indent="0">
              <a:buNone/>
            </a:pPr>
            <a:r>
              <a:rPr lang="en-US" sz="2400" dirty="0" smtClean="0"/>
              <a:t>AMI Improvements</a:t>
            </a:r>
          </a:p>
          <a:p>
            <a:pPr marL="350838" lvl="1" indent="0">
              <a:buNone/>
            </a:pPr>
            <a:r>
              <a:rPr lang="en-US" sz="2400" dirty="0" smtClean="0"/>
              <a:t>Traditional IBIS Improvements</a:t>
            </a:r>
          </a:p>
          <a:p>
            <a:pPr marL="0" indent="0">
              <a:buNone/>
            </a:pPr>
            <a:endParaRPr lang="en-US" sz="2800" dirty="0" smtClean="0"/>
          </a:p>
          <a:p>
            <a:pPr marL="0" indent="0">
              <a:buNone/>
            </a:pPr>
            <a:r>
              <a:rPr lang="en-US" sz="2800" dirty="0" smtClean="0"/>
              <a:t>Methods for Providing Feedback</a:t>
            </a:r>
          </a:p>
          <a:p>
            <a:pPr marL="0" indent="0">
              <a:buNone/>
            </a:pPr>
            <a:endParaRPr lang="en-US" sz="2800" dirty="0" smtClean="0"/>
          </a:p>
          <a:p>
            <a:pPr marL="0" indent="0">
              <a:buNone/>
            </a:pPr>
            <a:r>
              <a:rPr lang="en-US" sz="2800" dirty="0" smtClean="0"/>
              <a:t>References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2680893867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Specifications and Activities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5613" y="728701"/>
            <a:ext cx="8237537" cy="4464496"/>
          </a:xfrm>
        </p:spPr>
        <p:txBody>
          <a:bodyPr/>
          <a:lstStyle/>
          <a:p>
            <a:r>
              <a:rPr lang="en-US" sz="2800" dirty="0" smtClean="0"/>
              <a:t>IBIS Version 6.1 approved Sept. 11, 2015</a:t>
            </a:r>
          </a:p>
          <a:p>
            <a:pPr lvl="1"/>
            <a:r>
              <a:rPr lang="en-US" sz="2400" dirty="0" smtClean="0">
                <a:solidFill>
                  <a:schemeClr val="bg2"/>
                </a:solidFill>
              </a:rPr>
              <a:t>Nearly two years to the day after Ver. 6.0 approval</a:t>
            </a:r>
          </a:p>
          <a:p>
            <a:pPr lvl="1"/>
            <a:r>
              <a:rPr lang="en-US" sz="2400" dirty="0" smtClean="0">
                <a:solidFill>
                  <a:schemeClr val="bg2"/>
                </a:solidFill>
              </a:rPr>
              <a:t>Freely available at </a:t>
            </a:r>
            <a:r>
              <a:rPr lang="en-US" sz="2400" dirty="0" smtClean="0">
                <a:solidFill>
                  <a:schemeClr val="bg2"/>
                </a:solidFill>
                <a:hlinkClick r:id="rId2"/>
              </a:rPr>
              <a:t>http://www.ibis.org/ver6.1/</a:t>
            </a:r>
            <a:r>
              <a:rPr lang="en-US" sz="2400" dirty="0" smtClean="0">
                <a:solidFill>
                  <a:schemeClr val="bg2"/>
                </a:solidFill>
              </a:rPr>
              <a:t> </a:t>
            </a:r>
          </a:p>
          <a:p>
            <a:endParaRPr lang="en-US" sz="2800" dirty="0" smtClean="0"/>
          </a:p>
          <a:p>
            <a:r>
              <a:rPr lang="en-US" sz="2800" dirty="0" smtClean="0"/>
              <a:t>Waiting for IBIS 6.2 for possible SAE standardization</a:t>
            </a:r>
          </a:p>
          <a:p>
            <a:endParaRPr lang="en-US" sz="2800" dirty="0" smtClean="0">
              <a:solidFill>
                <a:schemeClr val="bg2"/>
              </a:solidFill>
            </a:endParaRPr>
          </a:p>
          <a:p>
            <a:r>
              <a:rPr lang="en-US" sz="2800" dirty="0" smtClean="0"/>
              <a:t>A free syntax checker/parser under development</a:t>
            </a:r>
          </a:p>
          <a:p>
            <a:pPr lvl="1"/>
            <a:r>
              <a:rPr lang="en-US" sz="2400" dirty="0" smtClean="0">
                <a:solidFill>
                  <a:schemeClr val="bg2"/>
                </a:solidFill>
              </a:rPr>
              <a:t>Release tentatively expected in November</a:t>
            </a:r>
          </a:p>
          <a:p>
            <a:pPr lvl="1"/>
            <a:r>
              <a:rPr lang="en-US" sz="2400" dirty="0" smtClean="0">
                <a:solidFill>
                  <a:schemeClr val="bg2"/>
                </a:solidFill>
              </a:rPr>
              <a:t>Source code license is available for purchase</a:t>
            </a:r>
          </a:p>
          <a:p>
            <a:pPr lvl="1"/>
            <a:r>
              <a:rPr lang="en-US" sz="2400" smtClean="0">
                <a:solidFill>
                  <a:schemeClr val="bg2"/>
                </a:solidFill>
              </a:rPr>
              <a:t>Current ibischk6 licensees </a:t>
            </a:r>
            <a:r>
              <a:rPr lang="en-US" sz="2400" dirty="0" smtClean="0">
                <a:solidFill>
                  <a:schemeClr val="bg2"/>
                </a:solidFill>
              </a:rPr>
              <a:t>will receive a free update</a:t>
            </a: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Key Features of IBIS 6.1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5613" y="800708"/>
            <a:ext cx="8237537" cy="5241317"/>
          </a:xfrm>
        </p:spPr>
        <p:txBody>
          <a:bodyPr/>
          <a:lstStyle/>
          <a:p>
            <a:r>
              <a:rPr lang="en-US" dirty="0" smtClean="0"/>
              <a:t>AMI improvements</a:t>
            </a:r>
          </a:p>
          <a:p>
            <a:pPr lvl="1"/>
            <a:r>
              <a:rPr lang="en-US" dirty="0" smtClean="0"/>
              <a:t>Extending IBIS-AMI for PAM4 Analysis</a:t>
            </a:r>
          </a:p>
          <a:p>
            <a:pPr lvl="1"/>
            <a:r>
              <a:rPr lang="en-US" dirty="0" smtClean="0"/>
              <a:t>Model dependencies are supported through a new API </a:t>
            </a:r>
          </a:p>
          <a:p>
            <a:pPr lvl="1"/>
            <a:r>
              <a:rPr lang="en-US" dirty="0" smtClean="0"/>
              <a:t>Buffer directionality for AMI models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“Traditional” IBIS improvements</a:t>
            </a:r>
          </a:p>
          <a:p>
            <a:pPr lvl="1"/>
            <a:r>
              <a:rPr lang="en-US" dirty="0" smtClean="0"/>
              <a:t>V-t table delay and overclocking</a:t>
            </a:r>
          </a:p>
          <a:p>
            <a:pPr lvl="1"/>
            <a:r>
              <a:rPr lang="en-US" dirty="0" smtClean="0"/>
              <a:t>Package RLC Matrix Diagonals  </a:t>
            </a:r>
          </a:p>
          <a:p>
            <a:pPr lvl="1"/>
            <a:r>
              <a:rPr lang="en-US" dirty="0" smtClean="0"/>
              <a:t>Power Pin Package Modeling </a:t>
            </a:r>
          </a:p>
          <a:p>
            <a:pPr lvl="1"/>
            <a:r>
              <a:rPr lang="en-US" dirty="0" smtClean="0"/>
              <a:t>New keyword [Initial Delay] for </a:t>
            </a:r>
            <a:r>
              <a:rPr lang="en-US" dirty="0" err="1" smtClean="0"/>
              <a:t>Submodels</a:t>
            </a:r>
            <a:r>
              <a:rPr lang="en-US" dirty="0" smtClean="0"/>
              <a:t> and Driver Schedules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Plus corrections, clarifications, and a recommendation</a:t>
            </a:r>
            <a:br>
              <a:rPr lang="en-US" dirty="0" smtClean="0"/>
            </a:b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0854395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AMI Improvements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5613" y="836712"/>
            <a:ext cx="8237537" cy="5205313"/>
          </a:xfrm>
        </p:spPr>
        <p:txBody>
          <a:bodyPr/>
          <a:lstStyle/>
          <a:p>
            <a:r>
              <a:rPr lang="en-US" dirty="0" smtClean="0"/>
              <a:t>PAM4 Signaling</a:t>
            </a:r>
          </a:p>
          <a:p>
            <a:pPr lvl="1"/>
            <a:r>
              <a:rPr lang="en-US" dirty="0" smtClean="0"/>
              <a:t>Expands IBIS’s AMI support beyond 2 levels (NRZ) to 4 (PAM4)</a:t>
            </a:r>
          </a:p>
          <a:p>
            <a:pPr lvl="1"/>
            <a:r>
              <a:rPr lang="en-US" dirty="0" smtClean="0"/>
              <a:t>Adds “Modulation”, “PAM4_Mapping”, offset and threshold Reserved Parameters</a:t>
            </a:r>
          </a:p>
          <a:p>
            <a:pPr lvl="1"/>
            <a:r>
              <a:rPr lang="en-US" dirty="0" smtClean="0"/>
              <a:t>Re-defines bit-time and clock-times concepts</a:t>
            </a:r>
          </a:p>
          <a:p>
            <a:pPr lvl="1"/>
            <a:endParaRPr lang="en-US" dirty="0"/>
          </a:p>
          <a:p>
            <a:r>
              <a:rPr lang="en-US" dirty="0" smtClean="0"/>
              <a:t>Model Dependencies</a:t>
            </a:r>
          </a:p>
          <a:p>
            <a:pPr lvl="1"/>
            <a:r>
              <a:rPr lang="en-US" dirty="0"/>
              <a:t>Allows the final values of some .ami parameters to depend on the values of others, or of IBIS [Model]s</a:t>
            </a:r>
          </a:p>
          <a:p>
            <a:pPr lvl="1"/>
            <a:r>
              <a:rPr lang="en-US" dirty="0" smtClean="0"/>
              <a:t>New flow resolves dependencies before simulation</a:t>
            </a:r>
          </a:p>
          <a:p>
            <a:pPr lvl="1"/>
            <a:r>
              <a:rPr lang="en-US" dirty="0" smtClean="0"/>
              <a:t>Adds “</a:t>
            </a:r>
            <a:r>
              <a:rPr lang="en-US" dirty="0" err="1" smtClean="0"/>
              <a:t>AMI_Resolve</a:t>
            </a:r>
            <a:r>
              <a:rPr lang="en-US" dirty="0" smtClean="0"/>
              <a:t>” and “</a:t>
            </a:r>
            <a:r>
              <a:rPr lang="en-US" dirty="0" err="1" smtClean="0"/>
              <a:t>AMI_Resolve_Close</a:t>
            </a:r>
            <a:r>
              <a:rPr lang="en-US" dirty="0" smtClean="0"/>
              <a:t>” functions</a:t>
            </a:r>
          </a:p>
          <a:p>
            <a:pPr lvl="1"/>
            <a:r>
              <a:rPr lang="en-US" dirty="0" smtClean="0"/>
              <a:t>Adds “</a:t>
            </a:r>
            <a:r>
              <a:rPr lang="en-US" dirty="0" err="1" smtClean="0"/>
              <a:t>Resolve_Exists</a:t>
            </a:r>
            <a:r>
              <a:rPr lang="en-US" dirty="0" smtClean="0"/>
              <a:t>” and “</a:t>
            </a:r>
            <a:r>
              <a:rPr lang="en-US" dirty="0" err="1" smtClean="0"/>
              <a:t>Model_Name</a:t>
            </a:r>
            <a:r>
              <a:rPr lang="en-US" dirty="0" smtClean="0"/>
              <a:t>” Reserved Parameters</a:t>
            </a:r>
          </a:p>
          <a:p>
            <a:pPr lvl="1"/>
            <a:r>
              <a:rPr lang="en-US" dirty="0" smtClean="0"/>
              <a:t>Adds “</a:t>
            </a:r>
            <a:r>
              <a:rPr lang="en-US" dirty="0" err="1" smtClean="0"/>
              <a:t>Dep</a:t>
            </a:r>
            <a:r>
              <a:rPr lang="en-US" dirty="0" smtClean="0"/>
              <a:t>” Usage Type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3859191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AMI Improvements (2)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Buffer Directionality</a:t>
            </a:r>
          </a:p>
          <a:p>
            <a:pPr lvl="1"/>
            <a:r>
              <a:rPr lang="en-US" dirty="0" smtClean="0"/>
              <a:t>Paving the way for DDR4 and beyond under AMI</a:t>
            </a:r>
          </a:p>
          <a:p>
            <a:pPr lvl="1"/>
            <a:r>
              <a:rPr lang="en-US" dirty="0" smtClean="0"/>
              <a:t>Associates all Reserved Parameters and </a:t>
            </a:r>
            <a:r>
              <a:rPr lang="en-US" dirty="0" err="1" smtClean="0"/>
              <a:t>Model_Types</a:t>
            </a:r>
            <a:r>
              <a:rPr lang="en-US" dirty="0" smtClean="0"/>
              <a:t> with directions (</a:t>
            </a:r>
            <a:r>
              <a:rPr lang="en-US" dirty="0" err="1" smtClean="0"/>
              <a:t>Tx</a:t>
            </a:r>
            <a:r>
              <a:rPr lang="en-US" dirty="0" smtClean="0"/>
              <a:t>, Rx)</a:t>
            </a:r>
          </a:p>
          <a:p>
            <a:pPr lvl="2"/>
            <a:r>
              <a:rPr lang="en-US" dirty="0" smtClean="0"/>
              <a:t>Most Serdes buffers are </a:t>
            </a:r>
            <a:r>
              <a:rPr lang="en-US" dirty="0" err="1" smtClean="0"/>
              <a:t>Tx</a:t>
            </a:r>
            <a:r>
              <a:rPr lang="en-US" dirty="0" smtClean="0"/>
              <a:t>-only or Rx-only</a:t>
            </a:r>
          </a:p>
          <a:p>
            <a:pPr lvl="2"/>
            <a:r>
              <a:rPr lang="en-US" dirty="0" smtClean="0"/>
              <a:t>DDR4 DQ buffers are I/O (bi-directional)</a:t>
            </a:r>
          </a:p>
          <a:p>
            <a:pPr lvl="1"/>
            <a:r>
              <a:rPr lang="en-US" dirty="0" smtClean="0"/>
              <a:t>Enables explicit information to be used by EDA tools about the direction for a given I/O buffer in a particular simulation</a:t>
            </a:r>
          </a:p>
          <a:p>
            <a:pPr lvl="1"/>
            <a:r>
              <a:rPr lang="en-US" dirty="0" smtClean="0"/>
              <a:t>Adds “Direction” descriptor to all Reserved Parameters</a:t>
            </a:r>
          </a:p>
          <a:p>
            <a:pPr lvl="1"/>
            <a:r>
              <a:rPr lang="en-US" dirty="0" smtClean="0"/>
              <a:t>Adds “</a:t>
            </a:r>
            <a:r>
              <a:rPr lang="en-US" dirty="0" err="1" smtClean="0"/>
              <a:t>Executable_Tx</a:t>
            </a:r>
            <a:r>
              <a:rPr lang="en-US" dirty="0" smtClean="0"/>
              <a:t>” and “</a:t>
            </a:r>
            <a:r>
              <a:rPr lang="en-US" dirty="0" err="1" smtClean="0"/>
              <a:t>Executable_Rx</a:t>
            </a:r>
            <a:r>
              <a:rPr lang="en-US" dirty="0" smtClean="0"/>
              <a:t>” subparameters to the [Algorithmic Model] keyword</a:t>
            </a:r>
          </a:p>
        </p:txBody>
      </p:sp>
    </p:spTree>
    <p:extLst>
      <p:ext uri="{BB962C8B-B14F-4D97-AF65-F5344CB8AC3E}">
        <p14:creationId xmlns:p14="http://schemas.microsoft.com/office/powerpoint/2010/main" val="495669606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Traditional IBIS Improvements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Overclocking and delay</a:t>
            </a:r>
          </a:p>
          <a:p>
            <a:pPr lvl="1"/>
            <a:r>
              <a:rPr lang="en-US" dirty="0" smtClean="0"/>
              <a:t>[Initial Delay] defines the explicit amount of time, before transitions, embedded in the V-t and any I-t tables</a:t>
            </a:r>
          </a:p>
          <a:p>
            <a:pPr lvl="1"/>
            <a:r>
              <a:rPr lang="en-US" dirty="0" smtClean="0"/>
              <a:t>Supported for both single-Model and [Driver Schedule] structures</a:t>
            </a:r>
          </a:p>
          <a:p>
            <a:endParaRPr lang="en-US" dirty="0"/>
          </a:p>
          <a:p>
            <a:r>
              <a:rPr lang="en-US" dirty="0" smtClean="0"/>
              <a:t>Package and Power </a:t>
            </a:r>
            <a:r>
              <a:rPr lang="en-US" dirty="0"/>
              <a:t>Pin </a:t>
            </a:r>
            <a:r>
              <a:rPr lang="en-US" dirty="0" smtClean="0"/>
              <a:t>Modeling</a:t>
            </a:r>
          </a:p>
          <a:p>
            <a:pPr lvl="1"/>
            <a:r>
              <a:rPr lang="en-US" dirty="0" smtClean="0"/>
              <a:t>Diagonal package matrix values are enforced positive-only, and more mathematical assumptions are documented</a:t>
            </a:r>
          </a:p>
          <a:p>
            <a:pPr lvl="1"/>
            <a:r>
              <a:rPr lang="en-US" dirty="0" smtClean="0"/>
              <a:t>More rigorous rules are defined for EDA tool interpretation of partial Package Models which do not cover the entire [Pin] list</a:t>
            </a:r>
          </a:p>
          <a:p>
            <a:pPr lvl="1"/>
            <a:r>
              <a:rPr lang="en-US" dirty="0" smtClean="0"/>
              <a:t>Added support for [Merged Pins] where a single pin covers the parasitics of multiple physical pins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08611852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Feedback is Welcome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5613" y="656692"/>
            <a:ext cx="8237537" cy="5385333"/>
          </a:xfrm>
        </p:spPr>
        <p:txBody>
          <a:bodyPr/>
          <a:lstStyle/>
          <a:p>
            <a:r>
              <a:rPr lang="en-US" dirty="0" smtClean="0"/>
              <a:t>Anyone may submit IBIS specification change proposals (BIRDs – Buffer Issue Resolution Documents)</a:t>
            </a:r>
          </a:p>
          <a:p>
            <a:pPr lvl="1"/>
            <a:r>
              <a:rPr lang="en-US" dirty="0" smtClean="0"/>
              <a:t>This is the primary mechanism for making IBIS changes</a:t>
            </a:r>
          </a:p>
          <a:p>
            <a:pPr lvl="1"/>
            <a:r>
              <a:rPr lang="en-US" dirty="0" smtClean="0">
                <a:hlinkClick r:id="rId2"/>
              </a:rPr>
              <a:t>http://ibis.org/birds/</a:t>
            </a:r>
            <a:r>
              <a:rPr lang="en-US" dirty="0" smtClean="0"/>
              <a:t> 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Bugs and enhancement requests may also be proposed</a:t>
            </a:r>
          </a:p>
          <a:p>
            <a:pPr lvl="1"/>
            <a:r>
              <a:rPr lang="en-US" dirty="0" smtClean="0"/>
              <a:t>The BUG report covers both</a:t>
            </a:r>
          </a:p>
          <a:p>
            <a:pPr lvl="1"/>
            <a:r>
              <a:rPr lang="en-US" dirty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ibis.org/bugs/ibischk</a:t>
            </a:r>
            <a:endParaRPr lang="en-US" dirty="0" smtClean="0"/>
          </a:p>
          <a:p>
            <a:pPr lvl="1"/>
            <a:endParaRPr lang="en-US" dirty="0"/>
          </a:p>
          <a:p>
            <a:r>
              <a:rPr lang="en-US" dirty="0" smtClean="0"/>
              <a:t>The IBIS Open Forum and Task Group teleconferences welcome public participation</a:t>
            </a:r>
            <a:endParaRPr lang="en-US" dirty="0"/>
          </a:p>
        </p:txBody>
      </p:sp>
      <p:sp>
        <p:nvSpPr>
          <p:cNvPr id="4" name="Rounded Rectangle 3"/>
          <p:cNvSpPr/>
          <p:nvPr/>
        </p:nvSpPr>
        <p:spPr bwMode="auto">
          <a:xfrm>
            <a:off x="467545" y="5031067"/>
            <a:ext cx="8208912" cy="960263"/>
          </a:xfrm>
          <a:prstGeom prst="roundRect">
            <a:avLst/>
          </a:prstGeom>
          <a:solidFill>
            <a:schemeClr val="tx2"/>
          </a:solidFill>
          <a:ln w="381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ctr" defTabSz="914400" rtl="0" eaLnBrk="0" fontAlgn="base" latinLnBrk="0" hangingPunct="0">
              <a:lnSpc>
                <a:spcPct val="8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34" charset="0"/>
              </a:rPr>
              <a:t>Your feedback is vital</a:t>
            </a:r>
            <a:r>
              <a:rPr kumimoji="0" lang="en-US" sz="2400" b="0" i="0" u="none" strike="noStrike" cap="none" normalizeH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34" charset="0"/>
              </a:rPr>
              <a:t> for keeping IBIS relevant </a:t>
            </a:r>
          </a:p>
          <a:p>
            <a:pPr marL="0" marR="0" indent="0" algn="ctr" defTabSz="914400" rtl="0" eaLnBrk="0" fontAlgn="base" latinLnBrk="0" hangingPunct="0">
              <a:lnSpc>
                <a:spcPct val="8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34" charset="0"/>
              </a:rPr>
              <a:t>and useful to the industry!</a:t>
            </a:r>
            <a:endParaRPr kumimoji="0" lang="en-US" sz="2400" b="0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8416721"/>
      </p:ext>
    </p:extLst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IBIS Web site: </a:t>
            </a:r>
            <a:r>
              <a:rPr lang="en-US" dirty="0" smtClean="0">
                <a:hlinkClick r:id="rId2"/>
              </a:rPr>
              <a:t>www.ibis.org</a:t>
            </a:r>
            <a:r>
              <a:rPr lang="en-US" dirty="0" smtClean="0"/>
              <a:t>  </a:t>
            </a:r>
          </a:p>
          <a:p>
            <a:pPr lvl="1"/>
            <a:r>
              <a:rPr lang="en-US" dirty="0" smtClean="0"/>
              <a:t>Links to Task Groups available there</a:t>
            </a:r>
          </a:p>
          <a:p>
            <a:r>
              <a:rPr lang="en-US" dirty="0" smtClean="0"/>
              <a:t>Specifications</a:t>
            </a:r>
          </a:p>
          <a:p>
            <a:pPr lvl="1"/>
            <a:r>
              <a:rPr lang="en-US" dirty="0" smtClean="0"/>
              <a:t>IBIS 6.1: </a:t>
            </a:r>
            <a:r>
              <a:rPr lang="en-US" dirty="0" smtClean="0">
                <a:hlinkClick r:id="rId3"/>
              </a:rPr>
              <a:t>www.ibis.org/ver6.1/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IBISCHK6 parser (6.1 in progress): </a:t>
            </a:r>
            <a:r>
              <a:rPr lang="en-US" dirty="0" smtClean="0">
                <a:hlinkClick r:id="rId4"/>
              </a:rPr>
              <a:t>www.ibis.org/ibischk6/</a:t>
            </a:r>
            <a:r>
              <a:rPr lang="en-US" dirty="0" smtClean="0"/>
              <a:t> </a:t>
            </a:r>
          </a:p>
          <a:p>
            <a:pPr lvl="1"/>
            <a:r>
              <a:rPr lang="en-US" dirty="0" smtClean="0"/>
              <a:t>Touchstone: </a:t>
            </a:r>
            <a:r>
              <a:rPr lang="en-US" dirty="0" smtClean="0">
                <a:hlinkClick r:id="rId5"/>
              </a:rPr>
              <a:t>www.ibis.org/touchstone_ver2.0/</a:t>
            </a:r>
            <a:endParaRPr lang="en-US" dirty="0" smtClean="0"/>
          </a:p>
          <a:p>
            <a:r>
              <a:rPr lang="en-US" dirty="0" smtClean="0"/>
              <a:t>Summit Presentations</a:t>
            </a:r>
          </a:p>
          <a:p>
            <a:pPr lvl="1"/>
            <a:r>
              <a:rPr lang="en-US" dirty="0" smtClean="0">
                <a:hlinkClick r:id="rId6"/>
              </a:rPr>
              <a:t>www.ibis.org/summits/</a:t>
            </a:r>
            <a:endParaRPr lang="en-US" dirty="0" smtClean="0"/>
          </a:p>
          <a:p>
            <a:r>
              <a:rPr lang="en-US" dirty="0" smtClean="0"/>
              <a:t>IBIS 4.0 Cookbook</a:t>
            </a:r>
          </a:p>
          <a:p>
            <a:pPr lvl="1"/>
            <a:r>
              <a:rPr lang="en-US" dirty="0" smtClean="0">
                <a:hlinkClick r:id="rId7"/>
              </a:rPr>
              <a:t>www.ibis.org/cookbook/</a:t>
            </a:r>
            <a:r>
              <a:rPr lang="en-US" dirty="0" smtClean="0"/>
              <a:t>	</a:t>
            </a:r>
          </a:p>
          <a:p>
            <a:r>
              <a:rPr lang="en-US" dirty="0" smtClean="0"/>
              <a:t>Training </a:t>
            </a:r>
          </a:p>
          <a:p>
            <a:pPr lvl="1"/>
            <a:r>
              <a:rPr lang="en-US" dirty="0" smtClean="0">
                <a:hlinkClick r:id="rId8"/>
              </a:rPr>
              <a:t>www.ibis.org/training/</a:t>
            </a:r>
            <a:endParaRPr lang="en-US" dirty="0" smtClean="0"/>
          </a:p>
          <a:p>
            <a:pPr lvl="1"/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2_white_intel_only">
  <a:themeElements>
    <a:clrScheme name="2_white_intel_only 6">
      <a:dk1>
        <a:srgbClr val="000000"/>
      </a:dk1>
      <a:lt1>
        <a:srgbClr val="FFFFFF"/>
      </a:lt1>
      <a:dk2>
        <a:srgbClr val="0860A8"/>
      </a:dk2>
      <a:lt2>
        <a:srgbClr val="0860A8"/>
      </a:lt2>
      <a:accent1>
        <a:srgbClr val="FF5C00"/>
      </a:accent1>
      <a:accent2>
        <a:srgbClr val="FDB605"/>
      </a:accent2>
      <a:accent3>
        <a:srgbClr val="FFFFFF"/>
      </a:accent3>
      <a:accent4>
        <a:srgbClr val="000000"/>
      </a:accent4>
      <a:accent5>
        <a:srgbClr val="FFB5AA"/>
      </a:accent5>
      <a:accent6>
        <a:srgbClr val="E5A504"/>
      </a:accent6>
      <a:hlink>
        <a:srgbClr val="C7015B"/>
      </a:hlink>
      <a:folHlink>
        <a:srgbClr val="379900"/>
      </a:folHlink>
    </a:clrScheme>
    <a:fontScheme name="2_white_intel_only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292929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8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292929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8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2_white_intel_only 1">
        <a:dk1>
          <a:srgbClr val="111111"/>
        </a:dk1>
        <a:lt1>
          <a:srgbClr val="FFFFFF"/>
        </a:lt1>
        <a:dk2>
          <a:srgbClr val="087EB9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D0D0D"/>
        </a:accent4>
        <a:accent5>
          <a:srgbClr val="FFB5AA"/>
        </a:accent5>
        <a:accent6>
          <a:srgbClr val="E5A504"/>
        </a:accent6>
        <a:hlink>
          <a:srgbClr val="CCECFF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2">
        <a:dk1>
          <a:srgbClr val="111111"/>
        </a:dk1>
        <a:lt1>
          <a:srgbClr val="FFFFFF"/>
        </a:lt1>
        <a:dk2>
          <a:srgbClr val="087EB9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D0D0D"/>
        </a:accent4>
        <a:accent5>
          <a:srgbClr val="FFB5AA"/>
        </a:accent5>
        <a:accent6>
          <a:srgbClr val="E5A504"/>
        </a:accent6>
        <a:hlink>
          <a:srgbClr val="0066FF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3">
        <a:dk1>
          <a:srgbClr val="111111"/>
        </a:dk1>
        <a:lt1>
          <a:srgbClr val="FFFFFF"/>
        </a:lt1>
        <a:dk2>
          <a:srgbClr val="0860A8"/>
        </a:dk2>
        <a:lt2>
          <a:srgbClr val="777777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D0D0D"/>
        </a:accent4>
        <a:accent5>
          <a:srgbClr val="FFB5AA"/>
        </a:accent5>
        <a:accent6>
          <a:srgbClr val="E5A504"/>
        </a:accent6>
        <a:hlink>
          <a:srgbClr val="C7015B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4">
        <a:dk1>
          <a:srgbClr val="333333"/>
        </a:dk1>
        <a:lt1>
          <a:srgbClr val="FFFFFF"/>
        </a:lt1>
        <a:dk2>
          <a:srgbClr val="0860A8"/>
        </a:dk2>
        <a:lt2>
          <a:srgbClr val="000000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2A2A2A"/>
        </a:accent4>
        <a:accent5>
          <a:srgbClr val="FFB5AA"/>
        </a:accent5>
        <a:accent6>
          <a:srgbClr val="E5A504"/>
        </a:accent6>
        <a:hlink>
          <a:srgbClr val="C7015B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5">
        <a:dk1>
          <a:srgbClr val="080808"/>
        </a:dk1>
        <a:lt1>
          <a:srgbClr val="FFFFFF"/>
        </a:lt1>
        <a:dk2>
          <a:srgbClr val="0860A8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60606"/>
        </a:accent4>
        <a:accent5>
          <a:srgbClr val="FFB5AA"/>
        </a:accent5>
        <a:accent6>
          <a:srgbClr val="E5A504"/>
        </a:accent6>
        <a:hlink>
          <a:srgbClr val="C7015B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6">
        <a:dk1>
          <a:srgbClr val="000000"/>
        </a:dk1>
        <a:lt1>
          <a:srgbClr val="FFFFFF"/>
        </a:lt1>
        <a:dk2>
          <a:srgbClr val="0860A8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00000"/>
        </a:accent4>
        <a:accent5>
          <a:srgbClr val="FFB5AA"/>
        </a:accent5>
        <a:accent6>
          <a:srgbClr val="E5A504"/>
        </a:accent6>
        <a:hlink>
          <a:srgbClr val="C7015B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54127</TotalTime>
  <Words>560</Words>
  <Application>Microsoft Office PowerPoint</Application>
  <PresentationFormat>On-screen Show (4:3)</PresentationFormat>
  <Paragraphs>101</Paragraphs>
  <Slides>10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2_white_intel_only</vt:lpstr>
      <vt:lpstr>Introducing IBIS Version 6.1</vt:lpstr>
      <vt:lpstr>Agenda</vt:lpstr>
      <vt:lpstr>Specifications and Activities</vt:lpstr>
      <vt:lpstr>Key Features of IBIS 6.1</vt:lpstr>
      <vt:lpstr>AMI Improvements</vt:lpstr>
      <vt:lpstr>AMI Improvements (2)</vt:lpstr>
      <vt:lpstr>Traditional IBIS Improvements</vt:lpstr>
      <vt:lpstr>Feedback is Welcome</vt:lpstr>
      <vt:lpstr>References</vt:lpstr>
      <vt:lpstr>PowerPoint Presentation</vt:lpstr>
    </vt:vector>
  </TitlesOfParts>
  <Company>Intel Corporation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Introducing IBIS</dc:title>
  <dc:creator>Michael Mirmak</dc:creator>
  <cp:lastModifiedBy>bob</cp:lastModifiedBy>
  <cp:revision>1168</cp:revision>
  <cp:lastPrinted>2014-01-02T17:49:54Z</cp:lastPrinted>
  <dcterms:created xsi:type="dcterms:W3CDTF">2006-01-03T03:33:43Z</dcterms:created>
  <dcterms:modified xsi:type="dcterms:W3CDTF">2015-10-17T15:30:41Z</dcterms:modified>
</cp:coreProperties>
</file>

<file path=docProps/thumbnail.jpeg>
</file>