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344" r:id="rId2"/>
    <p:sldId id="367" r:id="rId3"/>
    <p:sldId id="313" r:id="rId4"/>
    <p:sldId id="368" r:id="rId5"/>
    <p:sldId id="370" r:id="rId6"/>
    <p:sldId id="348" r:id="rId7"/>
    <p:sldId id="364" r:id="rId8"/>
    <p:sldId id="366" r:id="rId9"/>
    <p:sldId id="355" r:id="rId10"/>
    <p:sldId id="358" r:id="rId11"/>
    <p:sldId id="359" r:id="rId12"/>
    <p:sldId id="369" r:id="rId13"/>
    <p:sldId id="356" r:id="rId14"/>
    <p:sldId id="379" r:id="rId15"/>
    <p:sldId id="381" r:id="rId16"/>
  </p:sldIdLst>
  <p:sldSz cx="9144000" cy="6858000" type="screen4x3"/>
  <p:notesSz cx="7315200" cy="9601200"/>
  <p:embeddedFontLst>
    <p:embeddedFont>
      <p:font typeface="Gill Sans MT" panose="020B0502020104020203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FF66"/>
    <a:srgbClr val="FFFF99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14" autoAdjust="0"/>
    <p:restoredTop sz="94842" autoAdjust="0"/>
  </p:normalViewPr>
  <p:slideViewPr>
    <p:cSldViewPr>
      <p:cViewPr>
        <p:scale>
          <a:sx n="89" d="100"/>
          <a:sy n="89" d="100"/>
        </p:scale>
        <p:origin x="-1014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06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42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5163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21150" y="0"/>
            <a:ext cx="3208338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687388"/>
            <a:ext cx="4881562" cy="3660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4576763"/>
            <a:ext cx="5341937" cy="427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6700"/>
            <a:ext cx="3205163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21150" y="9156700"/>
            <a:ext cx="32083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fld id="{F12C2D98-DA57-4E64-8441-9806B0E97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40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2010 Teraspeed Consulting Group LLC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2010 Teraspeed Consulting Group LLC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marL="171450" indent="-171450">
              <a:buFont typeface="Symbol" pitchFamily="18" charset="2"/>
              <a:buChar char="Ó"/>
              <a:defRPr/>
            </a:lvl1pPr>
          </a:lstStyle>
          <a:p>
            <a:pPr>
              <a:defRPr/>
            </a:pPr>
            <a:r>
              <a:rPr lang="en-US"/>
              <a:t>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2012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Teraspeed Consulting Group LLC</a:t>
            </a:r>
            <a:r>
              <a:rPr lang="en-US">
                <a:cs typeface="+mn-cs"/>
              </a:rPr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248400"/>
            <a:ext cx="42672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pitchFamily="18" charset="0"/>
                <a:sym typeface="Symbol" pitchFamily="18" charset="2"/>
              </a:defRPr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</a:t>
            </a:r>
            <a:r>
              <a:rPr lang="en-US">
                <a:cs typeface="+mn-cs"/>
              </a:rPr>
              <a:t> 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5800" y="624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1200" b="0">
                <a:solidFill>
                  <a:srgbClr val="186ECC"/>
                </a:solidFill>
              </a:rPr>
              <a:t>Page </a:t>
            </a:r>
            <a:fld id="{1568EB39-6F02-4375-947F-AB6B63E630CD}" type="slidenum">
              <a:rPr lang="en-US" sz="1200" b="0">
                <a:solidFill>
                  <a:srgbClr val="186ECC"/>
                </a:solidFill>
              </a:rPr>
              <a:pPr algn="l"/>
              <a:t>‹#›</a:t>
            </a:fld>
            <a:endParaRPr lang="en-US" sz="1200" b="0">
              <a:solidFill>
                <a:srgbClr val="186ECC"/>
              </a:solidFill>
            </a:endParaRPr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7620000" y="5638800"/>
            <a:ext cx="1447800" cy="1143000"/>
            <a:chOff x="672" y="3360"/>
            <a:chExt cx="960" cy="864"/>
          </a:xfrm>
        </p:grpSpPr>
        <p:pic>
          <p:nvPicPr>
            <p:cNvPr id="1031" name="Picture 7" descr="logo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20" y="3416"/>
              <a:ext cx="864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672" y="3360"/>
              <a:ext cx="960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r>
                <a:rPr lang="en-US" sz="1200">
                  <a:cs typeface="Times New Roman" pitchFamily="18" charset="0"/>
                </a:rPr>
                <a:t>TERASPEED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CONSULTING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GROUP</a:t>
              </a:r>
              <a:endParaRPr lang="en-US" sz="12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  <p:sldLayoutId id="2147484852" r:id="rId3"/>
    <p:sldLayoutId id="2147484853" r:id="rId4"/>
    <p:sldLayoutId id="2147484854" r:id="rId5"/>
    <p:sldLayoutId id="2147484855" r:id="rId6"/>
    <p:sldLayoutId id="2147484856" r:id="rId7"/>
    <p:sldLayoutId id="2147484857" r:id="rId8"/>
    <p:sldLayoutId id="2147484858" r:id="rId9"/>
    <p:sldLayoutId id="2147484859" r:id="rId10"/>
    <p:sldLayoutId id="2147484860" r:id="rId11"/>
    <p:sldLayoutId id="2147484861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72001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86EC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Combined I-V Table</a:t>
            </a:r>
            <a:br>
              <a:rPr lang="en-US" dirty="0" smtClean="0"/>
            </a:br>
            <a:r>
              <a:rPr lang="en-US" dirty="0" smtClean="0"/>
              <a:t>Checking Problem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7818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Asian IBIS Summit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Yokohama</a:t>
            </a:r>
            <a:r>
              <a:rPr lang="en-US" sz="2400" smtClean="0"/>
              <a:t>, Japan</a:t>
            </a:r>
            <a:r>
              <a:rPr lang="en-US" sz="2400" smtClean="0"/>
              <a:t>, </a:t>
            </a:r>
            <a:r>
              <a:rPr lang="en-US" sz="2400" smtClean="0"/>
              <a:t>November </a:t>
            </a:r>
            <a:r>
              <a:rPr lang="en-US" sz="2400" smtClean="0"/>
              <a:t>22</a:t>
            </a:r>
            <a:r>
              <a:rPr lang="en-US" sz="2400" smtClean="0"/>
              <a:t>, </a:t>
            </a:r>
            <a:r>
              <a:rPr lang="en-US" sz="2400" dirty="0" smtClean="0"/>
              <a:t>2013</a:t>
            </a:r>
          </a:p>
          <a:p>
            <a:pPr algn="l" eaLnBrk="1" hangingPunct="1">
              <a:lnSpc>
                <a:spcPct val="90000"/>
              </a:lnSpc>
            </a:pPr>
            <a:endParaRPr lang="en-US" sz="2000" dirty="0" smtClean="0"/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Bob Ross			Yingxin Sun and Joy Li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Teraspeed Consulting Group	Cadence Design Systems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800" dirty="0" smtClean="0"/>
              <a:t>bob@teraspeed.com		</a:t>
            </a:r>
            <a:r>
              <a:rPr lang="en-US" sz="1800" dirty="0" err="1" smtClean="0"/>
              <a:t>sunyx@cadence</a:t>
            </a:r>
            <a:r>
              <a:rPr lang="en-US" sz="1800" dirty="0" smtClean="0"/>
              <a:t> .com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800" dirty="0"/>
              <a:t>	</a:t>
            </a:r>
            <a:r>
              <a:rPr lang="en-US" sz="1800" dirty="0" smtClean="0"/>
              <a:t>			joyli@cadence.com</a:t>
            </a:r>
          </a:p>
          <a:p>
            <a:pPr algn="l" eaLnBrk="1" hangingPunct="1">
              <a:lnSpc>
                <a:spcPct val="90000"/>
              </a:lnSpc>
            </a:pPr>
            <a:endParaRPr lang="en-US" sz="1800" dirty="0"/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Presented by Anders </a:t>
            </a:r>
            <a:r>
              <a:rPr lang="en-US" sz="1800" dirty="0" err="1" smtClean="0"/>
              <a:t>Ekholm</a:t>
            </a:r>
            <a:r>
              <a:rPr lang="en-US" sz="1800" dirty="0" smtClean="0"/>
              <a:t>, Ericsson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57200"/>
            <a:ext cx="1828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2012 Teraspeed Consulting Group LLC </a:t>
            </a:r>
          </a:p>
        </p:txBody>
      </p:sp>
      <p:pic>
        <p:nvPicPr>
          <p:cNvPr id="34820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3" y="0"/>
            <a:ext cx="877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2011 Teraspeed Consulting Group LLC </a:t>
            </a:r>
          </a:p>
        </p:txBody>
      </p:sp>
      <p:pic>
        <p:nvPicPr>
          <p:cNvPr id="35844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3" y="0"/>
            <a:ext cx="877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BUG140 Resolution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Change WARNING to NOTE</a:t>
            </a:r>
          </a:p>
          <a:p>
            <a:pPr lvl="1"/>
            <a:r>
              <a:rPr lang="en-US" sz="2400" dirty="0" smtClean="0"/>
              <a:t>Valid solution for user</a:t>
            </a:r>
          </a:p>
          <a:p>
            <a:pPr lvl="1"/>
            <a:r>
              <a:rPr lang="en-US" sz="2400" dirty="0" smtClean="0"/>
              <a:t>Avoids tool and model developer support issues</a:t>
            </a:r>
          </a:p>
          <a:p>
            <a:r>
              <a:rPr lang="en-US" sz="2800" dirty="0" smtClean="0"/>
              <a:t>Add “based on piecewise linear interpolation” to message</a:t>
            </a:r>
          </a:p>
          <a:p>
            <a:r>
              <a:rPr lang="en-US" sz="2800" dirty="0" smtClean="0"/>
              <a:t>No practical fix</a:t>
            </a:r>
          </a:p>
          <a:p>
            <a:pPr lvl="1"/>
            <a:r>
              <a:rPr lang="en-US" sz="2400" dirty="0" smtClean="0"/>
              <a:t>Still issues with higher resolution or choosing percentage threshold for non-monotonic warning</a:t>
            </a:r>
          </a:p>
          <a:p>
            <a:pPr lvl="1"/>
            <a:r>
              <a:rPr lang="en-US" sz="2400" dirty="0" smtClean="0"/>
              <a:t>Piecewise linear interpolation is legal, and spline fitting would just hide information</a:t>
            </a: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Checking bug140a.ibs</a:t>
            </a:r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533400" y="1184275"/>
            <a:ext cx="83058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IBISCHK5 V5.1.2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Checking bug140a.ibs for IBIS 3.2 Compatibility...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39) - Pulldown Typical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42) - Pulldown Minimum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42) - Pulldown Maximum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135) - Pullup Typical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137) - Pullup Maximum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138) - Pullup Minimum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WARNING - Combined Pulldown for Model: iobuf Maximum data is non-monotonic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Errors  : 0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Warnings: 1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File Passed</a:t>
            </a:r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533400" y="3294063"/>
            <a:ext cx="8077200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523875" y="1143000"/>
            <a:ext cx="1838325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Fixed bug140a.ibs in Version 5.1.3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IBISCHK5 V5.1.3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Checking bug140a.ibs for IBIS 3.2 Compatibility...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39) - Pulldown Typical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42) - Pulldown Minimum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42) - Pulldown Maximum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135) - Pullup Typical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137) - Pullup Maximum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138) - Pullup Minimum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- Combined Pulldown for Model: iobuf Maximum data is non-monotonic based on piece-wise linear interpolation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Errors  : 0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File Passed</a:t>
            </a:r>
          </a:p>
          <a:p>
            <a:pPr marL="0" indent="0">
              <a:buFontTx/>
              <a:buNone/>
            </a:pPr>
            <a:endParaRPr lang="en-US" sz="1400" smtClean="0"/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609600" y="4105275"/>
            <a:ext cx="8077200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8" name="Rectangle 7"/>
          <p:cNvSpPr>
            <a:spLocks noChangeArrowheads="1"/>
          </p:cNvSpPr>
          <p:nvPr/>
        </p:nvSpPr>
        <p:spPr bwMode="auto">
          <a:xfrm>
            <a:off x="685800" y="1465263"/>
            <a:ext cx="1838325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For best checking results, use the latest version of ibischk5</a:t>
            </a:r>
          </a:p>
          <a:p>
            <a:pPr>
              <a:defRPr/>
            </a:pPr>
            <a:r>
              <a:rPr lang="en-US" dirty="0" smtClean="0"/>
              <a:t>Parser being updated as new BUG reports </a:t>
            </a:r>
            <a:r>
              <a:rPr lang="en-US" smtClean="0"/>
              <a:t>are submitted </a:t>
            </a:r>
            <a:r>
              <a:rPr lang="en-US" dirty="0" smtClean="0"/>
              <a:t>and processed.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Data from BUG140 and Cadence Presentations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BUG140:   http://www.eda.org/ibis/bugs/ibischk/bug140.txt</a:t>
            </a:r>
          </a:p>
          <a:p>
            <a:r>
              <a:rPr lang="en-US" sz="2400" dirty="0" smtClean="0"/>
              <a:t>(In all test cases, the [</a:t>
            </a:r>
            <a:r>
              <a:rPr lang="en-US" sz="2400" dirty="0" err="1" smtClean="0"/>
              <a:t>Gnd</a:t>
            </a:r>
            <a:r>
              <a:rPr lang="en-US" sz="2400" dirty="0" smtClean="0"/>
              <a:t> Clamp] data is 0.0 in the region of interest)</a:t>
            </a:r>
          </a:p>
          <a:p>
            <a:r>
              <a:rPr lang="en-US" sz="2400" dirty="0" smtClean="0"/>
              <a:t>Presentations</a:t>
            </a:r>
          </a:p>
          <a:p>
            <a:pPr lvl="1"/>
            <a:r>
              <a:rPr lang="en-US" sz="2000" dirty="0"/>
              <a:t>“Golden Parser Non-monotonic Warning’s Investigation” by Yingxin Sun and Joy </a:t>
            </a:r>
            <a:r>
              <a:rPr lang="en-US" sz="2000" dirty="0" smtClean="0"/>
              <a:t>Li, </a:t>
            </a:r>
            <a:r>
              <a:rPr lang="en-US" sz="2000" dirty="0"/>
              <a:t>November 9, 2012:  </a:t>
            </a:r>
            <a:r>
              <a:rPr lang="en-US" sz="2000" u="sng" dirty="0" smtClean="0"/>
              <a:t>http</a:t>
            </a:r>
            <a:r>
              <a:rPr lang="en-US" sz="2000" u="sng" dirty="0"/>
              <a:t>://tinyurl.com/byqu7yn</a:t>
            </a:r>
            <a:r>
              <a:rPr lang="en-US" sz="2000" dirty="0"/>
              <a:t> </a:t>
            </a:r>
            <a:r>
              <a:rPr lang="en-US" sz="2000" dirty="0" smtClean="0"/>
              <a:t> (Presented at the IBIS Quality Committee November 27, 2012)</a:t>
            </a:r>
            <a:endParaRPr lang="en-US" sz="2400" dirty="0" smtClean="0"/>
          </a:p>
          <a:p>
            <a:pPr lvl="1"/>
            <a:r>
              <a:rPr lang="en-US" sz="2000" dirty="0" smtClean="0"/>
              <a:t>“Combined I-V Table Checks (BUG140)”, January 31, 2013 IBIS Summit, Bob Ross, Yingxin Sun, and Joy Li</a:t>
            </a:r>
          </a:p>
          <a:p>
            <a:pPr lvl="1"/>
            <a:r>
              <a:rPr lang="en-US" sz="2000" dirty="0" smtClean="0"/>
              <a:t>“Ibischk5 Specification and Parser”, May 15, 2013 IBIS Summit, Bob Ross and Mike LaBonte (Signal Integrity Software)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BUG140 Issue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U</a:t>
            </a:r>
            <a:r>
              <a:rPr lang="en-US" sz="2400" dirty="0" smtClean="0"/>
              <a:t>nexpected Non-Monotonic Warnings for Combined I-V Tables (derived from monotonic data)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Combined I-V table checks: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[</a:t>
            </a:r>
            <a:r>
              <a:rPr lang="en-US" sz="2000" dirty="0" err="1" smtClean="0"/>
              <a:t>Pulldown</a:t>
            </a:r>
            <a:r>
              <a:rPr lang="en-US" sz="2000" dirty="0" smtClean="0"/>
              <a:t>] + [</a:t>
            </a:r>
            <a:r>
              <a:rPr lang="en-US" sz="2000" dirty="0" err="1" smtClean="0"/>
              <a:t>Gnd</a:t>
            </a:r>
            <a:r>
              <a:rPr lang="en-US" sz="2000" dirty="0" smtClean="0"/>
              <a:t> Clamp] + [Power Clamp]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[</a:t>
            </a:r>
            <a:r>
              <a:rPr lang="en-US" sz="2000" dirty="0" err="1" smtClean="0"/>
              <a:t>Pullup</a:t>
            </a:r>
            <a:r>
              <a:rPr lang="en-US" sz="2000" dirty="0" smtClean="0"/>
              <a:t>] + [</a:t>
            </a:r>
            <a:r>
              <a:rPr lang="en-US" sz="2000" dirty="0" err="1" smtClean="0"/>
              <a:t>Gnd</a:t>
            </a:r>
            <a:r>
              <a:rPr lang="en-US" sz="2000" dirty="0" smtClean="0"/>
              <a:t> Clamp] + [Power Clamp]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Ibischk5 parser is de facto standard for IBIS model correctness (and ibischk5 is embedded in tools)</a:t>
            </a:r>
            <a:endParaRPr lang="en-US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S</a:t>
            </a:r>
            <a:r>
              <a:rPr lang="en-US" sz="2400" dirty="0" smtClean="0"/>
              <a:t>ome companies require 0 Errors, 0 Warnings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IBIS Quality Spec, recommends 0 Errors and 0 Warnings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Warning messages create support issue for model authors or automatic </a:t>
            </a:r>
            <a:r>
              <a:rPr lang="en-US" sz="2400" b="1" smtClean="0">
                <a:solidFill>
                  <a:srgbClr val="FF0000"/>
                </a:solidFill>
              </a:rPr>
              <a:t>modeling utilities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  <p:pic>
        <p:nvPicPr>
          <p:cNvPr id="27653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524000"/>
            <a:ext cx="266700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Facts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No specification REQUIREMENT that individual or combined I-V tables be monotonic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No stated method to sum mismatched voltage points (piecewise linear interpolation is allowed and used)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Non-monotonicity often occurs outside of normal simulation region – in clamping region and not a problem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Ibischk5 parser is working correctly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Observations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Non-monotonic behavior can occur</a:t>
            </a:r>
          </a:p>
          <a:p>
            <a:pPr lvl="1"/>
            <a:r>
              <a:rPr lang="en-US" sz="2400" dirty="0" smtClean="0"/>
              <a:t>Combined I-V table slope is small</a:t>
            </a:r>
          </a:p>
          <a:p>
            <a:pPr lvl="1"/>
            <a:r>
              <a:rPr lang="en-US" sz="2400" dirty="0" smtClean="0"/>
              <a:t>I-V table points are misaligned due to</a:t>
            </a:r>
          </a:p>
          <a:p>
            <a:pPr lvl="2"/>
            <a:r>
              <a:rPr lang="en-US" dirty="0" smtClean="0"/>
              <a:t>Offset V intervals due to </a:t>
            </a:r>
            <a:r>
              <a:rPr lang="en-US" dirty="0" err="1" smtClean="0"/>
              <a:t>Gnd</a:t>
            </a:r>
            <a:r>
              <a:rPr lang="en-US" dirty="0" smtClean="0"/>
              <a:t>, </a:t>
            </a:r>
            <a:r>
              <a:rPr lang="en-US" dirty="0" err="1" smtClean="0"/>
              <a:t>Vdd</a:t>
            </a:r>
            <a:r>
              <a:rPr lang="en-US" dirty="0" smtClean="0"/>
              <a:t> and delta V</a:t>
            </a:r>
          </a:p>
          <a:p>
            <a:pPr lvl="2"/>
            <a:r>
              <a:rPr lang="en-US" dirty="0" smtClean="0"/>
              <a:t>Different reference voltages (min/max)</a:t>
            </a:r>
          </a:p>
          <a:p>
            <a:pPr lvl="2"/>
            <a:r>
              <a:rPr lang="en-US" dirty="0" smtClean="0"/>
              <a:t>Extraction done with piecewise linear interpolation calculations (if not done right)</a:t>
            </a:r>
          </a:p>
          <a:p>
            <a:pPr lvl="1"/>
            <a:r>
              <a:rPr lang="en-US" sz="2400" dirty="0" smtClean="0"/>
              <a:t>Combination of above cases</a:t>
            </a:r>
          </a:p>
          <a:p>
            <a:r>
              <a:rPr lang="en-US" sz="2800" dirty="0" smtClean="0"/>
              <a:t>Example </a:t>
            </a:r>
            <a:r>
              <a:rPr lang="en-US" sz="2800" dirty="0"/>
              <a:t>(</a:t>
            </a:r>
            <a:r>
              <a:rPr lang="en-US" sz="2800" dirty="0" smtClean="0"/>
              <a:t>y = x^2) next shows monotonic tables yielding non-monotonic summations </a:t>
            </a: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s 2013 </a:t>
            </a:r>
            <a:r>
              <a:rPr lang="en-US" dirty="0" err="1" smtClean="0"/>
              <a:t>Teraspeed</a:t>
            </a:r>
            <a:r>
              <a:rPr lang="en-US" dirty="0" smtClean="0"/>
              <a:t>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Example: x Step 2, Offset by 1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 = 0?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		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1		1	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2		4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        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10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9		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4		16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17       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26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25		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6		36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0725" name="TextBox 1"/>
          <p:cNvSpPr txBox="1">
            <a:spLocks noChangeArrowheads="1"/>
          </p:cNvSpPr>
          <p:nvPr/>
        </p:nvSpPr>
        <p:spPr bwMode="auto">
          <a:xfrm>
            <a:off x="1066800" y="5486400"/>
            <a:ext cx="6629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Non-monotonic due to piecewise linear interpolation on both columns</a:t>
            </a:r>
          </a:p>
        </p:txBody>
      </p:sp>
      <p:sp>
        <p:nvSpPr>
          <p:cNvPr id="30726" name="Oval 2"/>
          <p:cNvSpPr>
            <a:spLocks noChangeArrowheads="1"/>
          </p:cNvSpPr>
          <p:nvPr/>
        </p:nvSpPr>
        <p:spPr bwMode="auto">
          <a:xfrm>
            <a:off x="6019800" y="2590800"/>
            <a:ext cx="685800" cy="2743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 Step 0.02, Offset by 0.01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		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0.0002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0.0001	0.0001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0.02		0.0004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0.0005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0.0010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0.0009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0.04		0.0016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0.0017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0.0026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0.0025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0.06		0.0036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1749" name="TextBox 1"/>
          <p:cNvSpPr txBox="1">
            <a:spLocks noChangeArrowheads="1"/>
          </p:cNvSpPr>
          <p:nvPr/>
        </p:nvSpPr>
        <p:spPr bwMode="auto">
          <a:xfrm>
            <a:off x="3613150" y="5410200"/>
            <a:ext cx="42291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Still non-monotonic with higher resolution data</a:t>
            </a:r>
          </a:p>
        </p:txBody>
      </p:sp>
      <p:sp>
        <p:nvSpPr>
          <p:cNvPr id="31750" name="Oval 2"/>
          <p:cNvSpPr>
            <a:spLocks noChangeArrowheads="1"/>
          </p:cNvSpPr>
          <p:nvPr/>
        </p:nvSpPr>
        <p:spPr bwMode="auto">
          <a:xfrm>
            <a:off x="5937250" y="2514600"/>
            <a:ext cx="1905000" cy="2743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 Steps 0.02 and 0.01, 0.00 Offset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		0.0000	0.0000	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0.0002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0.0001	0.0001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0.02		0.0004	0.0004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0.0010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0.0009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0.04		0.0016	0.0016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0.0026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0.0025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0.06		0.0036	0.0036	0.0000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2773" name="TextBox 1"/>
          <p:cNvSpPr txBox="1">
            <a:spLocks noChangeArrowheads="1"/>
          </p:cNvSpPr>
          <p:nvPr/>
        </p:nvSpPr>
        <p:spPr bwMode="auto">
          <a:xfrm>
            <a:off x="2743200" y="5743575"/>
            <a:ext cx="5410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Different resolution data causes non-monotonic combination</a:t>
            </a:r>
          </a:p>
        </p:txBody>
      </p:sp>
      <p:sp>
        <p:nvSpPr>
          <p:cNvPr id="32774" name="Oval 2"/>
          <p:cNvSpPr>
            <a:spLocks noChangeArrowheads="1"/>
          </p:cNvSpPr>
          <p:nvPr/>
        </p:nvSpPr>
        <p:spPr bwMode="auto">
          <a:xfrm>
            <a:off x="5867400" y="2057400"/>
            <a:ext cx="1905000" cy="3810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bug140a.ibs Maximum Data</a:t>
            </a:r>
            <a:br>
              <a:rPr lang="en-US" smtClean="0"/>
            </a:br>
            <a:r>
              <a:rPr lang="en-US" smtClean="0"/>
              <a:t>(Vdd = 1.3 V)</a:t>
            </a:r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pic>
        <p:nvPicPr>
          <p:cNvPr id="33796" name="Picture 3" descr="V-I data - IBISIndicato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254125"/>
            <a:ext cx="7696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 bwMode="auto">
          <a:xfrm>
            <a:off x="6781800" y="2209800"/>
            <a:ext cx="0" cy="53340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2971800" y="4267200"/>
            <a:ext cx="0" cy="53340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799" name="TextBox 8"/>
          <p:cNvSpPr txBox="1">
            <a:spLocks noChangeArrowheads="1"/>
          </p:cNvSpPr>
          <p:nvPr/>
        </p:nvSpPr>
        <p:spPr bwMode="auto">
          <a:xfrm>
            <a:off x="6324600" y="1828800"/>
            <a:ext cx="91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1.8 V</a:t>
            </a:r>
          </a:p>
        </p:txBody>
      </p:sp>
      <p:sp>
        <p:nvSpPr>
          <p:cNvPr id="33800" name="TextBox 9"/>
          <p:cNvSpPr txBox="1">
            <a:spLocks noChangeArrowheads="1"/>
          </p:cNvSpPr>
          <p:nvPr/>
        </p:nvSpPr>
        <p:spPr bwMode="auto">
          <a:xfrm>
            <a:off x="1905000" y="4384675"/>
            <a:ext cx="106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1.8 V</a:t>
            </a:r>
          </a:p>
        </p:txBody>
      </p:sp>
      <p:sp>
        <p:nvSpPr>
          <p:cNvPr id="33801" name="TextBox 10"/>
          <p:cNvSpPr txBox="1">
            <a:spLocks noChangeArrowheads="1"/>
          </p:cNvSpPr>
          <p:nvPr/>
        </p:nvSpPr>
        <p:spPr bwMode="auto">
          <a:xfrm>
            <a:off x="2233613" y="2290763"/>
            <a:ext cx="1770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Power Clamp</a:t>
            </a:r>
          </a:p>
        </p:txBody>
      </p:sp>
      <p:sp>
        <p:nvSpPr>
          <p:cNvPr id="33802" name="TextBox 11"/>
          <p:cNvSpPr txBox="1">
            <a:spLocks noChangeArrowheads="1"/>
          </p:cNvSpPr>
          <p:nvPr/>
        </p:nvSpPr>
        <p:spPr bwMode="auto">
          <a:xfrm>
            <a:off x="4038600" y="2466975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Pulldown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raspeed Powerpoint">
  <a:themeElements>
    <a:clrScheme name="Teraspeed Powerpo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raspeed Powerpoint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Teraspeed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raspeed Powerpoi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Settings\Scott McMorrow\Application Data\Microsoft\Templates\Teraspeed Powerpoint.pot</Template>
  <TotalTime>17024</TotalTime>
  <Words>766</Words>
  <Application>Microsoft Office PowerPoint</Application>
  <PresentationFormat>On-screen Show (4:3)</PresentationFormat>
  <Paragraphs>138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Symbol</vt:lpstr>
      <vt:lpstr>Courier New</vt:lpstr>
      <vt:lpstr>Gill Sans MT</vt:lpstr>
      <vt:lpstr>Times New Roman</vt:lpstr>
      <vt:lpstr>Teraspeed Powerpoint</vt:lpstr>
      <vt:lpstr>Combined I-V Table Checking Problem</vt:lpstr>
      <vt:lpstr>Real Data from BUG140 and Cadence Presentations</vt:lpstr>
      <vt:lpstr>BUG140 Issue</vt:lpstr>
      <vt:lpstr>Facts</vt:lpstr>
      <vt:lpstr>Observations</vt:lpstr>
      <vt:lpstr>Example: x Step 2, Offset by 1 (Red: Interpolated Value)</vt:lpstr>
      <vt:lpstr>x Step 0.02, Offset by 0.01 (Red: Interpolated Value)</vt:lpstr>
      <vt:lpstr>x Steps 0.02 and 0.01, 0.00 Offset (Red: Interpolated Value)</vt:lpstr>
      <vt:lpstr>bug140a.ibs Maximum Data (Vdd = 1.3 V)</vt:lpstr>
      <vt:lpstr>PowerPoint Presentation</vt:lpstr>
      <vt:lpstr>PowerPoint Presentation</vt:lpstr>
      <vt:lpstr>BUG140 Resolution</vt:lpstr>
      <vt:lpstr>Checking bug140a.ibs</vt:lpstr>
      <vt:lpstr>Fixed bug140a.ibs in Version 5.1.3</vt:lpstr>
      <vt:lpstr>Closure</vt:lpstr>
    </vt:vector>
  </TitlesOfParts>
  <Company>Teraspeed Consulting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</dc:title>
  <dc:creator>Bob Ross</dc:creator>
  <cp:lastModifiedBy>bob</cp:lastModifiedBy>
  <cp:revision>1101</cp:revision>
  <cp:lastPrinted>2013-10-22T17:36:58Z</cp:lastPrinted>
  <dcterms:created xsi:type="dcterms:W3CDTF">2002-08-20T13:19:28Z</dcterms:created>
  <dcterms:modified xsi:type="dcterms:W3CDTF">2013-10-22T17:46:59Z</dcterms:modified>
</cp:coreProperties>
</file>