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3" r:id="rId3"/>
    <p:sldId id="324" r:id="rId4"/>
    <p:sldId id="325" r:id="rId5"/>
    <p:sldId id="333" r:id="rId6"/>
    <p:sldId id="326" r:id="rId7"/>
    <p:sldId id="327" r:id="rId8"/>
    <p:sldId id="328" r:id="rId9"/>
    <p:sldId id="329" r:id="rId10"/>
    <p:sldId id="332" r:id="rId11"/>
    <p:sldId id="331" r:id="rId12"/>
    <p:sldId id="330" r:id="rId13"/>
    <p:sldId id="308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36600"/>
    <a:srgbClr val="6600FF"/>
    <a:srgbClr val="6699FF"/>
    <a:srgbClr val="6666FF"/>
    <a:srgbClr val="99CC00"/>
    <a:srgbClr val="FF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80" d="100"/>
          <a:sy n="80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2406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93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80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13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2013 Asian IBIS Summit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Ø"/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 marL="1143000" indent="-228600">
              <a:buFont typeface="Wingdings" pitchFamily="2" charset="2"/>
              <a:buChar char="Ø"/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Ø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Ø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ver6.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7269"/>
            <a:ext cx="851535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Introducing IBIS 6.0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503221" y="3937000"/>
            <a:ext cx="460762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Asian 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Shanghai, People’s Republic of China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November 15, 2013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2013 Asian IBIS Summit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Resolve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Ensuring true IBIS-AMI model compatibility</a:t>
            </a:r>
          </a:p>
          <a:p>
            <a:pPr lvl="1"/>
            <a:r>
              <a:rPr lang="en-US" sz="2000" dirty="0"/>
              <a:t>Some models under IBIS 5.x place buffer analog information in the executable (DLL or SO file)</a:t>
            </a:r>
          </a:p>
          <a:p>
            <a:pPr lvl="1"/>
            <a:r>
              <a:rPr lang="en-US" sz="2000" dirty="0"/>
              <a:t>This may be a problem for some tools</a:t>
            </a:r>
          </a:p>
          <a:p>
            <a:pPr lvl="1"/>
            <a:r>
              <a:rPr lang="en-US" sz="2000" dirty="0"/>
              <a:t>Use of IBIS 6.0 improved analog modeling can help ensure portability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06836" y="3528284"/>
            <a:ext cx="7878650" cy="2760797"/>
            <a:chOff x="312296" y="2057400"/>
            <a:chExt cx="8869180" cy="2971800"/>
          </a:xfrm>
        </p:grpSpPr>
        <p:sp>
          <p:nvSpPr>
            <p:cNvPr id="7" name="Rounded Rectangle 6"/>
            <p:cNvSpPr/>
            <p:nvPr/>
          </p:nvSpPr>
          <p:spPr>
            <a:xfrm>
              <a:off x="312296" y="2057400"/>
              <a:ext cx="6393304" cy="2971800"/>
            </a:xfrm>
            <a:prstGeom prst="roundRect">
              <a:avLst/>
            </a:prstGeom>
            <a:solidFill>
              <a:srgbClr val="666699">
                <a:alpha val="2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934200" y="2440898"/>
              <a:ext cx="1981200" cy="1524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Algorithmic Model </a:t>
              </a:r>
              <a:endParaRPr lang="en-US" sz="20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66694" y="2443396"/>
              <a:ext cx="1981200" cy="1524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Ideal</a:t>
              </a:r>
            </a:p>
            <a:p>
              <a:pPr algn="ctr"/>
              <a:r>
                <a:rPr lang="en-US" sz="2000" dirty="0" smtClean="0"/>
                <a:t>IBIS .ibs Analog Model</a:t>
              </a:r>
              <a:endParaRPr lang="en-US" sz="20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711638" y="2443397"/>
              <a:ext cx="1815099" cy="1524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Channel (package + PCB, etc.)</a:t>
              </a:r>
              <a:endParaRPr lang="en-US" sz="2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151" y="4247232"/>
              <a:ext cx="6172449" cy="39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Analog portion, according to IBIS 6.0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705598" y="2057400"/>
              <a:ext cx="2475876" cy="29718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25098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05600" y="4247232"/>
              <a:ext cx="2475876" cy="39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DLL portion 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2607365" y="3886875"/>
            <a:ext cx="1804340" cy="14157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IBIS-ISS/</a:t>
            </a:r>
            <a:r>
              <a:rPr lang="en-US" sz="2000" dirty="0" err="1" smtClean="0"/>
              <a:t>SnP</a:t>
            </a:r>
            <a:endParaRPr lang="en-US" sz="2000" dirty="0" smtClean="0"/>
          </a:p>
          <a:p>
            <a:pPr algn="ctr"/>
            <a:r>
              <a:rPr lang="en-US" sz="2000" dirty="0" smtClean="0"/>
              <a:t>for Buffer Impedance</a:t>
            </a:r>
            <a:endParaRPr lang="en-US" sz="2000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Resolve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Improving IBIS packages </a:t>
            </a:r>
          </a:p>
          <a:p>
            <a:pPr lvl="1"/>
            <a:r>
              <a:rPr lang="en-US" dirty="0" smtClean="0"/>
              <a:t>Two separate approaches being discussed</a:t>
            </a:r>
          </a:p>
          <a:p>
            <a:pPr lvl="1"/>
            <a:r>
              <a:rPr lang="en-US" dirty="0" smtClean="0"/>
              <a:t>Objective is to finalize a package model format that… </a:t>
            </a:r>
          </a:p>
          <a:p>
            <a:pPr lvl="2"/>
            <a:r>
              <a:rPr lang="en-US" dirty="0" smtClean="0"/>
              <a:t>Can interact with IBIS and related files</a:t>
            </a:r>
          </a:p>
          <a:p>
            <a:pPr lvl="2"/>
            <a:r>
              <a:rPr lang="en-US" dirty="0" smtClean="0"/>
              <a:t>Supports time- and frequency-domain modeling data in IBIS-ISS format</a:t>
            </a:r>
          </a:p>
          <a:p>
            <a:pPr lvl="2"/>
            <a:r>
              <a:rPr lang="en-US" dirty="0" smtClean="0"/>
              <a:t>Supports arbitrary numbers of </a:t>
            </a:r>
            <a:r>
              <a:rPr lang="en-US" dirty="0" err="1" smtClean="0"/>
              <a:t>crosstalking</a:t>
            </a:r>
            <a:r>
              <a:rPr lang="en-US" dirty="0" smtClean="0"/>
              <a:t> signal lines in individual segments</a:t>
            </a:r>
          </a:p>
          <a:p>
            <a:pPr lvl="1"/>
            <a:r>
              <a:rPr lang="en-US" dirty="0" smtClean="0"/>
              <a:t>Target is to include this in the next major IBIS release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parser: IBISCHK6</a:t>
            </a:r>
          </a:p>
          <a:p>
            <a:pPr lvl="1"/>
            <a:r>
              <a:rPr lang="en-US" dirty="0" smtClean="0"/>
              <a:t>Check new keyword syntax</a:t>
            </a:r>
          </a:p>
          <a:p>
            <a:pPr lvl="1"/>
            <a:r>
              <a:rPr lang="en-US" dirty="0" smtClean="0"/>
              <a:t>Check new IBIS-AMI parameter syntax</a:t>
            </a:r>
          </a:p>
          <a:p>
            <a:pPr lvl="1"/>
            <a:r>
              <a:rPr lang="en-US" dirty="0" smtClean="0"/>
              <a:t>Simple checks for IBIS-AMI DLL/SO executables?</a:t>
            </a:r>
          </a:p>
          <a:p>
            <a:pPr lvl="2"/>
            <a:r>
              <a:rPr lang="en-US" dirty="0" smtClean="0"/>
              <a:t>Are the required IBIS-AMI functions present?</a:t>
            </a:r>
          </a:p>
          <a:p>
            <a:pPr lvl="2"/>
            <a:r>
              <a:rPr lang="en-US" dirty="0" smtClean="0"/>
              <a:t>Do the functions execute (instead of crashing)?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Is a parser for IBIS-ISS required?</a:t>
            </a:r>
          </a:p>
          <a:p>
            <a:pPr lvl="1"/>
            <a:r>
              <a:rPr lang="en-US" dirty="0" smtClean="0"/>
              <a:t>SPICE features used in IBIS-ISS are very common across EDA tools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IBIS version updates</a:t>
            </a:r>
          </a:p>
          <a:p>
            <a:pPr lvl="1"/>
            <a:r>
              <a:rPr lang="en-US" dirty="0" smtClean="0"/>
              <a:t>IBIS continues to target updates twice per year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9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2013 Asian IBIS Summit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13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279557"/>
            <a:ext cx="754380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Questions?</a:t>
            </a: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6.0 in Summary</a:t>
            </a:r>
          </a:p>
          <a:p>
            <a:pPr lvl="1"/>
            <a:r>
              <a:rPr lang="en-US" dirty="0" smtClean="0"/>
              <a:t>Key Features</a:t>
            </a:r>
          </a:p>
          <a:p>
            <a:pPr lvl="1"/>
            <a:r>
              <a:rPr lang="en-US" dirty="0" smtClean="0"/>
              <a:t>Changes from IBIS 5.1</a:t>
            </a:r>
          </a:p>
          <a:p>
            <a:r>
              <a:rPr lang="en-US" dirty="0" smtClean="0"/>
              <a:t>What problems does 6.0 address?</a:t>
            </a:r>
          </a:p>
          <a:p>
            <a:r>
              <a:rPr lang="en-US" dirty="0" smtClean="0"/>
              <a:t>Issues to Resolve</a:t>
            </a:r>
          </a:p>
          <a:p>
            <a:r>
              <a:rPr lang="en-US" dirty="0" smtClean="0"/>
              <a:t>What’s Next?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8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Features of IBIS 6.0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6.0 was </a:t>
            </a:r>
            <a:r>
              <a:rPr lang="en-US" smtClean="0"/>
              <a:t>approved </a:t>
            </a:r>
            <a:r>
              <a:rPr lang="en-US" smtClean="0"/>
              <a:t>September 20, </a:t>
            </a:r>
            <a:r>
              <a:rPr lang="en-US" dirty="0" smtClean="0"/>
              <a:t>2013</a:t>
            </a:r>
          </a:p>
          <a:p>
            <a:pPr lvl="1"/>
            <a:r>
              <a:rPr lang="en-US" dirty="0" smtClean="0">
                <a:hlinkClick r:id="rId2"/>
              </a:rPr>
              <a:t>http://www.eda.org/ibis/ver6.0/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Major additions focus on IBIS-AMI</a:t>
            </a:r>
          </a:p>
          <a:p>
            <a:pPr lvl="1"/>
            <a:r>
              <a:rPr lang="en-US" dirty="0" smtClean="0"/>
              <a:t>Adds redriver and retimer support</a:t>
            </a:r>
          </a:p>
          <a:p>
            <a:pPr lvl="1"/>
            <a:r>
              <a:rPr lang="en-US" dirty="0" smtClean="0"/>
              <a:t>Expands jitter/noise parameters</a:t>
            </a:r>
          </a:p>
          <a:p>
            <a:pPr lvl="1"/>
            <a:r>
              <a:rPr lang="en-US" dirty="0" smtClean="0"/>
              <a:t>Clarifies analog buffer impedance descriptions</a:t>
            </a:r>
          </a:p>
          <a:p>
            <a:pPr lvl="1"/>
            <a:r>
              <a:rPr lang="en-US" dirty="0" smtClean="0"/>
              <a:t>Supports IBIS-ISS (Interconnect SPICE Subcircuits) and Touchstone 1.x/2.0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Changes from IBIS 5.1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Clarifications of A/D and D/A converters in [External Model] and [External Circuit]</a:t>
            </a:r>
          </a:p>
          <a:p>
            <a:pPr lvl="1"/>
            <a:r>
              <a:rPr lang="en-US" dirty="0" smtClean="0"/>
              <a:t>Parameter passing now supported!</a:t>
            </a:r>
          </a:p>
          <a:p>
            <a:endParaRPr lang="en-US" dirty="0" smtClean="0"/>
          </a:p>
          <a:p>
            <a:r>
              <a:rPr lang="en-US" dirty="0" smtClean="0"/>
              <a:t>Additional files supported for IBIS-AMI</a:t>
            </a:r>
          </a:p>
          <a:p>
            <a:pPr lvl="1"/>
            <a:r>
              <a:rPr lang="en-US" dirty="0" smtClean="0"/>
              <a:t>Including explicit paths </a:t>
            </a:r>
          </a:p>
          <a:p>
            <a:pPr lvl="1"/>
            <a:r>
              <a:rPr lang="en-US" dirty="0" smtClean="0"/>
              <a:t>Identifiers for individual IBIS-AMI model instances</a:t>
            </a:r>
          </a:p>
          <a:p>
            <a:endParaRPr lang="en-US" dirty="0" smtClean="0"/>
          </a:p>
          <a:p>
            <a:r>
              <a:rPr lang="en-US" dirty="0" smtClean="0"/>
              <a:t>List Tips for IBIS-AMI Lists</a:t>
            </a:r>
          </a:p>
          <a:p>
            <a:pPr lvl="1"/>
            <a:r>
              <a:rPr lang="en-US" dirty="0" smtClean="0"/>
              <a:t>Associates labels with parameter lists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Improved organization of the document</a:t>
            </a:r>
          </a:p>
          <a:p>
            <a:pPr lvl="1"/>
            <a:r>
              <a:rPr lang="en-US" dirty="0" smtClean="0"/>
              <a:t>Easier to read and use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8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6.0 Support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04876"/>
            <a:ext cx="8429625" cy="5211482"/>
          </a:xfrm>
        </p:spPr>
        <p:txBody>
          <a:bodyPr/>
          <a:lstStyle/>
          <a:p>
            <a:r>
              <a:rPr lang="en-US" sz="2400" dirty="0" smtClean="0"/>
              <a:t>How do I model a mid-bus repeater?</a:t>
            </a:r>
          </a:p>
          <a:p>
            <a:pPr lvl="1"/>
            <a:r>
              <a:rPr lang="en-US" sz="2000" dirty="0" smtClean="0"/>
              <a:t>Recall the repeater types: retimers and redrivers</a:t>
            </a:r>
          </a:p>
          <a:p>
            <a:pPr lvl="1"/>
            <a:r>
              <a:rPr lang="en-US" sz="2000" dirty="0" smtClean="0"/>
              <a:t>Think of redriver as filtering and/or amplifying analog </a:t>
            </a:r>
            <a:r>
              <a:rPr lang="en-US" sz="2000" i="1" dirty="0" smtClean="0"/>
              <a:t>signals</a:t>
            </a:r>
          </a:p>
          <a:p>
            <a:pPr lvl="1"/>
            <a:r>
              <a:rPr lang="en-US" sz="2000" dirty="0" smtClean="0"/>
              <a:t>Think of retimer as using clock-data recovery to re-transmit </a:t>
            </a:r>
            <a:r>
              <a:rPr lang="en-US" sz="2000" i="1" dirty="0" smtClean="0"/>
              <a:t>data</a:t>
            </a:r>
          </a:p>
          <a:p>
            <a:pPr lvl="1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5839038" y="3378110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5843954" y="3733782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" name="Rounded Rectangle 11"/>
          <p:cNvSpPr/>
          <p:nvPr/>
        </p:nvSpPr>
        <p:spPr bwMode="auto">
          <a:xfrm>
            <a:off x="2953819" y="2874529"/>
            <a:ext cx="3172570" cy="1311965"/>
          </a:xfrm>
          <a:prstGeom prst="roundRect">
            <a:avLst/>
          </a:prstGeom>
          <a:solidFill>
            <a:srgbClr val="0070C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1600" b="1" dirty="0" smtClean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3104893" y="3069335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RX</a:t>
            </a:r>
          </a:p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(filter)</a:t>
            </a:r>
          </a:p>
        </p:txBody>
      </p:sp>
      <p:sp>
        <p:nvSpPr>
          <p:cNvPr id="14" name="Right Arrow 13"/>
          <p:cNvSpPr/>
          <p:nvPr/>
        </p:nvSpPr>
        <p:spPr bwMode="auto">
          <a:xfrm>
            <a:off x="4102119" y="2874528"/>
            <a:ext cx="971384" cy="1311965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1600" b="1" dirty="0" smtClean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5125849" y="3069335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TX</a:t>
            </a:r>
          </a:p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(amp)</a:t>
            </a:r>
          </a:p>
        </p:txBody>
      </p:sp>
      <p:grpSp>
        <p:nvGrpSpPr>
          <p:cNvPr id="16" name="Group 4"/>
          <p:cNvGrpSpPr>
            <a:grpSpLocks/>
          </p:cNvGrpSpPr>
          <p:nvPr/>
        </p:nvGrpSpPr>
        <p:grpSpPr bwMode="auto">
          <a:xfrm>
            <a:off x="1602096" y="3225710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6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8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50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17" name="Group 4"/>
          <p:cNvGrpSpPr>
            <a:grpSpLocks/>
          </p:cNvGrpSpPr>
          <p:nvPr/>
        </p:nvGrpSpPr>
        <p:grpSpPr bwMode="auto">
          <a:xfrm>
            <a:off x="1607012" y="3574755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1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3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4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5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 bwMode="auto">
          <a:xfrm>
            <a:off x="2388950" y="3378110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393866" y="3733782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20" name="Group 4"/>
          <p:cNvGrpSpPr>
            <a:grpSpLocks/>
          </p:cNvGrpSpPr>
          <p:nvPr/>
        </p:nvGrpSpPr>
        <p:grpSpPr bwMode="auto">
          <a:xfrm>
            <a:off x="6408823" y="3225710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0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6413739" y="3574755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2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4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22" name="Rounded Rectangle 21"/>
          <p:cNvSpPr/>
          <p:nvPr/>
        </p:nvSpPr>
        <p:spPr bwMode="auto">
          <a:xfrm>
            <a:off x="299407" y="3069334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sp>
        <p:nvSpPr>
          <p:cNvPr id="23" name="Freeform 22"/>
          <p:cNvSpPr/>
          <p:nvPr/>
        </p:nvSpPr>
        <p:spPr bwMode="auto">
          <a:xfrm>
            <a:off x="1752202" y="2829560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213807" y="3371483"/>
            <a:ext cx="38828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1213807" y="3727155"/>
            <a:ext cx="393205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6" name="Rounded Rectangle 25"/>
          <p:cNvSpPr/>
          <p:nvPr/>
        </p:nvSpPr>
        <p:spPr bwMode="auto">
          <a:xfrm>
            <a:off x="7916357" y="3113579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7238900" y="3371483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238900" y="3727155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3389692" y="2460228"/>
            <a:ext cx="2318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Verdana" pitchFamily="34" charset="0"/>
              </a:rPr>
              <a:t>Redriver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5692442" y="5223811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5692442" y="5579483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4" name="Rounded Rectangle 53"/>
          <p:cNvSpPr/>
          <p:nvPr/>
        </p:nvSpPr>
        <p:spPr bwMode="auto">
          <a:xfrm>
            <a:off x="2914895" y="4770047"/>
            <a:ext cx="3172570" cy="1311965"/>
          </a:xfrm>
          <a:prstGeom prst="roundRect">
            <a:avLst/>
          </a:prstGeom>
          <a:solidFill>
            <a:srgbClr val="0070C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 dirty="0" smtClean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>
            <a:off x="3065969" y="4964853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b="1" dirty="0" smtClean="0">
                <a:latin typeface="Verdana" pitchFamily="34" charset="0"/>
                <a:cs typeface="Arial" pitchFamily="34" charset="0"/>
              </a:rPr>
              <a:t>RX</a:t>
            </a:r>
          </a:p>
          <a:p>
            <a:pPr algn="ctr" eaLnBrk="0" hangingPunct="0"/>
            <a:r>
              <a:rPr lang="en-US" sz="2000" b="1" dirty="0" smtClean="0">
                <a:latin typeface="Verdana" pitchFamily="34" charset="0"/>
                <a:cs typeface="Arial" pitchFamily="34" charset="0"/>
              </a:rPr>
              <a:t>(CDR)</a:t>
            </a:r>
          </a:p>
        </p:txBody>
      </p:sp>
      <p:sp>
        <p:nvSpPr>
          <p:cNvPr id="56" name="Right Arrow 55"/>
          <p:cNvSpPr/>
          <p:nvPr/>
        </p:nvSpPr>
        <p:spPr bwMode="auto">
          <a:xfrm>
            <a:off x="4019293" y="5107977"/>
            <a:ext cx="1054210" cy="636104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b="1" dirty="0" smtClean="0">
                <a:latin typeface="Verdana" pitchFamily="34" charset="0"/>
                <a:cs typeface="Arial" pitchFamily="34" charset="0"/>
              </a:rPr>
              <a:t>10101…</a:t>
            </a:r>
          </a:p>
        </p:txBody>
      </p:sp>
      <p:sp>
        <p:nvSpPr>
          <p:cNvPr id="57" name="Rounded Rectangle 56"/>
          <p:cNvSpPr/>
          <p:nvPr/>
        </p:nvSpPr>
        <p:spPr bwMode="auto">
          <a:xfrm>
            <a:off x="5086925" y="4964853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b="1" dirty="0" smtClean="0">
                <a:latin typeface="Verdana" pitchFamily="34" charset="0"/>
                <a:cs typeface="Arial" pitchFamily="34" charset="0"/>
              </a:rPr>
              <a:t>TX</a:t>
            </a:r>
          </a:p>
        </p:txBody>
      </p:sp>
      <p:grpSp>
        <p:nvGrpSpPr>
          <p:cNvPr id="58" name="Group 4"/>
          <p:cNvGrpSpPr>
            <a:grpSpLocks/>
          </p:cNvGrpSpPr>
          <p:nvPr/>
        </p:nvGrpSpPr>
        <p:grpSpPr bwMode="auto">
          <a:xfrm>
            <a:off x="6378341" y="5076984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9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0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2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3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64" name="Group 4"/>
          <p:cNvGrpSpPr>
            <a:grpSpLocks/>
          </p:cNvGrpSpPr>
          <p:nvPr/>
        </p:nvGrpSpPr>
        <p:grpSpPr bwMode="auto">
          <a:xfrm>
            <a:off x="6383257" y="5426029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6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7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8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9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70" name="Rounded Rectangle 69"/>
          <p:cNvSpPr/>
          <p:nvPr/>
        </p:nvSpPr>
        <p:spPr bwMode="auto">
          <a:xfrm>
            <a:off x="7885875" y="4964853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7208418" y="5222757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7208418" y="5578429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73" name="Group 4"/>
          <p:cNvGrpSpPr>
            <a:grpSpLocks/>
          </p:cNvGrpSpPr>
          <p:nvPr/>
        </p:nvGrpSpPr>
        <p:grpSpPr bwMode="auto">
          <a:xfrm>
            <a:off x="1563172" y="5076984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74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6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7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79" name="Group 4"/>
          <p:cNvGrpSpPr>
            <a:grpSpLocks/>
          </p:cNvGrpSpPr>
          <p:nvPr/>
        </p:nvGrpSpPr>
        <p:grpSpPr bwMode="auto">
          <a:xfrm>
            <a:off x="1568088" y="5426029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2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3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4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cxnSp>
        <p:nvCxnSpPr>
          <p:cNvPr id="85" name="Straight Connector 84"/>
          <p:cNvCxnSpPr/>
          <p:nvPr/>
        </p:nvCxnSpPr>
        <p:spPr bwMode="auto">
          <a:xfrm>
            <a:off x="2350026" y="5229384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2354942" y="5585056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7" name="Rounded Rectangle 86"/>
          <p:cNvSpPr/>
          <p:nvPr/>
        </p:nvSpPr>
        <p:spPr bwMode="auto">
          <a:xfrm>
            <a:off x="260483" y="4920608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cxnSp>
        <p:nvCxnSpPr>
          <p:cNvPr id="88" name="Straight Connector 87"/>
          <p:cNvCxnSpPr/>
          <p:nvPr/>
        </p:nvCxnSpPr>
        <p:spPr bwMode="auto">
          <a:xfrm>
            <a:off x="1174883" y="5222757"/>
            <a:ext cx="38828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>
            <a:off x="1174883" y="5578429"/>
            <a:ext cx="393205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0" name="Freeform 89"/>
          <p:cNvSpPr/>
          <p:nvPr/>
        </p:nvSpPr>
        <p:spPr bwMode="auto">
          <a:xfrm>
            <a:off x="1675466" y="4651678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91" name="Freeform 90"/>
          <p:cNvSpPr/>
          <p:nvPr/>
        </p:nvSpPr>
        <p:spPr bwMode="auto">
          <a:xfrm>
            <a:off x="6337986" y="4651678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97960" y="4354271"/>
            <a:ext cx="2318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Verdana" pitchFamily="34" charset="0"/>
              </a:rPr>
              <a:t>Retimer</a:t>
            </a:r>
          </a:p>
        </p:txBody>
      </p:sp>
      <p:sp>
        <p:nvSpPr>
          <p:cNvPr id="94" name="Freeform 93"/>
          <p:cNvSpPr/>
          <p:nvPr/>
        </p:nvSpPr>
        <p:spPr bwMode="auto">
          <a:xfrm>
            <a:off x="4206729" y="3378110"/>
            <a:ext cx="666750" cy="349045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95" name="Freeform 94"/>
          <p:cNvSpPr/>
          <p:nvPr/>
        </p:nvSpPr>
        <p:spPr bwMode="auto">
          <a:xfrm>
            <a:off x="6476447" y="2800405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49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6.0 Support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62025"/>
            <a:ext cx="8429625" cy="5133975"/>
          </a:xfrm>
        </p:spPr>
        <p:txBody>
          <a:bodyPr/>
          <a:lstStyle/>
          <a:p>
            <a:r>
              <a:rPr lang="en-US" sz="2400" dirty="0" smtClean="0"/>
              <a:t>How do I model a mid-bus repeater?</a:t>
            </a:r>
          </a:p>
          <a:p>
            <a:pPr lvl="1"/>
            <a:r>
              <a:rPr lang="en-US" sz="2000" dirty="0" smtClean="0"/>
              <a:t>Use [Repeater Pin] to identify RX and TX pins</a:t>
            </a:r>
          </a:p>
          <a:p>
            <a:pPr lvl="1"/>
            <a:r>
              <a:rPr lang="en-US" sz="2000" dirty="0" smtClean="0"/>
              <a:t>Define “Redriver” or “Retimer” in the .ami parameters file under “</a:t>
            </a:r>
            <a:r>
              <a:rPr lang="en-US" sz="2000" dirty="0" err="1" smtClean="0"/>
              <a:t>Repeater_Type</a:t>
            </a:r>
            <a:r>
              <a:rPr lang="en-US" sz="2000" dirty="0" smtClean="0"/>
              <a:t>”</a:t>
            </a:r>
            <a:endParaRPr lang="en-US" sz="2400" dirty="0"/>
          </a:p>
          <a:p>
            <a:pPr lvl="1"/>
            <a:r>
              <a:rPr lang="en-US" sz="2000" dirty="0" smtClean="0"/>
              <a:t>For Retimers, ensure AMI_GetWave is defined and included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98091"/>
            <a:ext cx="6743700" cy="306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23408" y="5763042"/>
            <a:ext cx="269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f</a:t>
            </a:r>
            <a:r>
              <a:rPr lang="en-US" sz="1600" i="1" dirty="0" smtClean="0"/>
              <a:t>rom the IBIS 6.0 specification</a:t>
            </a:r>
            <a:endParaRPr lang="en-US" sz="16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IBIS 6.0 Support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Where to “put” the analog impedance of the buffer?</a:t>
            </a:r>
          </a:p>
          <a:p>
            <a:r>
              <a:rPr lang="en-US" sz="2400" dirty="0" smtClean="0"/>
              <a:t>What if I can’t easily represent the analog behavior of my buffer using traditional IBIS?</a:t>
            </a:r>
          </a:p>
          <a:p>
            <a:pPr lvl="1"/>
            <a:r>
              <a:rPr lang="en-US" sz="2000" dirty="0" smtClean="0"/>
              <a:t>In 6.0, use IBIS-ISS to represent complex analog buffer behavior</a:t>
            </a:r>
          </a:p>
          <a:p>
            <a:pPr lvl="1"/>
            <a:r>
              <a:rPr lang="en-US" sz="2000" dirty="0" smtClean="0"/>
              <a:t>Traditional IBIS becomes ideal (TX or RX)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2" y="3256969"/>
            <a:ext cx="2667001" cy="139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2924173" y="3256969"/>
            <a:ext cx="2381251" cy="135319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TX Equalizer</a:t>
            </a:r>
          </a:p>
        </p:txBody>
      </p:sp>
      <p:cxnSp>
        <p:nvCxnSpPr>
          <p:cNvPr id="9" name="Elbow Connector 8"/>
          <p:cNvCxnSpPr/>
          <p:nvPr/>
        </p:nvCxnSpPr>
        <p:spPr bwMode="auto">
          <a:xfrm flipV="1">
            <a:off x="1352549" y="3542939"/>
            <a:ext cx="1066800" cy="619125"/>
          </a:xfrm>
          <a:prstGeom prst="bent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ight Arrow 11"/>
          <p:cNvSpPr/>
          <p:nvPr/>
        </p:nvSpPr>
        <p:spPr bwMode="auto">
          <a:xfrm>
            <a:off x="2419349" y="3752489"/>
            <a:ext cx="409575" cy="40957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000745" y="4876578"/>
            <a:ext cx="2038356" cy="1353191"/>
          </a:xfrm>
          <a:prstGeom prst="round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IBIS-AMI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TX Equalizer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and Jitter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cxnSp>
        <p:nvCxnSpPr>
          <p:cNvPr id="16" name="Elbow Connector 15"/>
          <p:cNvCxnSpPr/>
          <p:nvPr/>
        </p:nvCxnSpPr>
        <p:spPr bwMode="auto">
          <a:xfrm flipV="1">
            <a:off x="2838450" y="5002562"/>
            <a:ext cx="447666" cy="309562"/>
          </a:xfrm>
          <a:prstGeom prst="bent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ounded Rectangle 17"/>
          <p:cNvSpPr/>
          <p:nvPr/>
        </p:nvSpPr>
        <p:spPr bwMode="auto">
          <a:xfrm>
            <a:off x="3343269" y="4876578"/>
            <a:ext cx="2028821" cy="1353191"/>
          </a:xfrm>
          <a:prstGeom prst="round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IBIS-ISS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Analog Model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(SPICE, Touchstone)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933446" y="4876578"/>
            <a:ext cx="1828802" cy="1353191"/>
          </a:xfrm>
          <a:prstGeom prst="round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Ideal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Traditional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 Model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2838450" y="5348385"/>
            <a:ext cx="447666" cy="40957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5486404" y="5312124"/>
            <a:ext cx="447666" cy="40957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Freeform 26"/>
          <p:cNvSpPr/>
          <p:nvPr/>
        </p:nvSpPr>
        <p:spPr bwMode="auto">
          <a:xfrm>
            <a:off x="5453066" y="5002562"/>
            <a:ext cx="514341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6313" y="331457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j-lt"/>
              </a:rPr>
              <a:t>Concept</a:t>
            </a:r>
            <a:endParaRPr lang="en-US" sz="18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4463313"/>
            <a:ext cx="2168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j-lt"/>
              </a:rPr>
              <a:t>Implementation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29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IBIS 6.0 Support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if your algorithmic model isn’t a single file?</a:t>
            </a:r>
          </a:p>
          <a:p>
            <a:pPr lvl="1"/>
            <a:r>
              <a:rPr lang="en-US" sz="2400" dirty="0" smtClean="0"/>
              <a:t>Multiple files, in different locations, now supported</a:t>
            </a:r>
          </a:p>
          <a:p>
            <a:pPr lvl="1"/>
            <a:r>
              <a:rPr lang="en-US" sz="2400" dirty="0" smtClean="0"/>
              <a:t>From the .ami parameters file…</a:t>
            </a:r>
            <a:endParaRPr lang="en-US" sz="24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1400" dirty="0" smtClean="0"/>
              <a:t>(</a:t>
            </a:r>
            <a:r>
              <a:rPr lang="en-US" sz="1400" dirty="0" err="1"/>
              <a:t>Supporting_Files</a:t>
            </a:r>
            <a:r>
              <a:rPr lang="en-US" sz="1400" dirty="0"/>
              <a:t> (Usage Info) (Type String) </a:t>
            </a:r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(</a:t>
            </a:r>
            <a:r>
              <a:rPr lang="en-US" sz="1400" dirty="0"/>
              <a:t>Description </a:t>
            </a:r>
            <a:r>
              <a:rPr lang="en-US" sz="1400" dirty="0" smtClean="0"/>
              <a:t>"</a:t>
            </a:r>
            <a:r>
              <a:rPr lang="en-US" sz="1400" dirty="0"/>
              <a:t>Additional files and directories required by this model") </a:t>
            </a:r>
          </a:p>
          <a:p>
            <a:pPr marL="0" indent="0">
              <a:buNone/>
            </a:pPr>
            <a:r>
              <a:rPr lang="en-US" sz="1400" dirty="0" smtClean="0"/>
              <a:t>     (</a:t>
            </a:r>
            <a:r>
              <a:rPr lang="en-US" sz="1400" dirty="0"/>
              <a:t>Table </a:t>
            </a:r>
          </a:p>
          <a:p>
            <a:pPr marL="0" indent="0">
              <a:buNone/>
            </a:pPr>
            <a:r>
              <a:rPr lang="en-US" sz="1400" dirty="0" smtClean="0"/>
              <a:t>	(“</a:t>
            </a:r>
            <a:r>
              <a:rPr lang="en-US" sz="1400" dirty="0" err="1" smtClean="0"/>
              <a:t>this_directory</a:t>
            </a:r>
            <a:r>
              <a:rPr lang="en-US" sz="1400" dirty="0" smtClean="0"/>
              <a:t>") 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	(“custom_functions.dll")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	(“</a:t>
            </a:r>
            <a:r>
              <a:rPr lang="en-US" sz="1400" dirty="0" err="1" smtClean="0"/>
              <a:t>that_directory</a:t>
            </a:r>
            <a:r>
              <a:rPr lang="en-US" sz="1400" dirty="0" smtClean="0"/>
              <a:t>/core_functions.dll") 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) 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) 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2914647" y="4362451"/>
            <a:ext cx="1762125" cy="2161211"/>
          </a:xfrm>
          <a:prstGeom prst="roundRect">
            <a:avLst/>
          </a:prstGeom>
          <a:solidFill>
            <a:srgbClr val="3333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IBIS-AMI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Algorithmic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Model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DLL</a:t>
            </a:r>
          </a:p>
        </p:txBody>
      </p:sp>
      <p:sp>
        <p:nvSpPr>
          <p:cNvPr id="5" name="Cloud 4"/>
          <p:cNvSpPr/>
          <p:nvPr/>
        </p:nvSpPr>
        <p:spPr bwMode="auto">
          <a:xfrm>
            <a:off x="5610225" y="3381375"/>
            <a:ext cx="3038475" cy="981076"/>
          </a:xfrm>
          <a:prstGeom prst="clou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“</a:t>
            </a:r>
            <a:r>
              <a:rPr lang="en-US" sz="1800" dirty="0" err="1" smtClean="0">
                <a:latin typeface="+mn-lt"/>
              </a:rPr>
              <a:t>this_directory</a:t>
            </a:r>
            <a:r>
              <a:rPr lang="en-US" sz="1800" dirty="0" smtClean="0">
                <a:latin typeface="+mn-lt"/>
              </a:rPr>
              <a:t>”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(all files)</a:t>
            </a:r>
          </a:p>
        </p:txBody>
      </p:sp>
      <p:sp>
        <p:nvSpPr>
          <p:cNvPr id="6" name="Left-Right Arrow 5"/>
          <p:cNvSpPr/>
          <p:nvPr/>
        </p:nvSpPr>
        <p:spPr bwMode="auto">
          <a:xfrm rot="19359369">
            <a:off x="4702888" y="4091433"/>
            <a:ext cx="947483" cy="36195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Hexagon 6"/>
          <p:cNvSpPr/>
          <p:nvPr/>
        </p:nvSpPr>
        <p:spPr bwMode="auto">
          <a:xfrm>
            <a:off x="6074570" y="4560565"/>
            <a:ext cx="2109784" cy="504826"/>
          </a:xfrm>
          <a:prstGeom prst="hexag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custom_functions.dll</a:t>
            </a:r>
          </a:p>
        </p:txBody>
      </p:sp>
      <p:sp>
        <p:nvSpPr>
          <p:cNvPr id="10" name="Cloud 9"/>
          <p:cNvSpPr/>
          <p:nvPr/>
        </p:nvSpPr>
        <p:spPr bwMode="auto">
          <a:xfrm>
            <a:off x="5610225" y="5199698"/>
            <a:ext cx="3038475" cy="1458277"/>
          </a:xfrm>
          <a:prstGeom prst="clou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“</a:t>
            </a:r>
            <a:r>
              <a:rPr lang="en-US" sz="1800" dirty="0" err="1" smtClean="0">
                <a:latin typeface="+mn-lt"/>
              </a:rPr>
              <a:t>that_directory</a:t>
            </a:r>
            <a:r>
              <a:rPr lang="en-US" sz="1800" dirty="0" smtClean="0">
                <a:latin typeface="+mn-lt"/>
              </a:rPr>
              <a:t>”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 </a:t>
            </a:r>
          </a:p>
        </p:txBody>
      </p:sp>
      <p:sp>
        <p:nvSpPr>
          <p:cNvPr id="9" name="Hexagon 8"/>
          <p:cNvSpPr/>
          <p:nvPr/>
        </p:nvSpPr>
        <p:spPr bwMode="auto">
          <a:xfrm>
            <a:off x="6031695" y="5770243"/>
            <a:ext cx="2059784" cy="504826"/>
          </a:xfrm>
          <a:prstGeom prst="hexag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core_functions.dll</a:t>
            </a:r>
          </a:p>
        </p:txBody>
      </p:sp>
      <p:sp>
        <p:nvSpPr>
          <p:cNvPr id="11" name="Left-Right Arrow 10"/>
          <p:cNvSpPr/>
          <p:nvPr/>
        </p:nvSpPr>
        <p:spPr bwMode="auto">
          <a:xfrm>
            <a:off x="4800601" y="4713919"/>
            <a:ext cx="862439" cy="36195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 rot="2178824">
            <a:off x="4749397" y="5363096"/>
            <a:ext cx="857086" cy="36195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857248" y="4666290"/>
            <a:ext cx="1509713" cy="53340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EDA Tool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547687" y="5790318"/>
            <a:ext cx="2128837" cy="733344"/>
          </a:xfrm>
          <a:prstGeom prst="roundRect">
            <a:avLst/>
          </a:prstGeom>
          <a:solidFill>
            <a:srgbClr val="3333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.ami Parameters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File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5" name="Left-Right Arrow 14"/>
          <p:cNvSpPr/>
          <p:nvPr/>
        </p:nvSpPr>
        <p:spPr bwMode="auto">
          <a:xfrm>
            <a:off x="2395536" y="4812978"/>
            <a:ext cx="466722" cy="252413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Up Arrow 16"/>
          <p:cNvSpPr/>
          <p:nvPr/>
        </p:nvSpPr>
        <p:spPr bwMode="auto">
          <a:xfrm>
            <a:off x="1445417" y="5229747"/>
            <a:ext cx="333375" cy="493393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Resolve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Ensuring true IBIS-AMI model compatibility</a:t>
            </a:r>
          </a:p>
          <a:p>
            <a:pPr lvl="1"/>
            <a:r>
              <a:rPr lang="en-US" sz="2000" dirty="0" smtClean="0"/>
              <a:t>Some models under IBIS 5.x place buffer analog information in the executable (DLL or SO file)</a:t>
            </a:r>
          </a:p>
          <a:p>
            <a:pPr lvl="1"/>
            <a:r>
              <a:rPr lang="en-US" sz="2000" dirty="0" smtClean="0"/>
              <a:t>This may be a problem for some tools</a:t>
            </a:r>
          </a:p>
          <a:p>
            <a:pPr lvl="1"/>
            <a:r>
              <a:rPr lang="en-US" sz="2000" dirty="0" smtClean="0"/>
              <a:t>Use of IBIS 6.0 improved analog modeling can help ensure portability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06836" y="3528284"/>
            <a:ext cx="7878650" cy="2760797"/>
            <a:chOff x="272947" y="2432153"/>
            <a:chExt cx="8869180" cy="2971800"/>
          </a:xfrm>
        </p:grpSpPr>
        <p:grpSp>
          <p:nvGrpSpPr>
            <p:cNvPr id="5" name="Group 4"/>
            <p:cNvGrpSpPr/>
            <p:nvPr/>
          </p:nvGrpSpPr>
          <p:grpSpPr>
            <a:xfrm>
              <a:off x="272947" y="2432153"/>
              <a:ext cx="8869180" cy="2971800"/>
              <a:chOff x="312296" y="2057400"/>
              <a:chExt cx="8869180" cy="29718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12296" y="2057400"/>
                <a:ext cx="6393304" cy="2971800"/>
              </a:xfrm>
              <a:prstGeom prst="roundRect">
                <a:avLst/>
              </a:prstGeom>
              <a:solidFill>
                <a:srgbClr val="666699">
                  <a:alpha val="2509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6934200" y="2440898"/>
                <a:ext cx="1981200" cy="1524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Algorithmic Model </a:t>
                </a:r>
                <a:endParaRPr lang="en-US" sz="2000" dirty="0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466694" y="2443396"/>
                <a:ext cx="1981200" cy="1524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IBIS .ibs Analog Model</a:t>
                </a:r>
                <a:endParaRPr lang="en-US" sz="2000" dirty="0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2564338" y="2443396"/>
                <a:ext cx="1981200" cy="1524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Channel (package + PCB, etc.)</a:t>
                </a:r>
                <a:endParaRPr lang="en-US" sz="2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52698" y="4247232"/>
                <a:ext cx="4423283" cy="3975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 smtClean="0">
                    <a:latin typeface="+mn-lt"/>
                  </a:rPr>
                  <a:t>Analog portion, according to IBIS 5.x</a:t>
                </a:r>
                <a:endParaRPr lang="en-US" sz="1800" dirty="0">
                  <a:latin typeface="+mn-lt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4686924" y="2057400"/>
                <a:ext cx="4494552" cy="297180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  <a:alpha val="25098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05600" y="3963649"/>
                <a:ext cx="2475876" cy="993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latin typeface="+mn-lt"/>
                  </a:rPr>
                  <a:t>DLL portion, according to some models and tools</a:t>
                </a:r>
                <a:endParaRPr lang="en-US" sz="1800" dirty="0">
                  <a:latin typeface="+mn-lt"/>
                </a:endParaRPr>
              </a:p>
            </p:txBody>
          </p:sp>
        </p:grpSp>
        <p:sp>
          <p:nvSpPr>
            <p:cNvPr id="6" name="Rounded Rectangle 5"/>
            <p:cNvSpPr/>
            <p:nvPr/>
          </p:nvSpPr>
          <p:spPr>
            <a:xfrm>
              <a:off x="4744702" y="2814400"/>
              <a:ext cx="1839189" cy="1524000"/>
            </a:xfrm>
            <a:prstGeom prst="roundRect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Analog buffer information</a:t>
              </a:r>
              <a:endParaRPr lang="en-US" sz="2000" dirty="0"/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4367</TotalTime>
  <Words>787</Words>
  <Application>Microsoft Office PowerPoint</Application>
  <PresentationFormat>On-screen Show (4:3)</PresentationFormat>
  <Paragraphs>194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Bamboo</vt:lpstr>
      <vt:lpstr>Introducing IBIS 6.0</vt:lpstr>
      <vt:lpstr>Agenda</vt:lpstr>
      <vt:lpstr>Key Features of IBIS 6.0</vt:lpstr>
      <vt:lpstr>Other Changes from IBIS 5.1</vt:lpstr>
      <vt:lpstr>IBIS 6.0 Support Examples</vt:lpstr>
      <vt:lpstr>IBIS 6.0 Support Examples</vt:lpstr>
      <vt:lpstr>IBIS 6.0 Support Examples</vt:lpstr>
      <vt:lpstr>IBIS 6.0 Support Examples</vt:lpstr>
      <vt:lpstr>Issues to Resolve</vt:lpstr>
      <vt:lpstr>Issues to Resolve</vt:lpstr>
      <vt:lpstr>Issues to Resolve</vt:lpstr>
      <vt:lpstr>What’s Next?</vt:lpstr>
      <vt:lpstr>Questions?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bob</cp:lastModifiedBy>
  <cp:revision>594</cp:revision>
  <cp:lastPrinted>1601-01-01T00:00:00Z</cp:lastPrinted>
  <dcterms:created xsi:type="dcterms:W3CDTF">2002-06-07T19:20:36Z</dcterms:created>
  <dcterms:modified xsi:type="dcterms:W3CDTF">2013-10-23T17:54:33Z</dcterms:modified>
</cp:coreProperties>
</file>