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3" r:id="rId6"/>
    <p:sldId id="260" r:id="rId7"/>
    <p:sldId id="275" r:id="rId8"/>
    <p:sldId id="274" r:id="rId9"/>
    <p:sldId id="276" r:id="rId10"/>
    <p:sldId id="265" r:id="rId11"/>
    <p:sldId id="264" r:id="rId12"/>
    <p:sldId id="266" r:id="rId13"/>
    <p:sldId id="268" r:id="rId14"/>
    <p:sldId id="262" r:id="rId15"/>
    <p:sldId id="277" r:id="rId16"/>
  </p:sldIdLst>
  <p:sldSz cx="9144000" cy="6858000" type="screen4x3"/>
  <p:notesSz cx="7315200" cy="9601200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9C6"/>
    <a:srgbClr val="00528E"/>
    <a:srgbClr val="9FC9B4"/>
    <a:srgbClr val="009480"/>
    <a:srgbClr val="8799C1"/>
    <a:srgbClr val="CECFD0"/>
    <a:srgbClr val="FBB034"/>
    <a:srgbClr val="9FC9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7" autoAdjust="0"/>
    <p:restoredTop sz="89455" autoAdjust="0"/>
  </p:normalViewPr>
  <p:slideViewPr>
    <p:cSldViewPr>
      <p:cViewPr varScale="1">
        <p:scale>
          <a:sx n="87" d="100"/>
          <a:sy n="87" d="100"/>
        </p:scale>
        <p:origin x="-2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fld id="{CD841A08-FBF5-4154-A4E7-FB7E0A51A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636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fld id="{33E31289-6458-41CF-AE35-35CACF4BA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726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328998-5269-4301-A429-C87FEDE71D2E}" type="slidenum">
              <a:rPr lang="en-US" smtClean="0">
                <a:latin typeface="Arial" pitchFamily="34" charset="0"/>
                <a:ea typeface="ＭＳ Ｐゴシック"/>
                <a:cs typeface="ＭＳ Ｐゴシック"/>
              </a:rPr>
              <a:pPr/>
              <a:t>1</a:t>
            </a:fld>
            <a:endParaRPr lang="en-US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537DA9-CE30-4D2E-A8A8-4266F9E73EA6}" type="slidenum">
              <a:rPr lang="en-US" smtClean="0">
                <a:latin typeface="Arial" pitchFamily="34" charset="0"/>
                <a:ea typeface="ＭＳ Ｐゴシック"/>
                <a:cs typeface="ＭＳ Ｐゴシック"/>
              </a:rPr>
              <a:pPr/>
              <a:t>2</a:t>
            </a:fld>
            <a:endParaRPr lang="en-US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BEFA0A-33D4-4655-A3C3-E9C20D93AE4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E31289-6458-41CF-AE35-35CACF4BA8D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30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E31289-6458-41CF-AE35-35CACF4BA8D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558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34F9A6-066E-4064-BC1C-4FB2ABF7E15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34F9A6-066E-4064-BC1C-4FB2ABF7E1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0A93E5-67E2-4562-9627-36449CF3ECF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0"/>
          <p:cNvSpPr>
            <a:spLocks noChangeShapeType="1"/>
          </p:cNvSpPr>
          <p:nvPr/>
        </p:nvSpPr>
        <p:spPr bwMode="auto">
          <a:xfrm>
            <a:off x="0" y="2863850"/>
            <a:ext cx="887412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43" descr="bluebanner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76988"/>
            <a:ext cx="91440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4" descr="stlogo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9425" y="228600"/>
            <a:ext cx="8096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5600" y="2057400"/>
            <a:ext cx="8229600" cy="762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5600" y="3162300"/>
            <a:ext cx="8229600" cy="2476500"/>
          </a:xfrm>
        </p:spPr>
        <p:txBody>
          <a:bodyPr/>
          <a:lstStyle>
            <a:lvl1pPr marL="0" indent="0">
              <a:buFont typeface="Wingdings" pitchFamily="-96" charset="2"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BFF74-7BCA-43E9-BC98-46FC69432EB9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152400"/>
            <a:ext cx="20764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9250" y="152400"/>
            <a:ext cx="60769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0EB88-EDE9-476A-A8ED-07C0AB4A8963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0" y="152400"/>
            <a:ext cx="7467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49250" y="1143000"/>
            <a:ext cx="40767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8350" y="1143000"/>
            <a:ext cx="40767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58C6B-D4B8-4FF9-B15F-07443A61D6FD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C10F6-1FFE-4D0C-9E55-568427E21336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CB671-DCB8-45B2-88B2-C73AA3FDC8A0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9250" y="11430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8350" y="11430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B0CF1-855D-42BA-AC50-1FAED0E9361D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BEEE1-49F5-4065-9982-78FEF17CF9E9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33AAC-25D4-42B6-9B72-6F08EBB68379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8356B-029B-482D-8D42-76CCDCB166B7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2F340-B0EC-4F45-A1B5-05444AEF7482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BFF2F-DBE3-4D74-8FBC-9D42D6FFCF72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6" descr="bluebanner0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76988"/>
            <a:ext cx="91440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41" descr="stlogo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99425" y="228600"/>
            <a:ext cx="8096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0" y="152400"/>
            <a:ext cx="746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9250" y="11430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950" y="6623050"/>
            <a:ext cx="45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fld id="{8D29E3DE-40DA-4A86-BCFD-DCD613EC480A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857250"/>
            <a:ext cx="8878888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-96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-96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-96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-96" charset="-128"/>
          <a:cs typeface="ＭＳ Ｐゴシック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-9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-9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-9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-9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"/>
        <a:defRPr sz="28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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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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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-96" charset="2"/>
        <a:buChar char="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-96" charset="2"/>
        <a:buChar char="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-96" charset="2"/>
        <a:buChar char="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-96" charset="2"/>
        <a:buChar char="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Aware Features of IBISv5.0 – Accuracy and Challenges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5600" y="3162300"/>
            <a:ext cx="8229600" cy="29337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180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Vipul Pursottam Patel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80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Prabhat </a:t>
            </a:r>
            <a:r>
              <a:rPr lang="en-US" sz="1800" dirty="0" err="1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Ranjan</a:t>
            </a:r>
            <a:endParaRPr lang="en-US" sz="1800" dirty="0" smtClean="0">
              <a:solidFill>
                <a:schemeClr val="accent4">
                  <a:lumMod val="50000"/>
                  <a:lumOff val="50000"/>
                </a:schemeClr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80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Richa </a:t>
            </a:r>
            <a:r>
              <a:rPr lang="en-US" sz="1800" dirty="0" err="1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Ahuja</a:t>
            </a:r>
            <a:endParaRPr lang="en-US" sz="1800" dirty="0" smtClean="0">
              <a:solidFill>
                <a:schemeClr val="accent4">
                  <a:lumMod val="50000"/>
                  <a:lumOff val="50000"/>
                </a:schemeClr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80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      - ST Microelectronics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dirty="0" smtClean="0">
              <a:solidFill>
                <a:schemeClr val="accent4">
                  <a:lumMod val="50000"/>
                  <a:lumOff val="50000"/>
                </a:schemeClr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80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Asian IBIS Summit</a:t>
            </a:r>
          </a:p>
          <a:p>
            <a:pPr eaLnBrk="1" hangingPunct="1">
              <a:defRPr/>
            </a:pPr>
            <a:r>
              <a:rPr lang="en-US" sz="180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Taipei, Taiwan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80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November 21,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349250" y="2590800"/>
            <a:ext cx="8305800" cy="6858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 sz="4400" dirty="0" smtClean="0">
                <a:solidFill>
                  <a:srgbClr val="00528E"/>
                </a:solidFill>
              </a:rPr>
              <a:t>Accuracy Enhancements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6F43AB-D862-4F78-AA81-765280917F74}" type="slidenum">
              <a:rPr lang="en-US" smtClean="0"/>
              <a:pPr>
                <a:defRPr/>
              </a:pPr>
              <a:t>10</a:t>
            </a:fld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-76200" y="914400"/>
            <a:ext cx="8305800" cy="609600"/>
          </a:xfrm>
        </p:spPr>
        <p:txBody>
          <a:bodyPr/>
          <a:lstStyle/>
          <a:p>
            <a:pPr lvl="1" algn="just"/>
            <a:r>
              <a:rPr lang="en-US" sz="1600" dirty="0" smtClean="0"/>
              <a:t>Comparison of power/ground supply node current and voltage for IBIS 4.2 and IBIS 5.0 model with Reference Spice model in SSO simulation.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D0274-3FCB-46A1-A6CB-6C1940726725}" type="slidenum">
              <a:rPr lang="en-US" smtClean="0"/>
              <a:pPr>
                <a:defRPr/>
              </a:pPr>
              <a:t>11</a:t>
            </a:fld>
            <a:endParaRPr lang="en-US" sz="1400"/>
          </a:p>
        </p:txBody>
      </p:sp>
      <p:sp>
        <p:nvSpPr>
          <p:cNvPr id="1126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Simulation Setup</a:t>
            </a:r>
          </a:p>
        </p:txBody>
      </p:sp>
      <p:grpSp>
        <p:nvGrpSpPr>
          <p:cNvPr id="11269" name="Group 9215"/>
          <p:cNvGrpSpPr>
            <a:grpSpLocks/>
          </p:cNvGrpSpPr>
          <p:nvPr/>
        </p:nvGrpSpPr>
        <p:grpSpPr bwMode="auto">
          <a:xfrm>
            <a:off x="415925" y="1441450"/>
            <a:ext cx="6213475" cy="4895850"/>
            <a:chOff x="626425" y="1431217"/>
            <a:chExt cx="6881657" cy="4969583"/>
          </a:xfrm>
        </p:grpSpPr>
        <p:grpSp>
          <p:nvGrpSpPr>
            <p:cNvPr id="11313" name="Group 162"/>
            <p:cNvGrpSpPr>
              <a:grpSpLocks/>
            </p:cNvGrpSpPr>
            <p:nvPr/>
          </p:nvGrpSpPr>
          <p:grpSpPr bwMode="auto">
            <a:xfrm>
              <a:off x="821545" y="1527864"/>
              <a:ext cx="5993064" cy="4536156"/>
              <a:chOff x="-38912" y="1174163"/>
              <a:chExt cx="8352953" cy="5076338"/>
            </a:xfrm>
          </p:grpSpPr>
          <p:sp>
            <p:nvSpPr>
              <p:cNvPr id="11315" name="TextBox 163"/>
              <p:cNvSpPr txBox="1">
                <a:spLocks noChangeArrowheads="1"/>
              </p:cNvSpPr>
              <p:nvPr/>
            </p:nvSpPr>
            <p:spPr bwMode="auto">
              <a:xfrm>
                <a:off x="7062453" y="3982749"/>
                <a:ext cx="1251588" cy="804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 b="1" dirty="0">
                    <a:solidFill>
                      <a:srgbClr val="FF0000"/>
                    </a:solidFill>
                  </a:rPr>
                  <a:t>PKG</a:t>
                </a:r>
              </a:p>
              <a:p>
                <a:r>
                  <a:rPr lang="en-US" sz="1000" b="1" dirty="0"/>
                  <a:t>R=0.2 </a:t>
                </a:r>
                <a:r>
                  <a:rPr lang="el-GR" sz="1000" b="1" dirty="0"/>
                  <a:t>Ω</a:t>
                </a:r>
                <a:endParaRPr lang="en-US" sz="1000" b="1" dirty="0"/>
              </a:p>
              <a:p>
                <a:r>
                  <a:rPr lang="en-US" sz="1000" b="1" dirty="0"/>
                  <a:t>L= 8.0nH</a:t>
                </a:r>
              </a:p>
              <a:p>
                <a:r>
                  <a:rPr lang="en-US" sz="1000" b="1" dirty="0"/>
                  <a:t>C=1.0pF</a:t>
                </a:r>
              </a:p>
            </p:txBody>
          </p:sp>
          <p:grpSp>
            <p:nvGrpSpPr>
              <p:cNvPr id="11316" name="Group 164"/>
              <p:cNvGrpSpPr>
                <a:grpSpLocks/>
              </p:cNvGrpSpPr>
              <p:nvPr/>
            </p:nvGrpSpPr>
            <p:grpSpPr bwMode="auto">
              <a:xfrm>
                <a:off x="-38912" y="1174163"/>
                <a:ext cx="8133869" cy="5076338"/>
                <a:chOff x="-38912" y="1174163"/>
                <a:chExt cx="8133869" cy="5076338"/>
              </a:xfrm>
            </p:grpSpPr>
            <p:sp>
              <p:nvSpPr>
                <p:cNvPr id="11317" name="TextBox 165"/>
                <p:cNvSpPr txBox="1">
                  <a:spLocks noChangeArrowheads="1"/>
                </p:cNvSpPr>
                <p:nvPr/>
              </p:nvSpPr>
              <p:spPr bwMode="auto">
                <a:xfrm>
                  <a:off x="-29184" y="2285038"/>
                  <a:ext cx="228600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200" dirty="0"/>
                    <a:t>1</a:t>
                  </a:r>
                </a:p>
                <a:p>
                  <a:r>
                    <a:rPr lang="en-US" sz="1200" dirty="0"/>
                    <a:t>0</a:t>
                  </a:r>
                </a:p>
              </p:txBody>
            </p:sp>
            <p:sp>
              <p:nvSpPr>
                <p:cNvPr id="11318" name="TextBox 166"/>
                <p:cNvSpPr txBox="1">
                  <a:spLocks noChangeArrowheads="1"/>
                </p:cNvSpPr>
                <p:nvPr/>
              </p:nvSpPr>
              <p:spPr bwMode="auto">
                <a:xfrm>
                  <a:off x="-38912" y="4708674"/>
                  <a:ext cx="228600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200"/>
                    <a:t>1</a:t>
                  </a:r>
                </a:p>
                <a:p>
                  <a:r>
                    <a:rPr lang="en-US" sz="1200"/>
                    <a:t>0</a:t>
                  </a:r>
                </a:p>
              </p:txBody>
            </p:sp>
            <p:grpSp>
              <p:nvGrpSpPr>
                <p:cNvPr id="11319" name="Group 167"/>
                <p:cNvGrpSpPr>
                  <a:grpSpLocks/>
                </p:cNvGrpSpPr>
                <p:nvPr/>
              </p:nvGrpSpPr>
              <p:grpSpPr bwMode="auto">
                <a:xfrm>
                  <a:off x="228600" y="1174163"/>
                  <a:ext cx="7866357" cy="5076338"/>
                  <a:chOff x="228600" y="1174163"/>
                  <a:chExt cx="7866357" cy="5076338"/>
                </a:xfrm>
              </p:grpSpPr>
              <p:sp>
                <p:nvSpPr>
                  <p:cNvPr id="11320" name="Isosceles Triangle 17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247900" y="2171700"/>
                    <a:ext cx="762000" cy="68580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accent1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en-US"/>
                  </a:p>
                </p:txBody>
              </p:sp>
              <p:sp>
                <p:nvSpPr>
                  <p:cNvPr id="11321" name="Isosceles Triangle 17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247900" y="3467100"/>
                    <a:ext cx="762000" cy="68580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accent1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en-US"/>
                  </a:p>
                </p:txBody>
              </p:sp>
              <p:sp>
                <p:nvSpPr>
                  <p:cNvPr id="11322" name="Isosceles Triangle 17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247900" y="4610100"/>
                    <a:ext cx="762000" cy="68580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accent1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en-US"/>
                  </a:p>
                </p:txBody>
              </p:sp>
              <p:cxnSp>
                <p:nvCxnSpPr>
                  <p:cNvPr id="11323" name="Straight Connector 320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2552701" y="2210612"/>
                    <a:ext cx="228600" cy="0"/>
                  </a:xfrm>
                  <a:prstGeom prst="line">
                    <a:avLst/>
                  </a:prstGeom>
                  <a:noFill/>
                  <a:ln w="25400" algn="ctr">
                    <a:solidFill>
                      <a:srgbClr val="7030A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1324" name="Straight Connector 318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2552701" y="3543300"/>
                    <a:ext cx="228600" cy="0"/>
                  </a:xfrm>
                  <a:prstGeom prst="line">
                    <a:avLst/>
                  </a:prstGeom>
                  <a:noFill/>
                  <a:ln w="25400" algn="ctr">
                    <a:solidFill>
                      <a:srgbClr val="7030A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1325" name="Straight Connector 316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2552701" y="4668469"/>
                    <a:ext cx="228600" cy="0"/>
                  </a:xfrm>
                  <a:prstGeom prst="line">
                    <a:avLst/>
                  </a:prstGeom>
                  <a:noFill/>
                  <a:ln w="25400" algn="ctr">
                    <a:solidFill>
                      <a:srgbClr val="7030A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15" name="Straight Connector 314"/>
                  <p:cNvCxnSpPr/>
                  <p:nvPr/>
                </p:nvCxnSpPr>
                <p:spPr bwMode="auto">
                  <a:xfrm rot="5400000">
                    <a:off x="2446042" y="2868639"/>
                    <a:ext cx="22902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chemeClr val="accent5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3" name="Straight Connector 312"/>
                  <p:cNvCxnSpPr/>
                  <p:nvPr/>
                </p:nvCxnSpPr>
                <p:spPr bwMode="auto">
                  <a:xfrm rot="5400000">
                    <a:off x="2477878" y="4154161"/>
                    <a:ext cx="225414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chemeClr val="accent5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1" name="Straight Connector 310"/>
                  <p:cNvCxnSpPr/>
                  <p:nvPr/>
                </p:nvCxnSpPr>
                <p:spPr bwMode="auto">
                  <a:xfrm rot="5400000">
                    <a:off x="2477878" y="5297454"/>
                    <a:ext cx="225414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chemeClr val="accent5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1329" name="Straight Connector 180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3581403" y="1752601"/>
                    <a:ext cx="903455" cy="811"/>
                  </a:xfrm>
                  <a:prstGeom prst="line">
                    <a:avLst/>
                  </a:prstGeom>
                  <a:noFill/>
                  <a:ln w="25400" algn="ctr">
                    <a:solidFill>
                      <a:srgbClr val="7030A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1330" name="Straight Connector 181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2324099" y="3314700"/>
                    <a:ext cx="2514600" cy="0"/>
                  </a:xfrm>
                  <a:prstGeom prst="line">
                    <a:avLst/>
                  </a:prstGeom>
                  <a:noFill/>
                  <a:ln w="25400" algn="ctr">
                    <a:solidFill>
                      <a:srgbClr val="7030A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1331" name="Straight Connector 18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650962" y="4559485"/>
                    <a:ext cx="914398" cy="0"/>
                  </a:xfrm>
                  <a:prstGeom prst="line">
                    <a:avLst/>
                  </a:prstGeom>
                  <a:noFill/>
                  <a:ln w="25400" algn="ctr">
                    <a:solidFill>
                      <a:srgbClr val="7030A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1332" name="Straight Connector 184"/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3390900" y="1943100"/>
                    <a:ext cx="381000" cy="0"/>
                  </a:xfrm>
                  <a:prstGeom prst="line">
                    <a:avLst/>
                  </a:prstGeom>
                  <a:noFill/>
                  <a:ln w="25400" algn="ctr">
                    <a:solidFill>
                      <a:srgbClr val="7030A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87" name="Straight Connector 186"/>
                  <p:cNvCxnSpPr/>
                  <p:nvPr/>
                </p:nvCxnSpPr>
                <p:spPr bwMode="auto">
                  <a:xfrm rot="5400000">
                    <a:off x="913302" y="4191128"/>
                    <a:ext cx="2438063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chemeClr val="accent5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88" name="Straight Connector 187"/>
                  <p:cNvCxnSpPr/>
                  <p:nvPr/>
                </p:nvCxnSpPr>
                <p:spPr bwMode="auto">
                  <a:xfrm>
                    <a:off x="2117316" y="2977506"/>
                    <a:ext cx="458252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chemeClr val="accent5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89" name="Straight Connector 188"/>
                  <p:cNvCxnSpPr/>
                  <p:nvPr/>
                </p:nvCxnSpPr>
                <p:spPr bwMode="auto">
                  <a:xfrm>
                    <a:off x="2147349" y="4275882"/>
                    <a:ext cx="458252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chemeClr val="accent5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0" name="Straight Connector 189"/>
                  <p:cNvCxnSpPr/>
                  <p:nvPr/>
                </p:nvCxnSpPr>
                <p:spPr bwMode="auto">
                  <a:xfrm>
                    <a:off x="2147349" y="5410159"/>
                    <a:ext cx="458252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chemeClr val="accent5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1" name="Straight Connector 190"/>
                  <p:cNvCxnSpPr/>
                  <p:nvPr/>
                </p:nvCxnSpPr>
                <p:spPr bwMode="auto">
                  <a:xfrm rot="5400000">
                    <a:off x="1675195" y="5562538"/>
                    <a:ext cx="914274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chemeClr val="accent5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2" name="Straight Connector 191"/>
                  <p:cNvCxnSpPr>
                    <a:endCxn id="11273" idx="1"/>
                  </p:cNvCxnSpPr>
                  <p:nvPr/>
                </p:nvCxnSpPr>
                <p:spPr bwMode="auto">
                  <a:xfrm>
                    <a:off x="2132333" y="6019675"/>
                    <a:ext cx="2352526" cy="3607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chemeClr val="accent5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1339" name="Straight Connector 192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293655" y="1752601"/>
                    <a:ext cx="1107144" cy="811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1340" name="Straight Connector 193"/>
                  <p:cNvCxnSpPr>
                    <a:cxnSpLocks noChangeShapeType="1"/>
                    <a:stCxn id="11273" idx="3"/>
                  </p:cNvCxnSpPr>
                  <p:nvPr/>
                </p:nvCxnSpPr>
                <p:spPr bwMode="auto">
                  <a:xfrm flipV="1">
                    <a:off x="5308153" y="6019800"/>
                    <a:ext cx="1092646" cy="3017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1341" name="Straight Connector 198"/>
                  <p:cNvCxnSpPr>
                    <a:cxnSpLocks noChangeShapeType="1"/>
                    <a:endCxn id="11320" idx="3"/>
                  </p:cNvCxnSpPr>
                  <p:nvPr/>
                </p:nvCxnSpPr>
                <p:spPr bwMode="auto">
                  <a:xfrm>
                    <a:off x="1295400" y="2514600"/>
                    <a:ext cx="990600" cy="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1342" name="Straight Connector 19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95400" y="3810000"/>
                    <a:ext cx="990600" cy="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1343" name="Straight Connector 20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95400" y="4953000"/>
                    <a:ext cx="990600" cy="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grpSp>
                <p:nvGrpSpPr>
                  <p:cNvPr id="11344" name="Group 114"/>
                  <p:cNvGrpSpPr>
                    <a:grpSpLocks/>
                  </p:cNvGrpSpPr>
                  <p:nvPr/>
                </p:nvGrpSpPr>
                <p:grpSpPr bwMode="auto">
                  <a:xfrm>
                    <a:off x="228600" y="2438400"/>
                    <a:ext cx="982496" cy="228600"/>
                    <a:chOff x="6934200" y="2590800"/>
                    <a:chExt cx="982496" cy="228600"/>
                  </a:xfrm>
                </p:grpSpPr>
                <p:grpSp>
                  <p:nvGrpSpPr>
                    <p:cNvPr id="11440" name="Group 109"/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6934200" y="2590800"/>
                      <a:ext cx="533400" cy="228600"/>
                      <a:chOff x="6934200" y="2590800"/>
                      <a:chExt cx="533400" cy="228600"/>
                    </a:xfrm>
                  </p:grpSpPr>
                  <p:cxnSp>
                    <p:nvCxnSpPr>
                      <p:cNvPr id="11444" name="Elbow Connector 30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6934200" y="2590800"/>
                        <a:ext cx="304800" cy="228600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445" name="Elbow Connector 30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V="1">
                        <a:off x="7162800" y="2590800"/>
                        <a:ext cx="304800" cy="228600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11441" name="Group 111"/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7383296" y="2590800"/>
                      <a:ext cx="533400" cy="228600"/>
                      <a:chOff x="6934200" y="2590800"/>
                      <a:chExt cx="533400" cy="228600"/>
                    </a:xfrm>
                  </p:grpSpPr>
                  <p:cxnSp>
                    <p:nvCxnSpPr>
                      <p:cNvPr id="11442" name="Elbow Connector 30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6934200" y="2590800"/>
                        <a:ext cx="304800" cy="228600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443" name="Elbow Connector 30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V="1">
                        <a:off x="7162800" y="2590800"/>
                        <a:ext cx="304800" cy="228600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</p:grpSp>
              <p:grpSp>
                <p:nvGrpSpPr>
                  <p:cNvPr id="11345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28600" y="4876800"/>
                    <a:ext cx="982496" cy="228600"/>
                    <a:chOff x="6934200" y="2590800"/>
                    <a:chExt cx="982496" cy="228600"/>
                  </a:xfrm>
                </p:grpSpPr>
                <p:grpSp>
                  <p:nvGrpSpPr>
                    <p:cNvPr id="11434" name="Group 109"/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6934200" y="2590800"/>
                      <a:ext cx="533400" cy="228600"/>
                      <a:chOff x="6934200" y="2590800"/>
                      <a:chExt cx="533400" cy="228600"/>
                    </a:xfrm>
                  </p:grpSpPr>
                  <p:cxnSp>
                    <p:nvCxnSpPr>
                      <p:cNvPr id="11438" name="Elbow Connector 30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6934200" y="2590800"/>
                        <a:ext cx="304800" cy="228600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439" name="Elbow Connector 30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V="1">
                        <a:off x="7162800" y="2590800"/>
                        <a:ext cx="304800" cy="228600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11435" name="Group 111"/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7383296" y="2590800"/>
                      <a:ext cx="533400" cy="228600"/>
                      <a:chOff x="6934200" y="2590800"/>
                      <a:chExt cx="533400" cy="228600"/>
                    </a:xfrm>
                  </p:grpSpPr>
                  <p:cxnSp>
                    <p:nvCxnSpPr>
                      <p:cNvPr id="11436" name="Elbow Connector 30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6934200" y="2590800"/>
                        <a:ext cx="304800" cy="228600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437" name="Elbow Connector 30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V="1">
                        <a:off x="7162800" y="2590800"/>
                        <a:ext cx="304800" cy="228600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noFill/>
                      <a:ln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</p:grpSp>
              <p:grpSp>
                <p:nvGrpSpPr>
                  <p:cNvPr id="11351" name="Group 161"/>
                  <p:cNvGrpSpPr>
                    <a:grpSpLocks/>
                  </p:cNvGrpSpPr>
                  <p:nvPr/>
                </p:nvGrpSpPr>
                <p:grpSpPr bwMode="auto">
                  <a:xfrm>
                    <a:off x="5486400" y="2514600"/>
                    <a:ext cx="314528" cy="559336"/>
                    <a:chOff x="6934200" y="2504872"/>
                    <a:chExt cx="314528" cy="559336"/>
                  </a:xfrm>
                </p:grpSpPr>
                <p:cxnSp>
                  <p:nvCxnSpPr>
                    <p:cNvPr id="11427" name="Straight Connector 29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934200" y="2667000"/>
                      <a:ext cx="3048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28" name="Straight Connector 29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943928" y="2770760"/>
                      <a:ext cx="3048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29" name="Straight Connector 293"/>
                    <p:cNvCxnSpPr>
                      <a:cxnSpLocks noChangeShapeType="1"/>
                    </p:cNvCxnSpPr>
                    <p:nvPr/>
                  </p:nvCxnSpPr>
                  <p:spPr bwMode="auto">
                    <a:xfrm rot="5400000">
                      <a:off x="7010400" y="2581072"/>
                      <a:ext cx="1524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30" name="Straight Connector 294"/>
                    <p:cNvCxnSpPr>
                      <a:cxnSpLocks noChangeShapeType="1"/>
                    </p:cNvCxnSpPr>
                    <p:nvPr/>
                  </p:nvCxnSpPr>
                  <p:spPr bwMode="auto">
                    <a:xfrm rot="5400000">
                      <a:off x="7010400" y="2855064"/>
                      <a:ext cx="1524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31" name="Straight Connector 29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981216" y="2960448"/>
                      <a:ext cx="2286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32" name="Straight Connector 29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7028232" y="3007464"/>
                      <a:ext cx="1524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33" name="Straight Connector 29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7075248" y="3064208"/>
                      <a:ext cx="762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11352" name="Group 162"/>
                  <p:cNvGrpSpPr>
                    <a:grpSpLocks/>
                  </p:cNvGrpSpPr>
                  <p:nvPr/>
                </p:nvGrpSpPr>
                <p:grpSpPr bwMode="auto">
                  <a:xfrm>
                    <a:off x="5486400" y="3810000"/>
                    <a:ext cx="314528" cy="559336"/>
                    <a:chOff x="6934200" y="2504872"/>
                    <a:chExt cx="314528" cy="559336"/>
                  </a:xfrm>
                </p:grpSpPr>
                <p:cxnSp>
                  <p:nvCxnSpPr>
                    <p:cNvPr id="11420" name="Straight Connector 28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934200" y="2667000"/>
                      <a:ext cx="3048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21" name="Straight Connector 28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943928" y="2770760"/>
                      <a:ext cx="3048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22" name="Straight Connector 286"/>
                    <p:cNvCxnSpPr>
                      <a:cxnSpLocks noChangeShapeType="1"/>
                    </p:cNvCxnSpPr>
                    <p:nvPr/>
                  </p:nvCxnSpPr>
                  <p:spPr bwMode="auto">
                    <a:xfrm rot="5400000">
                      <a:off x="7010400" y="2581072"/>
                      <a:ext cx="1524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23" name="Straight Connector 287"/>
                    <p:cNvCxnSpPr>
                      <a:cxnSpLocks noChangeShapeType="1"/>
                    </p:cNvCxnSpPr>
                    <p:nvPr/>
                  </p:nvCxnSpPr>
                  <p:spPr bwMode="auto">
                    <a:xfrm rot="5400000">
                      <a:off x="7010400" y="2855064"/>
                      <a:ext cx="1524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24" name="Straight Connector 28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981216" y="2960448"/>
                      <a:ext cx="2286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25" name="Straight Connector 28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7028232" y="3007464"/>
                      <a:ext cx="1524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26" name="Straight Connector 29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7075248" y="3064208"/>
                      <a:ext cx="762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11353" name="Group 170"/>
                  <p:cNvGrpSpPr>
                    <a:grpSpLocks/>
                  </p:cNvGrpSpPr>
                  <p:nvPr/>
                </p:nvGrpSpPr>
                <p:grpSpPr bwMode="auto">
                  <a:xfrm>
                    <a:off x="5486400" y="4953000"/>
                    <a:ext cx="314528" cy="559336"/>
                    <a:chOff x="6934200" y="2504872"/>
                    <a:chExt cx="314528" cy="559336"/>
                  </a:xfrm>
                </p:grpSpPr>
                <p:cxnSp>
                  <p:nvCxnSpPr>
                    <p:cNvPr id="11413" name="Straight Connector 27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934200" y="2667000"/>
                      <a:ext cx="3048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14" name="Straight Connector 27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943928" y="2770760"/>
                      <a:ext cx="3048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15" name="Straight Connector 279"/>
                    <p:cNvCxnSpPr>
                      <a:cxnSpLocks noChangeShapeType="1"/>
                    </p:cNvCxnSpPr>
                    <p:nvPr/>
                  </p:nvCxnSpPr>
                  <p:spPr bwMode="auto">
                    <a:xfrm rot="5400000">
                      <a:off x="7010400" y="2581072"/>
                      <a:ext cx="1524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16" name="Straight Connector 280"/>
                    <p:cNvCxnSpPr>
                      <a:cxnSpLocks noChangeShapeType="1"/>
                    </p:cNvCxnSpPr>
                    <p:nvPr/>
                  </p:nvCxnSpPr>
                  <p:spPr bwMode="auto">
                    <a:xfrm rot="5400000">
                      <a:off x="7010400" y="2855064"/>
                      <a:ext cx="1524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17" name="Straight Connector 28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981216" y="2960448"/>
                      <a:ext cx="2286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18" name="Straight Connector 28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7028232" y="3007464"/>
                      <a:ext cx="1524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19" name="Straight Connector 28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7075248" y="3064208"/>
                      <a:ext cx="76200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</p:cxnSp>
              </p:grpSp>
              <p:sp>
                <p:nvSpPr>
                  <p:cNvPr id="11354" name="Right Arrow 217"/>
                  <p:cNvSpPr>
                    <a:spLocks noChangeArrowheads="1"/>
                  </p:cNvSpPr>
                  <p:nvPr/>
                </p:nvSpPr>
                <p:spPr bwMode="auto">
                  <a:xfrm rot="7680539">
                    <a:off x="5669684" y="1523509"/>
                    <a:ext cx="304800" cy="152401"/>
                  </a:xfrm>
                  <a:prstGeom prst="rightArrow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0000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en-US"/>
                  </a:p>
                </p:txBody>
              </p:sp>
              <p:sp>
                <p:nvSpPr>
                  <p:cNvPr id="11358" name="Right Arrow 221"/>
                  <p:cNvSpPr>
                    <a:spLocks noChangeArrowheads="1"/>
                  </p:cNvSpPr>
                  <p:nvPr/>
                </p:nvSpPr>
                <p:spPr bwMode="auto">
                  <a:xfrm rot="7680539">
                    <a:off x="5568541" y="5776887"/>
                    <a:ext cx="304800" cy="152401"/>
                  </a:xfrm>
                  <a:prstGeom prst="rightArrow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0000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en-US"/>
                  </a:p>
                </p:txBody>
              </p:sp>
              <p:sp>
                <p:nvSpPr>
                  <p:cNvPr id="11359" name="TextBox 2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48072" y="1174163"/>
                    <a:ext cx="1154713" cy="2972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1100" b="1">
                        <a:solidFill>
                          <a:srgbClr val="FF0000"/>
                        </a:solidFill>
                      </a:rPr>
                      <a:t>I(VDD)</a:t>
                    </a:r>
                  </a:p>
                </p:txBody>
              </p:sp>
              <p:sp>
                <p:nvSpPr>
                  <p:cNvPr id="11360" name="TextBox 2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32537" y="5467586"/>
                    <a:ext cx="1046082" cy="2972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1100" b="1" dirty="0">
                        <a:solidFill>
                          <a:srgbClr val="FF0000"/>
                        </a:solidFill>
                      </a:rPr>
                      <a:t>I(GND)</a:t>
                    </a:r>
                    <a:endParaRPr lang="en-US" sz="12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1364" name="TextBox 2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97569" y="1322207"/>
                    <a:ext cx="1090330" cy="297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1100" b="1" dirty="0" smtClean="0">
                        <a:solidFill>
                          <a:srgbClr val="FF0000"/>
                        </a:solidFill>
                      </a:rPr>
                      <a:t>V(VDD)</a:t>
                    </a:r>
                    <a:endParaRPr lang="en-US" sz="12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1365" name="Right Arrow 228"/>
                  <p:cNvSpPr>
                    <a:spLocks noChangeArrowheads="1"/>
                  </p:cNvSpPr>
                  <p:nvPr/>
                </p:nvSpPr>
                <p:spPr bwMode="auto">
                  <a:xfrm rot="2232342">
                    <a:off x="3195908" y="1493955"/>
                    <a:ext cx="377868" cy="122931"/>
                  </a:xfrm>
                  <a:prstGeom prst="rightArrow">
                    <a:avLst>
                      <a:gd name="adj1" fmla="val 50000"/>
                      <a:gd name="adj2" fmla="val 50007"/>
                    </a:avLst>
                  </a:prstGeom>
                  <a:solidFill>
                    <a:srgbClr val="FF0000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en-US"/>
                  </a:p>
                </p:txBody>
              </p:sp>
              <p:sp>
                <p:nvSpPr>
                  <p:cNvPr id="11366" name="Right Arrow 229"/>
                  <p:cNvSpPr>
                    <a:spLocks noChangeArrowheads="1"/>
                  </p:cNvSpPr>
                  <p:nvPr/>
                </p:nvSpPr>
                <p:spPr bwMode="auto">
                  <a:xfrm rot="-1123484">
                    <a:off x="1768995" y="5988490"/>
                    <a:ext cx="304800" cy="152400"/>
                  </a:xfrm>
                  <a:prstGeom prst="rightArrow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0000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en-US"/>
                  </a:p>
                </p:txBody>
              </p:sp>
              <p:sp>
                <p:nvSpPr>
                  <p:cNvPr id="11367" name="TextBox 2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62001" y="5953328"/>
                    <a:ext cx="1107335" cy="297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1100" b="1" dirty="0" smtClean="0">
                        <a:solidFill>
                          <a:srgbClr val="FF0000"/>
                        </a:solidFill>
                      </a:rPr>
                      <a:t>V(GND)</a:t>
                    </a:r>
                    <a:endParaRPr lang="en-US" sz="1100" b="1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11368" name="Group 200"/>
                  <p:cNvGrpSpPr>
                    <a:grpSpLocks/>
                  </p:cNvGrpSpPr>
                  <p:nvPr/>
                </p:nvGrpSpPr>
                <p:grpSpPr bwMode="auto">
                  <a:xfrm>
                    <a:off x="7110806" y="3062601"/>
                    <a:ext cx="902751" cy="696974"/>
                    <a:chOff x="7187006" y="4436857"/>
                    <a:chExt cx="902751" cy="823697"/>
                  </a:xfrm>
                </p:grpSpPr>
                <p:sp>
                  <p:nvSpPr>
                    <p:cNvPr id="11410" name="Right Arrow 274"/>
                    <p:cNvSpPr>
                      <a:spLocks noChangeArrowheads="1"/>
                    </p:cNvSpPr>
                    <p:nvPr/>
                  </p:nvSpPr>
                  <p:spPr bwMode="auto">
                    <a:xfrm rot="7680539">
                      <a:off x="7322742" y="4558893"/>
                      <a:ext cx="304800" cy="152400"/>
                    </a:xfrm>
                    <a:prstGeom prst="rightArrow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0000"/>
                    </a:solidFill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eaLnBrk="0" hangingPunct="0"/>
                      <a:endParaRPr lang="en-US"/>
                    </a:p>
                  </p:txBody>
                </p:sp>
                <p:sp>
                  <p:nvSpPr>
                    <p:cNvPr id="11411" name="Rectangle 2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187006" y="4436857"/>
                      <a:ext cx="902751" cy="793233"/>
                    </a:xfrm>
                    <a:prstGeom prst="rect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eaLnBrk="0" hangingPunct="0"/>
                      <a:endParaRPr lang="en-US"/>
                    </a:p>
                  </p:txBody>
                </p:sp>
                <p:sp>
                  <p:nvSpPr>
                    <p:cNvPr id="11412" name="TextBox 27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187006" y="4723293"/>
                      <a:ext cx="902750" cy="53726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1000" b="1"/>
                        <a:t>Probe Point</a:t>
                      </a:r>
                    </a:p>
                  </p:txBody>
                </p:sp>
              </p:grpSp>
              <p:sp>
                <p:nvSpPr>
                  <p:cNvPr id="11369" name="Rectangle 232"/>
                  <p:cNvSpPr>
                    <a:spLocks noChangeArrowheads="1"/>
                  </p:cNvSpPr>
                  <p:nvPr/>
                </p:nvSpPr>
                <p:spPr bwMode="auto">
                  <a:xfrm>
                    <a:off x="7029405" y="3996901"/>
                    <a:ext cx="1065552" cy="836575"/>
                  </a:xfrm>
                  <a:prstGeom prst="rect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en-US"/>
                  </a:p>
                </p:txBody>
              </p:sp>
              <p:grpSp>
                <p:nvGrpSpPr>
                  <p:cNvPr id="11370" name="Group 293"/>
                  <p:cNvGrpSpPr>
                    <a:grpSpLocks/>
                  </p:cNvGrpSpPr>
                  <p:nvPr/>
                </p:nvGrpSpPr>
                <p:grpSpPr bwMode="auto">
                  <a:xfrm>
                    <a:off x="2590800" y="4648200"/>
                    <a:ext cx="762000" cy="838200"/>
                    <a:chOff x="2590800" y="4648200"/>
                    <a:chExt cx="762000" cy="838200"/>
                  </a:xfrm>
                </p:grpSpPr>
                <p:grpSp>
                  <p:nvGrpSpPr>
                    <p:cNvPr id="11398" name="Group 2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90800" y="4648200"/>
                      <a:ext cx="762000" cy="838200"/>
                      <a:chOff x="2590800" y="4648200"/>
                      <a:chExt cx="762000" cy="838200"/>
                    </a:xfrm>
                  </p:grpSpPr>
                  <p:cxnSp>
                    <p:nvCxnSpPr>
                      <p:cNvPr id="11401" name="Straight Connector 26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124200" y="5105400"/>
                        <a:ext cx="1524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402" name="Straight Connector 26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5400000">
                        <a:off x="3124200" y="5257800"/>
                        <a:ext cx="1524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sp>
                    <p:nvSpPr>
                      <p:cNvPr id="11403" name="Rectangle 2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048000" y="4648200"/>
                        <a:ext cx="304800" cy="838200"/>
                      </a:xfrm>
                      <a:prstGeom prst="rect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prstDash val="dashDot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eaLnBrk="0" hangingPunct="0"/>
                        <a:endParaRPr lang="en-US"/>
                      </a:p>
                    </p:txBody>
                  </p:sp>
                  <p:cxnSp>
                    <p:nvCxnSpPr>
                      <p:cNvPr id="11404" name="Straight Connector 26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124200" y="5181600"/>
                        <a:ext cx="1524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405" name="Straight Connector 26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>
                        <a:off x="2971800" y="4724400"/>
                        <a:ext cx="2286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406" name="Straight Connector 27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>
                        <a:off x="2590800" y="5334000"/>
                        <a:ext cx="6096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sp>
                    <p:nvSpPr>
                      <p:cNvPr id="272" name="Arc 271"/>
                      <p:cNvSpPr/>
                      <p:nvPr/>
                    </p:nvSpPr>
                    <p:spPr bwMode="auto">
                      <a:xfrm rot="20695368">
                        <a:off x="3159113" y="4892612"/>
                        <a:ext cx="112725" cy="126231"/>
                      </a:xfrm>
                      <a:prstGeom prst="arc">
                        <a:avLst>
                          <a:gd name="adj1" fmla="val 16200000"/>
                          <a:gd name="adj2" fmla="val 7198342"/>
                        </a:avLst>
                      </a:prstGeom>
                      <a:noFill/>
                      <a:ln w="12700" cap="flat" cmpd="sng" algn="ctr">
                        <a:solidFill>
                          <a:srgbClr val="6633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pPr eaLnBrk="0" hangingPunct="0">
                          <a:defRPr/>
                        </a:pPr>
                        <a:endParaRPr lang="en-US">
                          <a:latin typeface="Arial" charset="0"/>
                          <a:ea typeface="ＭＳ Ｐゴシック" pitchFamily="-96" charset="-128"/>
                        </a:endParaRPr>
                      </a:p>
                    </p:txBody>
                  </p:sp>
                  <p:cxnSp>
                    <p:nvCxnSpPr>
                      <p:cNvPr id="11408" name="Straight Connector 27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5400000">
                        <a:off x="3124200" y="4800600"/>
                        <a:ext cx="1524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409" name="Straight Connector 27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5400000">
                        <a:off x="3162300" y="5047844"/>
                        <a:ext cx="762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cxnSp>
                  <p:nvCxnSpPr>
                    <p:cNvPr id="11399" name="Straight Connector 263"/>
                    <p:cNvCxnSpPr>
                      <a:cxnSpLocks noChangeShapeType="1"/>
                    </p:cNvCxnSpPr>
                    <p:nvPr/>
                  </p:nvCxnSpPr>
                  <p:spPr bwMode="auto">
                    <a:xfrm rot="10800000">
                      <a:off x="2667002" y="4724400"/>
                      <a:ext cx="228599" cy="0"/>
                    </a:xfrm>
                    <a:prstGeom prst="line">
                      <a:avLst/>
                    </a:prstGeom>
                    <a:noFill/>
                    <a:ln w="12700" algn="ctr">
                      <a:solidFill>
                        <a:srgbClr val="6633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400" name="Straight Connector 264"/>
                    <p:cNvCxnSpPr>
                      <a:cxnSpLocks noChangeShapeType="1"/>
                    </p:cNvCxnSpPr>
                    <p:nvPr/>
                  </p:nvCxnSpPr>
                  <p:spPr bwMode="auto">
                    <a:xfrm rot="5400000">
                      <a:off x="2895600" y="4648200"/>
                      <a:ext cx="76200" cy="76200"/>
                    </a:xfrm>
                    <a:prstGeom prst="line">
                      <a:avLst/>
                    </a:prstGeom>
                    <a:noFill/>
                    <a:ln w="19050" algn="ctr">
                      <a:solidFill>
                        <a:srgbClr val="663300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11371" name="Group 294"/>
                  <p:cNvGrpSpPr>
                    <a:grpSpLocks/>
                  </p:cNvGrpSpPr>
                  <p:nvPr/>
                </p:nvGrpSpPr>
                <p:grpSpPr bwMode="auto">
                  <a:xfrm>
                    <a:off x="2590800" y="3505200"/>
                    <a:ext cx="762000" cy="838200"/>
                    <a:chOff x="2590800" y="4648200"/>
                    <a:chExt cx="762000" cy="838200"/>
                  </a:xfrm>
                </p:grpSpPr>
                <p:grpSp>
                  <p:nvGrpSpPr>
                    <p:cNvPr id="11386" name="Group 2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90800" y="4648200"/>
                      <a:ext cx="762000" cy="838200"/>
                      <a:chOff x="2590800" y="4648200"/>
                      <a:chExt cx="762000" cy="838200"/>
                    </a:xfrm>
                  </p:grpSpPr>
                  <p:cxnSp>
                    <p:nvCxnSpPr>
                      <p:cNvPr id="11389" name="Straight Connector 25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124200" y="5105400"/>
                        <a:ext cx="1524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390" name="Straight Connector 25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5400000">
                        <a:off x="3124200" y="5257800"/>
                        <a:ext cx="1524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sp>
                    <p:nvSpPr>
                      <p:cNvPr id="11391" name="Rectangle 25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048000" y="4648200"/>
                        <a:ext cx="304800" cy="838200"/>
                      </a:xfrm>
                      <a:prstGeom prst="rect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prstDash val="dashDot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eaLnBrk="0" hangingPunct="0"/>
                        <a:endParaRPr lang="en-US"/>
                      </a:p>
                    </p:txBody>
                  </p:sp>
                  <p:cxnSp>
                    <p:nvCxnSpPr>
                      <p:cNvPr id="11392" name="Straight Connector 25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124200" y="5181600"/>
                        <a:ext cx="1524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393" name="Straight Connector 25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>
                        <a:off x="2971800" y="4724400"/>
                        <a:ext cx="2286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394" name="Straight Connector 25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>
                        <a:off x="2590800" y="5334000"/>
                        <a:ext cx="6096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sp>
                    <p:nvSpPr>
                      <p:cNvPr id="260" name="Arc 259"/>
                      <p:cNvSpPr/>
                      <p:nvPr/>
                    </p:nvSpPr>
                    <p:spPr bwMode="auto">
                      <a:xfrm rot="20695368">
                        <a:off x="3159113" y="4890516"/>
                        <a:ext cx="112725" cy="126231"/>
                      </a:xfrm>
                      <a:prstGeom prst="arc">
                        <a:avLst>
                          <a:gd name="adj1" fmla="val 16200000"/>
                          <a:gd name="adj2" fmla="val 7198342"/>
                        </a:avLst>
                      </a:prstGeom>
                      <a:noFill/>
                      <a:ln w="12700" cap="flat" cmpd="sng" algn="ctr">
                        <a:solidFill>
                          <a:srgbClr val="6633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pPr eaLnBrk="0" hangingPunct="0">
                          <a:defRPr/>
                        </a:pPr>
                        <a:endParaRPr lang="en-US">
                          <a:latin typeface="Arial" charset="0"/>
                          <a:ea typeface="ＭＳ Ｐゴシック" pitchFamily="-96" charset="-128"/>
                        </a:endParaRPr>
                      </a:p>
                    </p:txBody>
                  </p:sp>
                  <p:cxnSp>
                    <p:nvCxnSpPr>
                      <p:cNvPr id="11396" name="Straight Connector 26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5400000">
                        <a:off x="3124200" y="4800600"/>
                        <a:ext cx="1524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397" name="Straight Connector 26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5400000">
                        <a:off x="3162300" y="5047844"/>
                        <a:ext cx="762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cxnSp>
                  <p:nvCxnSpPr>
                    <p:cNvPr id="11387" name="Straight Connector 251"/>
                    <p:cNvCxnSpPr>
                      <a:cxnSpLocks noChangeShapeType="1"/>
                    </p:cNvCxnSpPr>
                    <p:nvPr/>
                  </p:nvCxnSpPr>
                  <p:spPr bwMode="auto">
                    <a:xfrm rot="10800000">
                      <a:off x="2667002" y="4724400"/>
                      <a:ext cx="228599" cy="0"/>
                    </a:xfrm>
                    <a:prstGeom prst="line">
                      <a:avLst/>
                    </a:prstGeom>
                    <a:noFill/>
                    <a:ln w="12700" algn="ctr">
                      <a:solidFill>
                        <a:srgbClr val="6633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388" name="Straight Connector 252"/>
                    <p:cNvCxnSpPr>
                      <a:cxnSpLocks noChangeShapeType="1"/>
                    </p:cNvCxnSpPr>
                    <p:nvPr/>
                  </p:nvCxnSpPr>
                  <p:spPr bwMode="auto">
                    <a:xfrm rot="5400000">
                      <a:off x="2895600" y="4648200"/>
                      <a:ext cx="76200" cy="76200"/>
                    </a:xfrm>
                    <a:prstGeom prst="line">
                      <a:avLst/>
                    </a:prstGeom>
                    <a:noFill/>
                    <a:ln w="19050" algn="ctr">
                      <a:solidFill>
                        <a:srgbClr val="663300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11372" name="Group 307"/>
                  <p:cNvGrpSpPr>
                    <a:grpSpLocks/>
                  </p:cNvGrpSpPr>
                  <p:nvPr/>
                </p:nvGrpSpPr>
                <p:grpSpPr bwMode="auto">
                  <a:xfrm>
                    <a:off x="2590800" y="2209800"/>
                    <a:ext cx="762000" cy="838200"/>
                    <a:chOff x="2590800" y="4648200"/>
                    <a:chExt cx="762000" cy="838200"/>
                  </a:xfrm>
                </p:grpSpPr>
                <p:grpSp>
                  <p:nvGrpSpPr>
                    <p:cNvPr id="11374" name="Group 2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90800" y="4648200"/>
                      <a:ext cx="762000" cy="838200"/>
                      <a:chOff x="2590800" y="4648200"/>
                      <a:chExt cx="762000" cy="838200"/>
                    </a:xfrm>
                  </p:grpSpPr>
                  <p:cxnSp>
                    <p:nvCxnSpPr>
                      <p:cNvPr id="11377" name="Straight Connector 24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124200" y="5105400"/>
                        <a:ext cx="1524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378" name="Straight Connector 24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5400000">
                        <a:off x="3124200" y="5257800"/>
                        <a:ext cx="1524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sp>
                    <p:nvSpPr>
                      <p:cNvPr id="11379" name="Rectangle 24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048000" y="4648200"/>
                        <a:ext cx="304800" cy="838200"/>
                      </a:xfrm>
                      <a:prstGeom prst="rect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prstDash val="dashDot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eaLnBrk="0" hangingPunct="0"/>
                        <a:endParaRPr lang="en-US"/>
                      </a:p>
                    </p:txBody>
                  </p:sp>
                  <p:cxnSp>
                    <p:nvCxnSpPr>
                      <p:cNvPr id="11380" name="Straight Connector 24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124200" y="5181600"/>
                        <a:ext cx="1524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381" name="Straight Connector 24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>
                        <a:off x="2971800" y="4724400"/>
                        <a:ext cx="2286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382" name="Straight Connector 24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>
                        <a:off x="2590800" y="5334000"/>
                        <a:ext cx="6096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sp>
                    <p:nvSpPr>
                      <p:cNvPr id="248" name="Arc 247"/>
                      <p:cNvSpPr/>
                      <p:nvPr/>
                    </p:nvSpPr>
                    <p:spPr bwMode="auto">
                      <a:xfrm rot="20695368">
                        <a:off x="3159113" y="4889342"/>
                        <a:ext cx="112725" cy="126231"/>
                      </a:xfrm>
                      <a:prstGeom prst="arc">
                        <a:avLst>
                          <a:gd name="adj1" fmla="val 16200000"/>
                          <a:gd name="adj2" fmla="val 7198342"/>
                        </a:avLst>
                      </a:prstGeom>
                      <a:noFill/>
                      <a:ln w="12700" cap="flat" cmpd="sng" algn="ctr">
                        <a:solidFill>
                          <a:srgbClr val="6633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pPr eaLnBrk="0" hangingPunct="0">
                          <a:defRPr/>
                        </a:pPr>
                        <a:endParaRPr lang="en-US">
                          <a:latin typeface="Arial" charset="0"/>
                          <a:ea typeface="ＭＳ Ｐゴシック" pitchFamily="-96" charset="-128"/>
                        </a:endParaRPr>
                      </a:p>
                    </p:txBody>
                  </p:sp>
                  <p:cxnSp>
                    <p:nvCxnSpPr>
                      <p:cNvPr id="11384" name="Straight Connector 24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5400000">
                        <a:off x="3124200" y="4800600"/>
                        <a:ext cx="1524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1385" name="Straight Connector 24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5400000">
                        <a:off x="3162300" y="5047844"/>
                        <a:ext cx="76200" cy="0"/>
                      </a:xfrm>
                      <a:prstGeom prst="line">
                        <a:avLst/>
                      </a:prstGeom>
                      <a:noFill/>
                      <a:ln w="12700" algn="ctr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cxnSp>
                  <p:nvCxnSpPr>
                    <p:cNvPr id="11375" name="Straight Connector 239"/>
                    <p:cNvCxnSpPr>
                      <a:cxnSpLocks noChangeShapeType="1"/>
                    </p:cNvCxnSpPr>
                    <p:nvPr/>
                  </p:nvCxnSpPr>
                  <p:spPr bwMode="auto">
                    <a:xfrm rot="10800000">
                      <a:off x="2667002" y="4724400"/>
                      <a:ext cx="228599" cy="0"/>
                    </a:xfrm>
                    <a:prstGeom prst="line">
                      <a:avLst/>
                    </a:prstGeom>
                    <a:noFill/>
                    <a:ln w="12700" algn="ctr">
                      <a:solidFill>
                        <a:srgbClr val="6633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376" name="Straight Connector 240"/>
                    <p:cNvCxnSpPr>
                      <a:cxnSpLocks noChangeShapeType="1"/>
                    </p:cNvCxnSpPr>
                    <p:nvPr/>
                  </p:nvCxnSpPr>
                  <p:spPr bwMode="auto">
                    <a:xfrm rot="5400000">
                      <a:off x="2895600" y="4648200"/>
                      <a:ext cx="76200" cy="76200"/>
                    </a:xfrm>
                    <a:prstGeom prst="line">
                      <a:avLst/>
                    </a:prstGeom>
                    <a:noFill/>
                    <a:ln w="19050" algn="ctr">
                      <a:solidFill>
                        <a:srgbClr val="663300"/>
                      </a:solidFill>
                      <a:round/>
                      <a:headEnd/>
                      <a:tailEnd/>
                    </a:ln>
                  </p:spPr>
                </p:cxnSp>
              </p:grpSp>
              <p:sp>
                <p:nvSpPr>
                  <p:cNvPr id="11373" name="TextBox 2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82943" y="5486400"/>
                    <a:ext cx="1403796" cy="41963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900" b="1"/>
                      <a:t>Decoupling Capacitance</a:t>
                    </a:r>
                  </a:p>
                </p:txBody>
              </p:sp>
            </p:grpSp>
          </p:grpSp>
        </p:grpSp>
        <p:sp>
          <p:nvSpPr>
            <p:cNvPr id="2" name="Rectangle 1"/>
            <p:cNvSpPr/>
            <p:nvPr/>
          </p:nvSpPr>
          <p:spPr bwMode="auto">
            <a:xfrm>
              <a:off x="626425" y="1431217"/>
              <a:ext cx="6881657" cy="4969583"/>
            </a:xfrm>
            <a:prstGeom prst="rect">
              <a:avLst/>
            </a:prstGeom>
            <a:noFill/>
            <a:ln w="9525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charset="0"/>
                <a:ea typeface="ＭＳ Ｐゴシック" pitchFamily="-96" charset="-128"/>
              </a:endParaRPr>
            </a:p>
          </p:txBody>
        </p:sp>
      </p:grpSp>
      <p:sp>
        <p:nvSpPr>
          <p:cNvPr id="9217" name="Rectangle 9216"/>
          <p:cNvSpPr/>
          <p:nvPr/>
        </p:nvSpPr>
        <p:spPr>
          <a:xfrm>
            <a:off x="6172200" y="1457325"/>
            <a:ext cx="3122613" cy="22098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q"/>
              <a:defRPr/>
            </a:pPr>
            <a:r>
              <a:rPr lang="en-US" sz="1600" dirty="0"/>
              <a:t>Corner  : Max.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q"/>
              <a:defRPr/>
            </a:pPr>
            <a:r>
              <a:rPr lang="en-US" sz="1600" kern="0" dirty="0"/>
              <a:t>Frequency : 50MHz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q"/>
              <a:defRPr/>
            </a:pPr>
            <a:r>
              <a:rPr lang="en-US" sz="1600" kern="0" dirty="0"/>
              <a:t>Far End Capacitive Load: 25pF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q"/>
              <a:defRPr/>
            </a:pPr>
            <a:r>
              <a:rPr lang="en-US" sz="1600" kern="0" dirty="0"/>
              <a:t>Decoupling Capacitance between Supply and ground of each Buffer: 4pF</a:t>
            </a:r>
          </a:p>
        </p:txBody>
      </p:sp>
      <p:sp>
        <p:nvSpPr>
          <p:cNvPr id="11271" name="TextBox 9227"/>
          <p:cNvSpPr txBox="1">
            <a:spLocks noChangeArrowheads="1"/>
          </p:cNvSpPr>
          <p:nvPr/>
        </p:nvSpPr>
        <p:spPr bwMode="auto">
          <a:xfrm>
            <a:off x="3549650" y="2362200"/>
            <a:ext cx="793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Zo = 50 </a:t>
            </a:r>
            <a:r>
              <a:rPr lang="el-GR" sz="1000"/>
              <a:t>Ω</a:t>
            </a:r>
            <a:endParaRPr lang="en-US" sz="1000"/>
          </a:p>
        </p:txBody>
      </p:sp>
      <p:sp>
        <p:nvSpPr>
          <p:cNvPr id="11272" name="Rectangle 358"/>
          <p:cNvSpPr>
            <a:spLocks noChangeArrowheads="1"/>
          </p:cNvSpPr>
          <p:nvPr/>
        </p:nvSpPr>
        <p:spPr bwMode="auto">
          <a:xfrm>
            <a:off x="3513138" y="1914525"/>
            <a:ext cx="533400" cy="2714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100">
                <a:solidFill>
                  <a:srgbClr val="FF0000"/>
                </a:solidFill>
              </a:rPr>
              <a:t>PKG</a:t>
            </a:r>
          </a:p>
        </p:txBody>
      </p:sp>
      <p:sp>
        <p:nvSpPr>
          <p:cNvPr id="11273" name="Rectangle 359"/>
          <p:cNvSpPr>
            <a:spLocks noChangeArrowheads="1"/>
          </p:cNvSpPr>
          <p:nvPr/>
        </p:nvSpPr>
        <p:spPr bwMode="auto">
          <a:xfrm>
            <a:off x="3522663" y="5668963"/>
            <a:ext cx="533400" cy="27146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100">
                <a:solidFill>
                  <a:srgbClr val="FF0000"/>
                </a:solidFill>
              </a:rPr>
              <a:t>PKG</a:t>
            </a:r>
          </a:p>
        </p:txBody>
      </p:sp>
      <p:cxnSp>
        <p:nvCxnSpPr>
          <p:cNvPr id="11274" name="Straight Connector 366"/>
          <p:cNvCxnSpPr>
            <a:cxnSpLocks noChangeShapeType="1"/>
          </p:cNvCxnSpPr>
          <p:nvPr/>
        </p:nvCxnSpPr>
        <p:spPr bwMode="auto">
          <a:xfrm>
            <a:off x="2330450" y="3505200"/>
            <a:ext cx="593725" cy="0"/>
          </a:xfrm>
          <a:prstGeom prst="line">
            <a:avLst/>
          </a:prstGeom>
          <a:noFill/>
          <a:ln w="25400" algn="ctr">
            <a:solidFill>
              <a:srgbClr val="7030A0"/>
            </a:solidFill>
            <a:round/>
            <a:headEnd/>
            <a:tailEnd/>
          </a:ln>
        </p:spPr>
      </p:cxnSp>
      <p:cxnSp>
        <p:nvCxnSpPr>
          <p:cNvPr id="11275" name="Straight Connector 367"/>
          <p:cNvCxnSpPr>
            <a:cxnSpLocks noChangeShapeType="1"/>
          </p:cNvCxnSpPr>
          <p:nvPr/>
        </p:nvCxnSpPr>
        <p:spPr bwMode="auto">
          <a:xfrm>
            <a:off x="2347913" y="2362200"/>
            <a:ext cx="592137" cy="0"/>
          </a:xfrm>
          <a:prstGeom prst="line">
            <a:avLst/>
          </a:prstGeom>
          <a:noFill/>
          <a:ln w="25400" algn="ctr">
            <a:solidFill>
              <a:srgbClr val="7030A0"/>
            </a:solidFill>
            <a:round/>
            <a:headEnd/>
            <a:tailEnd/>
          </a:ln>
        </p:spPr>
      </p:cxnSp>
      <p:grpSp>
        <p:nvGrpSpPr>
          <p:cNvPr id="11276" name="Group 340"/>
          <p:cNvGrpSpPr>
            <a:grpSpLocks/>
          </p:cNvGrpSpPr>
          <p:nvPr/>
        </p:nvGrpSpPr>
        <p:grpSpPr bwMode="auto">
          <a:xfrm>
            <a:off x="3624263" y="2597150"/>
            <a:ext cx="647700" cy="228600"/>
            <a:chOff x="7086600" y="5039201"/>
            <a:chExt cx="647277" cy="227607"/>
          </a:xfrm>
        </p:grpSpPr>
        <p:sp>
          <p:nvSpPr>
            <p:cNvPr id="11311" name="Flowchart: Direct Access Storage 9220"/>
            <p:cNvSpPr>
              <a:spLocks noChangeArrowheads="1"/>
            </p:cNvSpPr>
            <p:nvPr/>
          </p:nvSpPr>
          <p:spPr bwMode="auto">
            <a:xfrm rot="10800000">
              <a:off x="7086600" y="5039201"/>
              <a:ext cx="471495" cy="227607"/>
            </a:xfrm>
            <a:prstGeom prst="flowChartMagneticDrum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cxnSp>
          <p:nvCxnSpPr>
            <p:cNvPr id="11312" name="Straight Connector 339"/>
            <p:cNvCxnSpPr>
              <a:cxnSpLocks noChangeShapeType="1"/>
              <a:stCxn id="11311" idx="1"/>
            </p:cNvCxnSpPr>
            <p:nvPr/>
          </p:nvCxnSpPr>
          <p:spPr bwMode="auto">
            <a:xfrm>
              <a:off x="7558095" y="5153004"/>
              <a:ext cx="175782" cy="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11277" name="Group 379"/>
          <p:cNvGrpSpPr>
            <a:grpSpLocks/>
          </p:cNvGrpSpPr>
          <p:nvPr/>
        </p:nvGrpSpPr>
        <p:grpSpPr bwMode="auto">
          <a:xfrm>
            <a:off x="3622675" y="3735388"/>
            <a:ext cx="647700" cy="227012"/>
            <a:chOff x="7086600" y="5039201"/>
            <a:chExt cx="647277" cy="227607"/>
          </a:xfrm>
        </p:grpSpPr>
        <p:sp>
          <p:nvSpPr>
            <p:cNvPr id="11309" name="Flowchart: Direct Access Storage 380"/>
            <p:cNvSpPr>
              <a:spLocks noChangeArrowheads="1"/>
            </p:cNvSpPr>
            <p:nvPr/>
          </p:nvSpPr>
          <p:spPr bwMode="auto">
            <a:xfrm rot="10800000">
              <a:off x="7086600" y="5039201"/>
              <a:ext cx="471495" cy="227607"/>
            </a:xfrm>
            <a:prstGeom prst="flowChartMagneticDrum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cxnSp>
          <p:nvCxnSpPr>
            <p:cNvPr id="11310" name="Straight Connector 381"/>
            <p:cNvCxnSpPr>
              <a:cxnSpLocks noChangeShapeType="1"/>
              <a:stCxn id="11309" idx="1"/>
            </p:cNvCxnSpPr>
            <p:nvPr/>
          </p:nvCxnSpPr>
          <p:spPr bwMode="auto">
            <a:xfrm>
              <a:off x="7558095" y="5153004"/>
              <a:ext cx="175782" cy="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11278" name="Group 382"/>
          <p:cNvGrpSpPr>
            <a:grpSpLocks/>
          </p:cNvGrpSpPr>
          <p:nvPr/>
        </p:nvGrpSpPr>
        <p:grpSpPr bwMode="auto">
          <a:xfrm>
            <a:off x="3619500" y="4746625"/>
            <a:ext cx="647700" cy="227013"/>
            <a:chOff x="7086600" y="5039201"/>
            <a:chExt cx="647277" cy="227607"/>
          </a:xfrm>
        </p:grpSpPr>
        <p:sp>
          <p:nvSpPr>
            <p:cNvPr id="11307" name="Flowchart: Direct Access Storage 383"/>
            <p:cNvSpPr>
              <a:spLocks noChangeArrowheads="1"/>
            </p:cNvSpPr>
            <p:nvPr/>
          </p:nvSpPr>
          <p:spPr bwMode="auto">
            <a:xfrm rot="10800000">
              <a:off x="7086600" y="5039201"/>
              <a:ext cx="471495" cy="227607"/>
            </a:xfrm>
            <a:prstGeom prst="flowChartMagneticDrum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cxnSp>
          <p:nvCxnSpPr>
            <p:cNvPr id="11308" name="Straight Connector 384"/>
            <p:cNvCxnSpPr>
              <a:cxnSpLocks noChangeShapeType="1"/>
              <a:stCxn id="11307" idx="1"/>
            </p:cNvCxnSpPr>
            <p:nvPr/>
          </p:nvCxnSpPr>
          <p:spPr bwMode="auto">
            <a:xfrm>
              <a:off x="7558095" y="5153004"/>
              <a:ext cx="175782" cy="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11279" name="Group 343"/>
          <p:cNvGrpSpPr>
            <a:grpSpLocks/>
          </p:cNvGrpSpPr>
          <p:nvPr/>
        </p:nvGrpSpPr>
        <p:grpSpPr bwMode="auto">
          <a:xfrm>
            <a:off x="2541588" y="2611438"/>
            <a:ext cx="911225" cy="234950"/>
            <a:chOff x="7202828" y="5281577"/>
            <a:chExt cx="911501" cy="235745"/>
          </a:xfrm>
        </p:grpSpPr>
        <p:sp>
          <p:nvSpPr>
            <p:cNvPr id="11305" name="Rectangle 368"/>
            <p:cNvSpPr>
              <a:spLocks noChangeArrowheads="1"/>
            </p:cNvSpPr>
            <p:nvPr/>
          </p:nvSpPr>
          <p:spPr bwMode="auto">
            <a:xfrm>
              <a:off x="7658100" y="5281577"/>
              <a:ext cx="456229" cy="23574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000">
                  <a:solidFill>
                    <a:srgbClr val="FF0000"/>
                  </a:solidFill>
                </a:rPr>
                <a:t>PKG</a:t>
              </a:r>
            </a:p>
          </p:txBody>
        </p:sp>
        <p:cxnSp>
          <p:nvCxnSpPr>
            <p:cNvPr id="11306" name="Straight Connector 342"/>
            <p:cNvCxnSpPr>
              <a:cxnSpLocks noChangeShapeType="1"/>
              <a:endCxn id="11320" idx="0"/>
            </p:cNvCxnSpPr>
            <p:nvPr/>
          </p:nvCxnSpPr>
          <p:spPr bwMode="auto">
            <a:xfrm flipH="1" flipV="1">
              <a:off x="7202828" y="5387698"/>
              <a:ext cx="455272" cy="136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11280" name="Group 391"/>
          <p:cNvGrpSpPr>
            <a:grpSpLocks/>
          </p:cNvGrpSpPr>
          <p:nvPr/>
        </p:nvGrpSpPr>
        <p:grpSpPr bwMode="auto">
          <a:xfrm>
            <a:off x="2546350" y="3748088"/>
            <a:ext cx="911225" cy="234950"/>
            <a:chOff x="7202828" y="5281577"/>
            <a:chExt cx="911501" cy="235745"/>
          </a:xfrm>
        </p:grpSpPr>
        <p:sp>
          <p:nvSpPr>
            <p:cNvPr id="11303" name="Rectangle 392"/>
            <p:cNvSpPr>
              <a:spLocks noChangeArrowheads="1"/>
            </p:cNvSpPr>
            <p:nvPr/>
          </p:nvSpPr>
          <p:spPr bwMode="auto">
            <a:xfrm>
              <a:off x="7658100" y="5281577"/>
              <a:ext cx="456229" cy="23574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000">
                  <a:solidFill>
                    <a:srgbClr val="FF0000"/>
                  </a:solidFill>
                </a:rPr>
                <a:t>PKG</a:t>
              </a:r>
            </a:p>
          </p:txBody>
        </p:sp>
        <p:cxnSp>
          <p:nvCxnSpPr>
            <p:cNvPr id="11304" name="Straight Connector 393"/>
            <p:cNvCxnSpPr>
              <a:cxnSpLocks noChangeShapeType="1"/>
            </p:cNvCxnSpPr>
            <p:nvPr/>
          </p:nvCxnSpPr>
          <p:spPr bwMode="auto">
            <a:xfrm flipH="1" flipV="1">
              <a:off x="7202828" y="5387698"/>
              <a:ext cx="455272" cy="136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11281" name="Group 394"/>
          <p:cNvGrpSpPr>
            <a:grpSpLocks/>
          </p:cNvGrpSpPr>
          <p:nvPr/>
        </p:nvGrpSpPr>
        <p:grpSpPr bwMode="auto">
          <a:xfrm>
            <a:off x="2541588" y="4756150"/>
            <a:ext cx="911225" cy="234950"/>
            <a:chOff x="7202828" y="5281577"/>
            <a:chExt cx="911501" cy="235745"/>
          </a:xfrm>
        </p:grpSpPr>
        <p:sp>
          <p:nvSpPr>
            <p:cNvPr id="11301" name="Rectangle 395"/>
            <p:cNvSpPr>
              <a:spLocks noChangeArrowheads="1"/>
            </p:cNvSpPr>
            <p:nvPr/>
          </p:nvSpPr>
          <p:spPr bwMode="auto">
            <a:xfrm>
              <a:off x="7658100" y="5281577"/>
              <a:ext cx="456229" cy="23574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000">
                  <a:solidFill>
                    <a:srgbClr val="FF0000"/>
                  </a:solidFill>
                </a:rPr>
                <a:t>PKG</a:t>
              </a:r>
            </a:p>
          </p:txBody>
        </p:sp>
        <p:cxnSp>
          <p:nvCxnSpPr>
            <p:cNvPr id="11302" name="Straight Connector 396"/>
            <p:cNvCxnSpPr>
              <a:cxnSpLocks noChangeShapeType="1"/>
            </p:cNvCxnSpPr>
            <p:nvPr/>
          </p:nvCxnSpPr>
          <p:spPr bwMode="auto">
            <a:xfrm flipH="1" flipV="1">
              <a:off x="7202828" y="5387698"/>
              <a:ext cx="455272" cy="136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cxnSp>
        <p:nvCxnSpPr>
          <p:cNvPr id="11282" name="Straight Connector 351"/>
          <p:cNvCxnSpPr>
            <a:cxnSpLocks noChangeShapeType="1"/>
          </p:cNvCxnSpPr>
          <p:nvPr/>
        </p:nvCxnSpPr>
        <p:spPr bwMode="auto">
          <a:xfrm>
            <a:off x="3457575" y="2722563"/>
            <a:ext cx="2667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83" name="Straight Connector 402"/>
          <p:cNvCxnSpPr>
            <a:cxnSpLocks noChangeShapeType="1"/>
          </p:cNvCxnSpPr>
          <p:nvPr/>
        </p:nvCxnSpPr>
        <p:spPr bwMode="auto">
          <a:xfrm>
            <a:off x="3455988" y="3862388"/>
            <a:ext cx="2667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84" name="Straight Connector 403"/>
          <p:cNvCxnSpPr>
            <a:cxnSpLocks noChangeShapeType="1"/>
          </p:cNvCxnSpPr>
          <p:nvPr/>
        </p:nvCxnSpPr>
        <p:spPr bwMode="auto">
          <a:xfrm>
            <a:off x="3460750" y="4876800"/>
            <a:ext cx="2667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1285" name="TextBox 404"/>
          <p:cNvSpPr txBox="1">
            <a:spLocks noChangeArrowheads="1"/>
          </p:cNvSpPr>
          <p:nvPr/>
        </p:nvSpPr>
        <p:spPr bwMode="auto">
          <a:xfrm>
            <a:off x="3546475" y="3487738"/>
            <a:ext cx="7937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Zo = 50 </a:t>
            </a:r>
            <a:r>
              <a:rPr lang="el-GR" sz="1000"/>
              <a:t>Ω</a:t>
            </a:r>
            <a:endParaRPr lang="en-US" sz="1000"/>
          </a:p>
        </p:txBody>
      </p:sp>
      <p:sp>
        <p:nvSpPr>
          <p:cNvPr id="11286" name="TextBox 405"/>
          <p:cNvSpPr txBox="1">
            <a:spLocks noChangeArrowheads="1"/>
          </p:cNvSpPr>
          <p:nvPr/>
        </p:nvSpPr>
        <p:spPr bwMode="auto">
          <a:xfrm>
            <a:off x="3546475" y="4506913"/>
            <a:ext cx="7937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Zo = 50 </a:t>
            </a:r>
            <a:r>
              <a:rPr lang="el-GR" sz="1000"/>
              <a:t>Ω</a:t>
            </a:r>
            <a:endParaRPr lang="en-US" sz="1000"/>
          </a:p>
        </p:txBody>
      </p:sp>
      <p:grpSp>
        <p:nvGrpSpPr>
          <p:cNvPr id="11287" name="Group 363"/>
          <p:cNvGrpSpPr>
            <a:grpSpLocks/>
          </p:cNvGrpSpPr>
          <p:nvPr/>
        </p:nvGrpSpPr>
        <p:grpSpPr bwMode="auto">
          <a:xfrm>
            <a:off x="4772025" y="5518150"/>
            <a:ext cx="877888" cy="614363"/>
            <a:chOff x="7315200" y="4090956"/>
            <a:chExt cx="876723" cy="613321"/>
          </a:xfrm>
        </p:grpSpPr>
        <p:grpSp>
          <p:nvGrpSpPr>
            <p:cNvPr id="11295" name="Group 355"/>
            <p:cNvGrpSpPr>
              <a:grpSpLocks/>
            </p:cNvGrpSpPr>
            <p:nvPr/>
          </p:nvGrpSpPr>
          <p:grpSpPr bwMode="auto">
            <a:xfrm>
              <a:off x="7315200" y="4090956"/>
              <a:ext cx="538569" cy="538345"/>
              <a:chOff x="7315200" y="4090956"/>
              <a:chExt cx="538569" cy="538345"/>
            </a:xfrm>
          </p:grpSpPr>
          <p:sp>
            <p:nvSpPr>
              <p:cNvPr id="11299" name="Oval 353"/>
              <p:cNvSpPr>
                <a:spLocks noChangeArrowheads="1"/>
              </p:cNvSpPr>
              <p:nvPr/>
            </p:nvSpPr>
            <p:spPr bwMode="auto">
              <a:xfrm>
                <a:off x="7315200" y="4090956"/>
                <a:ext cx="533400" cy="538345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100"/>
              </a:p>
            </p:txBody>
          </p:sp>
          <p:sp>
            <p:nvSpPr>
              <p:cNvPr id="11300" name="TextBox 354"/>
              <p:cNvSpPr txBox="1">
                <a:spLocks noChangeArrowheads="1"/>
              </p:cNvSpPr>
              <p:nvPr/>
            </p:nvSpPr>
            <p:spPr bwMode="auto">
              <a:xfrm>
                <a:off x="7327663" y="4231200"/>
                <a:ext cx="52610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/>
                  <a:t>GND</a:t>
                </a:r>
              </a:p>
            </p:txBody>
          </p:sp>
        </p:grpSp>
        <p:cxnSp>
          <p:nvCxnSpPr>
            <p:cNvPr id="11296" name="Straight Connector 357"/>
            <p:cNvCxnSpPr>
              <a:cxnSpLocks noChangeShapeType="1"/>
              <a:stCxn id="11299" idx="6"/>
            </p:cNvCxnSpPr>
            <p:nvPr/>
          </p:nvCxnSpPr>
          <p:spPr bwMode="auto">
            <a:xfrm flipV="1">
              <a:off x="7848600" y="4360128"/>
              <a:ext cx="228600" cy="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297" name="Straight Connector 361"/>
            <p:cNvCxnSpPr>
              <a:cxnSpLocks noChangeShapeType="1"/>
            </p:cNvCxnSpPr>
            <p:nvPr/>
          </p:nvCxnSpPr>
          <p:spPr bwMode="auto">
            <a:xfrm>
              <a:off x="8077200" y="4360129"/>
              <a:ext cx="0" cy="14606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1298" name="Isosceles Triangle 362"/>
            <p:cNvSpPr>
              <a:spLocks noChangeArrowheads="1"/>
            </p:cNvSpPr>
            <p:nvPr/>
          </p:nvSpPr>
          <p:spPr bwMode="auto">
            <a:xfrm rot="10800000">
              <a:off x="7962900" y="4524457"/>
              <a:ext cx="229023" cy="179820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</p:grpSp>
      <p:grpSp>
        <p:nvGrpSpPr>
          <p:cNvPr id="11288" name="Group 416"/>
          <p:cNvGrpSpPr>
            <a:grpSpLocks/>
          </p:cNvGrpSpPr>
          <p:nvPr/>
        </p:nvGrpSpPr>
        <p:grpSpPr bwMode="auto">
          <a:xfrm>
            <a:off x="4754563" y="1774825"/>
            <a:ext cx="876300" cy="614363"/>
            <a:chOff x="7315200" y="4090956"/>
            <a:chExt cx="876723" cy="613321"/>
          </a:xfrm>
        </p:grpSpPr>
        <p:grpSp>
          <p:nvGrpSpPr>
            <p:cNvPr id="11289" name="Group 417"/>
            <p:cNvGrpSpPr>
              <a:grpSpLocks/>
            </p:cNvGrpSpPr>
            <p:nvPr/>
          </p:nvGrpSpPr>
          <p:grpSpPr bwMode="auto">
            <a:xfrm>
              <a:off x="7315200" y="4090956"/>
              <a:ext cx="533400" cy="538345"/>
              <a:chOff x="7315200" y="4090956"/>
              <a:chExt cx="533400" cy="538345"/>
            </a:xfrm>
          </p:grpSpPr>
          <p:sp>
            <p:nvSpPr>
              <p:cNvPr id="11293" name="Oval 421"/>
              <p:cNvSpPr>
                <a:spLocks noChangeArrowheads="1"/>
              </p:cNvSpPr>
              <p:nvPr/>
            </p:nvSpPr>
            <p:spPr bwMode="auto">
              <a:xfrm>
                <a:off x="7315200" y="4090956"/>
                <a:ext cx="533400" cy="538345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100"/>
              </a:p>
            </p:txBody>
          </p:sp>
          <p:sp>
            <p:nvSpPr>
              <p:cNvPr id="11294" name="TextBox 422"/>
              <p:cNvSpPr txBox="1">
                <a:spLocks noChangeArrowheads="1"/>
              </p:cNvSpPr>
              <p:nvPr/>
            </p:nvSpPr>
            <p:spPr bwMode="auto">
              <a:xfrm>
                <a:off x="7327663" y="4231200"/>
                <a:ext cx="50847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/>
                  <a:t>VDD</a:t>
                </a:r>
              </a:p>
            </p:txBody>
          </p:sp>
        </p:grpSp>
        <p:cxnSp>
          <p:nvCxnSpPr>
            <p:cNvPr id="11290" name="Straight Connector 418"/>
            <p:cNvCxnSpPr>
              <a:cxnSpLocks noChangeShapeType="1"/>
              <a:stCxn id="11293" idx="6"/>
            </p:cNvCxnSpPr>
            <p:nvPr/>
          </p:nvCxnSpPr>
          <p:spPr bwMode="auto">
            <a:xfrm flipV="1">
              <a:off x="7848600" y="4360128"/>
              <a:ext cx="228600" cy="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291" name="Straight Connector 419"/>
            <p:cNvCxnSpPr>
              <a:cxnSpLocks noChangeShapeType="1"/>
            </p:cNvCxnSpPr>
            <p:nvPr/>
          </p:nvCxnSpPr>
          <p:spPr bwMode="auto">
            <a:xfrm>
              <a:off x="8077200" y="4360129"/>
              <a:ext cx="0" cy="14606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1292" name="Isosceles Triangle 420"/>
            <p:cNvSpPr>
              <a:spLocks noChangeArrowheads="1"/>
            </p:cNvSpPr>
            <p:nvPr/>
          </p:nvSpPr>
          <p:spPr bwMode="auto">
            <a:xfrm rot="10800000">
              <a:off x="7962900" y="4524457"/>
              <a:ext cx="229023" cy="179820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72413" y="3599284"/>
            <a:ext cx="636475" cy="201243"/>
            <a:chOff x="698845" y="3616549"/>
            <a:chExt cx="636475" cy="201243"/>
          </a:xfrm>
        </p:grpSpPr>
        <p:cxnSp>
          <p:nvCxnSpPr>
            <p:cNvPr id="193" name="Elbow Connector 308"/>
            <p:cNvCxnSpPr>
              <a:cxnSpLocks noChangeShapeType="1"/>
            </p:cNvCxnSpPr>
            <p:nvPr/>
          </p:nvCxnSpPr>
          <p:spPr bwMode="auto">
            <a:xfrm rot="10800000">
              <a:off x="846935" y="3616549"/>
              <a:ext cx="197454" cy="201243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94" name="Elbow Connector 309"/>
            <p:cNvCxnSpPr>
              <a:cxnSpLocks noChangeShapeType="1"/>
            </p:cNvCxnSpPr>
            <p:nvPr/>
          </p:nvCxnSpPr>
          <p:spPr bwMode="auto">
            <a:xfrm rot="10800000" flipV="1">
              <a:off x="698845" y="3616549"/>
              <a:ext cx="197454" cy="201243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95" name="Elbow Connector 306"/>
            <p:cNvCxnSpPr>
              <a:cxnSpLocks noChangeShapeType="1"/>
            </p:cNvCxnSpPr>
            <p:nvPr/>
          </p:nvCxnSpPr>
          <p:spPr bwMode="auto">
            <a:xfrm rot="10800000">
              <a:off x="1137866" y="3616549"/>
              <a:ext cx="197454" cy="201243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96" name="Elbow Connector 307"/>
            <p:cNvCxnSpPr>
              <a:cxnSpLocks noChangeShapeType="1"/>
            </p:cNvCxnSpPr>
            <p:nvPr/>
          </p:nvCxnSpPr>
          <p:spPr bwMode="auto">
            <a:xfrm rot="10800000" flipV="1">
              <a:off x="989776" y="3616549"/>
              <a:ext cx="197454" cy="201243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198" name="TextBox 165"/>
          <p:cNvSpPr txBox="1">
            <a:spLocks noChangeArrowheads="1"/>
          </p:cNvSpPr>
          <p:nvPr/>
        </p:nvSpPr>
        <p:spPr bwMode="auto">
          <a:xfrm>
            <a:off x="582040" y="3479782"/>
            <a:ext cx="148090" cy="40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/>
              <a:t>1</a:t>
            </a:r>
          </a:p>
          <a:p>
            <a:r>
              <a:rPr lang="en-US" sz="1200" dirty="0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382000" cy="685800"/>
          </a:xfrm>
        </p:spPr>
        <p:txBody>
          <a:bodyPr/>
          <a:lstStyle/>
          <a:p>
            <a:r>
              <a:rPr lang="en-US" sz="2400" dirty="0" smtClean="0"/>
              <a:t>Result 1 : I(VDD)/V(GND) SPICE-IBISv4.2-IBISv5.0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6EB3F-9738-42D2-BA88-A3E287FECF17}" type="slidenum">
              <a:rPr lang="en-US" sz="900" smtClean="0"/>
              <a:pPr>
                <a:defRPr/>
              </a:pPr>
              <a:t>12</a:t>
            </a:fld>
            <a:endParaRPr lang="en-US" sz="1200"/>
          </a:p>
        </p:txBody>
      </p:sp>
      <p:sp>
        <p:nvSpPr>
          <p:cNvPr id="5" name="TextBox 4"/>
          <p:cNvSpPr txBox="1"/>
          <p:nvPr/>
        </p:nvSpPr>
        <p:spPr>
          <a:xfrm>
            <a:off x="5715000" y="990600"/>
            <a:ext cx="280076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Improved matching </a:t>
            </a:r>
          </a:p>
          <a:p>
            <a:r>
              <a:rPr lang="en-US" sz="1600" dirty="0" smtClean="0"/>
              <a:t>     In </a:t>
            </a:r>
            <a:r>
              <a:rPr lang="en-US" sz="1600" b="1" dirty="0" smtClean="0"/>
              <a:t>Power supply current</a:t>
            </a:r>
          </a:p>
          <a:p>
            <a:r>
              <a:rPr lang="en-US" sz="1600" dirty="0" smtClean="0"/>
              <a:t>     Simulation.</a:t>
            </a:r>
          </a:p>
          <a:p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Improved matching </a:t>
            </a:r>
          </a:p>
          <a:p>
            <a:r>
              <a:rPr lang="en-US" sz="1600" dirty="0"/>
              <a:t>     In </a:t>
            </a:r>
            <a:r>
              <a:rPr lang="en-US" sz="1600" b="1" dirty="0" smtClean="0"/>
              <a:t>Supply bounce </a:t>
            </a:r>
            <a:endParaRPr lang="en-US" sz="1600" b="1" dirty="0"/>
          </a:p>
          <a:p>
            <a:r>
              <a:rPr lang="en-US" sz="1600" dirty="0"/>
              <a:t>     Simulation</a:t>
            </a:r>
          </a:p>
          <a:p>
            <a:endParaRPr lang="en-US" sz="1600" dirty="0" smtClean="0"/>
          </a:p>
          <a:p>
            <a:r>
              <a:rPr lang="en-US" sz="1600" dirty="0" smtClean="0"/>
              <a:t>    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9" y="914400"/>
            <a:ext cx="5542721" cy="54102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5827643" y="3363775"/>
            <a:ext cx="3163957" cy="1169551"/>
          </a:xfrm>
          <a:prstGeom prst="rect">
            <a:avLst/>
          </a:prstGeom>
          <a:ln w="22225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400" i="1" dirty="0" smtClean="0"/>
              <a:t>Accuracy Enhanced of IBIS Models</a:t>
            </a:r>
          </a:p>
          <a:p>
            <a:r>
              <a:rPr lang="en-US" sz="1400" i="1" dirty="0" smtClean="0"/>
              <a:t>With : </a:t>
            </a:r>
          </a:p>
          <a:p>
            <a:r>
              <a:rPr lang="en-US" sz="1400" b="1" i="1" dirty="0" smtClean="0"/>
              <a:t>	[Composite Current],</a:t>
            </a:r>
            <a:endParaRPr lang="en-US" sz="1400" i="1" dirty="0" smtClean="0"/>
          </a:p>
          <a:p>
            <a:r>
              <a:rPr lang="en-US" sz="1400" b="1" i="1" dirty="0" smtClean="0"/>
              <a:t>	[ISSO PU],</a:t>
            </a:r>
          </a:p>
          <a:p>
            <a:r>
              <a:rPr lang="en-US" sz="1400" b="1" i="1" dirty="0" smtClean="0"/>
              <a:t>	[ISSO PD].	</a:t>
            </a:r>
            <a:endParaRPr lang="en-US" sz="14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736771" y="6045368"/>
            <a:ext cx="2667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*  </a:t>
            </a:r>
            <a:r>
              <a:rPr lang="en-US" sz="1050" i="1" dirty="0" smtClean="0"/>
              <a:t>From SPICE simulation</a:t>
            </a:r>
            <a:endParaRPr lang="en-US" sz="105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956550" cy="685800"/>
          </a:xfrm>
        </p:spPr>
        <p:txBody>
          <a:bodyPr/>
          <a:lstStyle/>
          <a:p>
            <a:r>
              <a:rPr lang="en-US" sz="2400" smtClean="0"/>
              <a:t>Result 2 </a:t>
            </a:r>
            <a:r>
              <a:rPr lang="en-US" sz="2400" dirty="0" smtClean="0"/>
              <a:t>: </a:t>
            </a:r>
            <a:r>
              <a:rPr lang="en-US" sz="2400" dirty="0"/>
              <a:t>I(VDD)/V(GND) </a:t>
            </a:r>
            <a:r>
              <a:rPr lang="en-US" sz="2400" dirty="0" smtClean="0"/>
              <a:t>SPICE-IBISv5.0</a:t>
            </a:r>
            <a:br>
              <a:rPr lang="en-US" sz="2400" dirty="0" smtClean="0"/>
            </a:br>
            <a:r>
              <a:rPr lang="en-US" sz="2400" dirty="0" smtClean="0"/>
              <a:t>	      (with &amp; without decoupling capacitance)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6554F8-2F62-4054-A489-7FA54AD25754}" type="slidenum">
              <a:rPr lang="en-US" smtClean="0"/>
              <a:pPr>
                <a:defRPr/>
              </a:pPr>
              <a:t>13</a:t>
            </a:fld>
            <a:endParaRPr lang="en-US" sz="1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1" y="911583"/>
            <a:ext cx="4709809" cy="543084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921092" y="1143000"/>
            <a:ext cx="36895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Improved matching with de-cap added to spice model in </a:t>
            </a:r>
            <a:r>
              <a:rPr lang="en-US" sz="1600" b="1" dirty="0" smtClean="0"/>
              <a:t>Power supply current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 smtClean="0"/>
              <a:t>Simulation.</a:t>
            </a:r>
          </a:p>
          <a:p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Improved matching with </a:t>
            </a:r>
            <a:r>
              <a:rPr lang="en-US" sz="1600" dirty="0" smtClean="0"/>
              <a:t>de-cap </a:t>
            </a:r>
            <a:r>
              <a:rPr lang="en-US" sz="1600" dirty="0"/>
              <a:t>added to spice </a:t>
            </a:r>
            <a:r>
              <a:rPr lang="en-US" sz="1600" dirty="0" smtClean="0"/>
              <a:t>model </a:t>
            </a:r>
            <a:r>
              <a:rPr lang="en-US" sz="1600" dirty="0"/>
              <a:t>in </a:t>
            </a:r>
            <a:r>
              <a:rPr lang="en-US" sz="1600" b="1" dirty="0"/>
              <a:t>Ground </a:t>
            </a:r>
            <a:r>
              <a:rPr lang="en-US" sz="1600" b="1" dirty="0" smtClean="0"/>
              <a:t>bounce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/>
              <a:t>Simulation</a:t>
            </a:r>
            <a:r>
              <a:rPr lang="en-US" sz="1600" dirty="0" smtClean="0"/>
              <a:t>.        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4998396" y="3879715"/>
            <a:ext cx="3993204" cy="954107"/>
          </a:xfrm>
          <a:prstGeom prst="rect">
            <a:avLst/>
          </a:prstGeom>
          <a:ln w="22225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400" dirty="0"/>
              <a:t>No method to specify </a:t>
            </a:r>
            <a:endParaRPr lang="en-US" sz="1400" dirty="0" smtClean="0"/>
          </a:p>
          <a:p>
            <a:r>
              <a:rPr lang="en-US" sz="1400" b="1" dirty="0" smtClean="0"/>
              <a:t>‘individual </a:t>
            </a:r>
            <a:r>
              <a:rPr lang="en-US" sz="1400" b="1" dirty="0"/>
              <a:t>buffers internal De-coupling </a:t>
            </a:r>
            <a:r>
              <a:rPr lang="en-US" sz="1400" b="1" dirty="0" smtClean="0"/>
              <a:t>capacitance’</a:t>
            </a:r>
            <a:r>
              <a:rPr lang="en-US" sz="1400" dirty="0" smtClean="0"/>
              <a:t> </a:t>
            </a:r>
            <a:r>
              <a:rPr lang="en-US" sz="1400" dirty="0"/>
              <a:t>between its supply </a:t>
            </a:r>
            <a:r>
              <a:rPr lang="en-US" sz="1400" dirty="0" smtClean="0"/>
              <a:t>nodes </a:t>
            </a:r>
            <a:r>
              <a:rPr lang="en-US" sz="1400" dirty="0"/>
              <a:t>in IBIS syntax.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21092" y="6078972"/>
            <a:ext cx="35631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*  </a:t>
            </a:r>
            <a:r>
              <a:rPr lang="en-US" sz="1050" i="1" dirty="0" smtClean="0"/>
              <a:t>From  SPICE simulation</a:t>
            </a:r>
            <a:endParaRPr lang="en-US" sz="105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293688" y="990600"/>
            <a:ext cx="8305800" cy="5105400"/>
          </a:xfrm>
        </p:spPr>
        <p:txBody>
          <a:bodyPr/>
          <a:lstStyle/>
          <a:p>
            <a:pPr marL="342900" lvl="1" indent="-342900" algn="just"/>
            <a:r>
              <a:rPr lang="en-US" sz="1800" b="1" dirty="0" smtClean="0"/>
              <a:t>[Composite Current] </a:t>
            </a:r>
            <a:r>
              <a:rPr lang="en-US" sz="1800" dirty="0" smtClean="0"/>
              <a:t>time-correlation with V-T waveforms can lead to loss of important pre-driver current info in overclocking and non-overclocking models. This constraint need to be removed.</a:t>
            </a:r>
          </a:p>
          <a:p>
            <a:pPr marL="342900" lvl="1" indent="-342900" algn="just"/>
            <a:endParaRPr lang="en-US" sz="1800" dirty="0" smtClean="0"/>
          </a:p>
          <a:p>
            <a:pPr marL="342900" lvl="1" indent="-342900" algn="just"/>
            <a:r>
              <a:rPr lang="en-US" sz="1800" dirty="0"/>
              <a:t>No method to specify </a:t>
            </a:r>
            <a:r>
              <a:rPr lang="en-US" sz="1800" b="1" dirty="0"/>
              <a:t>‘individual buffers internal De-coupling capacitance’</a:t>
            </a:r>
            <a:r>
              <a:rPr lang="en-US" sz="1800" dirty="0"/>
              <a:t> between its supply nodes in </a:t>
            </a:r>
            <a:r>
              <a:rPr lang="en-US" sz="1800" dirty="0" smtClean="0"/>
              <a:t>IBIS syntax</a:t>
            </a:r>
          </a:p>
          <a:p>
            <a:pPr marL="0" lvl="1" indent="0" algn="just">
              <a:buNone/>
            </a:pPr>
            <a:endParaRPr lang="en-US" sz="1200" i="1" dirty="0" smtClean="0"/>
          </a:p>
          <a:p>
            <a:pPr marL="457200" lvl="1" indent="0" algn="just">
              <a:buNone/>
              <a:defRPr/>
            </a:pPr>
            <a:r>
              <a:rPr lang="en-US" sz="1400" i="1" dirty="0" smtClean="0"/>
              <a:t>-   Can </a:t>
            </a:r>
            <a:r>
              <a:rPr lang="en-US" sz="1400" i="1" dirty="0"/>
              <a:t>specify On-die decoupling capacitance between pins using Series Model at component </a:t>
            </a:r>
            <a:endParaRPr lang="en-US" sz="1400" i="1" dirty="0" smtClean="0"/>
          </a:p>
          <a:p>
            <a:pPr marL="457200" lvl="1" indent="0" algn="just">
              <a:buNone/>
              <a:defRPr/>
            </a:pPr>
            <a:r>
              <a:rPr lang="en-US" sz="1400" i="1" dirty="0" smtClean="0"/>
              <a:t>    level.</a:t>
            </a:r>
          </a:p>
          <a:p>
            <a:pPr marL="457200" lvl="1" indent="0" algn="just">
              <a:buNone/>
              <a:defRPr/>
            </a:pPr>
            <a:endParaRPr lang="en-US" sz="1400" i="1" dirty="0"/>
          </a:p>
          <a:p>
            <a:pPr marL="457200" lvl="1" indent="0" algn="just">
              <a:buNone/>
              <a:defRPr/>
            </a:pPr>
            <a:r>
              <a:rPr lang="en-US" sz="1400" i="1" dirty="0" smtClean="0"/>
              <a:t>-   As a model </a:t>
            </a:r>
            <a:r>
              <a:rPr lang="en-US" sz="1400" i="1" dirty="0"/>
              <a:t>supplier, Internal de-coupling capacitance is required during validations as well </a:t>
            </a:r>
            <a:r>
              <a:rPr lang="en-US" sz="1400" i="1" dirty="0" smtClean="0"/>
              <a:t>as  </a:t>
            </a:r>
          </a:p>
          <a:p>
            <a:pPr marL="457200" lvl="1" indent="0" algn="just">
              <a:buNone/>
              <a:defRPr/>
            </a:pPr>
            <a:r>
              <a:rPr lang="en-US" sz="1400" i="1" dirty="0" smtClean="0"/>
              <a:t>    to pass </a:t>
            </a:r>
            <a:r>
              <a:rPr lang="en-US" sz="1400" i="1" dirty="0"/>
              <a:t>on </a:t>
            </a:r>
            <a:r>
              <a:rPr lang="en-US" sz="1400" i="1" dirty="0" smtClean="0"/>
              <a:t>this info to </a:t>
            </a:r>
            <a:r>
              <a:rPr lang="en-US" sz="1400" i="1" dirty="0"/>
              <a:t>customers for simulations at their end.</a:t>
            </a:r>
          </a:p>
          <a:p>
            <a:pPr marL="342900" lvl="1" indent="-342900" algn="just"/>
            <a:endParaRPr lang="en-US" sz="1800" dirty="0" smtClean="0"/>
          </a:p>
          <a:p>
            <a:pPr marL="742950" lvl="2" indent="-342900" algn="just"/>
            <a:endParaRPr lang="en-US" sz="1600" dirty="0" smtClean="0"/>
          </a:p>
          <a:p>
            <a:pPr marL="742950" lvl="2" indent="-342900" algn="just"/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E59E6C-7E23-4AEE-AA04-20DE62CC68BF}" type="slidenum">
              <a:rPr lang="en-US" smtClean="0"/>
              <a:pPr>
                <a:defRPr/>
              </a:pPr>
              <a:t>14</a:t>
            </a:fld>
            <a:endParaRPr lang="en-US" sz="1400"/>
          </a:p>
        </p:txBody>
      </p:sp>
      <p:sp>
        <p:nvSpPr>
          <p:cNvPr id="163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E59E6C-7E23-4AEE-AA04-20DE62CC68BF}" type="slidenum">
              <a:rPr lang="en-US" smtClean="0"/>
              <a:pPr>
                <a:defRPr/>
              </a:pPr>
              <a:t>15</a:t>
            </a:fld>
            <a:endParaRPr lang="en-US" sz="140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371600" y="2651125"/>
            <a:ext cx="6248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>
                <a:solidFill>
                  <a:srgbClr val="0089C6"/>
                </a:solidFill>
                <a:latin typeface="Tempus Sans ITC" pitchFamily="82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535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1D36D0F-48F8-4977-B98C-ABC875F4C71B}" type="slidenum">
              <a:rPr lang="en-US" smtClean="0">
                <a:latin typeface="Arial" pitchFamily="34" charset="0"/>
                <a:ea typeface="ＭＳ Ｐゴシック"/>
                <a:cs typeface="ＭＳ Ｐゴシック"/>
              </a:rPr>
              <a:pPr/>
              <a:t>2</a:t>
            </a:fld>
            <a:endParaRPr lang="en-US" sz="140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BIRD98 [ISSO PU] / [ISSO PD]</a:t>
            </a:r>
          </a:p>
          <a:p>
            <a:pPr eaLnBrk="1" hangingPunct="1"/>
            <a:r>
              <a:rPr lang="en-US" dirty="0" smtClean="0"/>
              <a:t>BIRD95 [Composite Current]</a:t>
            </a:r>
          </a:p>
          <a:p>
            <a:pPr eaLnBrk="1" hangingPunct="1"/>
            <a:r>
              <a:rPr lang="en-US" dirty="0" smtClean="0"/>
              <a:t>Accuracy Enhancements</a:t>
            </a:r>
          </a:p>
          <a:p>
            <a:pPr eaLnBrk="1" hangingPunct="1"/>
            <a:r>
              <a:rPr lang="en-US" dirty="0" smtClean="0"/>
              <a:t>Challenges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en-US" sz="2400" dirty="0" smtClean="0"/>
              <a:t>For Improved SSO simulations in non-ideal power supply environment IBIS ver.5.0 introduced the following features :</a:t>
            </a:r>
          </a:p>
          <a:p>
            <a:pPr algn="just" eaLnBrk="1" hangingPunct="1">
              <a:defRPr/>
            </a:pPr>
            <a:endParaRPr lang="en-US" sz="2000" dirty="0" smtClean="0"/>
          </a:p>
          <a:p>
            <a:pPr lvl="1" algn="just" eaLnBrk="1" hangingPunct="1">
              <a:defRPr/>
            </a:pPr>
            <a:r>
              <a:rPr lang="en-US" sz="2000" dirty="0"/>
              <a:t>Added </a:t>
            </a:r>
            <a:r>
              <a:rPr lang="en-US" sz="2000" b="1" dirty="0">
                <a:solidFill>
                  <a:schemeClr val="tx2"/>
                </a:solidFill>
              </a:rPr>
              <a:t>[</a:t>
            </a:r>
            <a:r>
              <a:rPr lang="en-US" sz="2000" b="1" dirty="0" smtClean="0">
                <a:solidFill>
                  <a:schemeClr val="tx2"/>
                </a:solidFill>
              </a:rPr>
              <a:t>ISSO PU</a:t>
            </a:r>
            <a:r>
              <a:rPr lang="en-US" sz="2000" b="1" dirty="0">
                <a:solidFill>
                  <a:schemeClr val="tx2"/>
                </a:solidFill>
              </a:rPr>
              <a:t>] &amp;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b="1" dirty="0">
                <a:solidFill>
                  <a:schemeClr val="tx2"/>
                </a:solidFill>
              </a:rPr>
              <a:t>[</a:t>
            </a:r>
            <a:r>
              <a:rPr lang="en-US" sz="2000" b="1" dirty="0" smtClean="0">
                <a:solidFill>
                  <a:schemeClr val="tx2"/>
                </a:solidFill>
              </a:rPr>
              <a:t>ISSO PD</a:t>
            </a:r>
            <a:r>
              <a:rPr lang="en-US" sz="2000" b="1" dirty="0">
                <a:solidFill>
                  <a:schemeClr val="tx2"/>
                </a:solidFill>
              </a:rPr>
              <a:t>] </a:t>
            </a:r>
            <a:r>
              <a:rPr lang="en-US" sz="2000" dirty="0"/>
              <a:t>tables proposed in BIRD98.</a:t>
            </a:r>
          </a:p>
          <a:p>
            <a:pPr lvl="2" algn="just" eaLnBrk="1" hangingPunct="1">
              <a:buFont typeface="Wingdings" pitchFamily="2" charset="2"/>
              <a:buNone/>
              <a:defRPr/>
            </a:pPr>
            <a:r>
              <a:rPr lang="en-US" sz="1600" dirty="0"/>
              <a:t>-   To model Gate Modulation effect.</a:t>
            </a:r>
          </a:p>
          <a:p>
            <a:pPr algn="just" eaLnBrk="1" hangingPunct="1">
              <a:defRPr/>
            </a:pPr>
            <a:endParaRPr lang="en-US" sz="2000" dirty="0" smtClean="0"/>
          </a:p>
          <a:p>
            <a:pPr lvl="1" algn="just" eaLnBrk="1" hangingPunct="1">
              <a:defRPr/>
            </a:pPr>
            <a:r>
              <a:rPr lang="en-US" sz="2000" dirty="0" smtClean="0"/>
              <a:t>Added </a:t>
            </a:r>
            <a:r>
              <a:rPr lang="en-US" sz="2000" b="1" dirty="0" smtClean="0">
                <a:solidFill>
                  <a:schemeClr val="tx2"/>
                </a:solidFill>
              </a:rPr>
              <a:t>[Composite </a:t>
            </a:r>
            <a:r>
              <a:rPr lang="en-US" sz="2000" b="1" dirty="0">
                <a:solidFill>
                  <a:schemeClr val="tx2"/>
                </a:solidFill>
              </a:rPr>
              <a:t>C</a:t>
            </a:r>
            <a:r>
              <a:rPr lang="en-US" sz="2000" b="1" dirty="0" smtClean="0">
                <a:solidFill>
                  <a:schemeClr val="tx2"/>
                </a:solidFill>
              </a:rPr>
              <a:t>urrent] </a:t>
            </a:r>
            <a:r>
              <a:rPr lang="en-US" sz="2000" dirty="0" smtClean="0"/>
              <a:t>tables proposed in BIRD95.</a:t>
            </a:r>
          </a:p>
          <a:p>
            <a:pPr marL="914400" lvl="2" indent="0" algn="just" eaLnBrk="1" hangingPunct="1">
              <a:buFont typeface="Wingdings" pitchFamily="2" charset="2"/>
              <a:buNone/>
              <a:defRPr/>
            </a:pPr>
            <a:r>
              <a:rPr lang="en-US" sz="1600" dirty="0" smtClean="0"/>
              <a:t>-   For more accurate analysis for ground and power bounce associated with   </a:t>
            </a:r>
          </a:p>
          <a:p>
            <a:pPr marL="914400" lvl="2" indent="0" algn="just" eaLnBrk="1" hangingPunct="1">
              <a:buFont typeface="Wingdings" pitchFamily="2" charset="2"/>
              <a:buNone/>
              <a:defRPr/>
            </a:pPr>
            <a:r>
              <a:rPr lang="en-US" sz="1600" dirty="0" smtClean="0"/>
              <a:t>    simultaneous switching noise. </a:t>
            </a:r>
          </a:p>
          <a:p>
            <a:pPr marL="914400" lvl="2" indent="0" algn="just" eaLnBrk="1" hangingPunct="1">
              <a:buFont typeface="Wingdings" pitchFamily="2" charset="2"/>
              <a:buNone/>
              <a:defRPr/>
            </a:pPr>
            <a:endParaRPr lang="en-US" sz="1800" dirty="0" smtClean="0"/>
          </a:p>
          <a:p>
            <a:pPr algn="just" eaLnBrk="1" hangingPunct="1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D18C-19B4-4E70-A690-43F7CEFB6276}" type="slidenum">
              <a:rPr lang="en-US" smtClean="0"/>
              <a:pPr>
                <a:defRPr/>
              </a:pPr>
              <a:t>3</a:t>
            </a:fld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BIRD98 [ISSO PU] / [ISSO PD]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95A5A-5E2E-41CB-84FA-DDB024E92DE1}" type="slidenum">
              <a:rPr lang="en-US" smtClean="0"/>
              <a:pPr>
                <a:defRPr/>
              </a:pPr>
              <a:t>4</a:t>
            </a:fld>
            <a:endParaRPr lang="en-US" sz="1400"/>
          </a:p>
        </p:txBody>
      </p:sp>
      <p:sp>
        <p:nvSpPr>
          <p:cNvPr id="6148" name="Content Placeholder 1"/>
          <p:cNvSpPr>
            <a:spLocks noGrp="1"/>
          </p:cNvSpPr>
          <p:nvPr>
            <p:ph idx="1"/>
          </p:nvPr>
        </p:nvSpPr>
        <p:spPr>
          <a:xfrm>
            <a:off x="238125" y="914400"/>
            <a:ext cx="8305800" cy="1143000"/>
          </a:xfrm>
        </p:spPr>
        <p:txBody>
          <a:bodyPr/>
          <a:lstStyle/>
          <a:p>
            <a:pPr algn="just"/>
            <a:r>
              <a:rPr lang="en-US" sz="1600" dirty="0" smtClean="0"/>
              <a:t>Due to SSO noise, the actual drive strength may vary during transients depending on the instantaneous value of the supply voltage.  </a:t>
            </a:r>
          </a:p>
          <a:p>
            <a:pPr algn="just"/>
            <a:endParaRPr lang="en-US" sz="1600" i="1" dirty="0" smtClean="0"/>
          </a:p>
          <a:p>
            <a:pPr marL="457200" lvl="1" indent="0" algn="just">
              <a:buFont typeface="Wingdings" pitchFamily="2" charset="2"/>
              <a:buNone/>
            </a:pPr>
            <a:r>
              <a:rPr lang="en-US" sz="1400" i="1" dirty="0" smtClean="0"/>
              <a:t>	-   This phenomena is usually called the “</a:t>
            </a:r>
            <a:r>
              <a:rPr lang="en-US" sz="1400" b="1" i="1" dirty="0" smtClean="0"/>
              <a:t>Gate Modulation Effect</a:t>
            </a:r>
            <a:r>
              <a:rPr lang="en-US" sz="1400" i="1" dirty="0" smtClean="0"/>
              <a:t>“</a:t>
            </a:r>
          </a:p>
          <a:p>
            <a:pPr marL="457200" lvl="1" indent="0" algn="just">
              <a:buFont typeface="Wingdings" pitchFamily="2" charset="2"/>
              <a:buNone/>
            </a:pPr>
            <a:endParaRPr lang="en-US" sz="1400" dirty="0" smtClean="0"/>
          </a:p>
          <a:p>
            <a:pPr marL="457200" lvl="1" indent="0" algn="just">
              <a:buFont typeface="Wingdings" pitchFamily="2" charset="2"/>
              <a:buNone/>
            </a:pPr>
            <a:endParaRPr lang="en-US" sz="1400" dirty="0" smtClean="0"/>
          </a:p>
          <a:p>
            <a:pPr marL="457200" lvl="1" indent="0" algn="just">
              <a:buFont typeface="Wingdings" pitchFamily="2" charset="2"/>
              <a:buNone/>
            </a:pPr>
            <a:endParaRPr lang="en-US" sz="1400" dirty="0" smtClean="0"/>
          </a:p>
          <a:p>
            <a:pPr marL="457200" lvl="1" indent="0" algn="just">
              <a:buFont typeface="Wingdings" pitchFamily="2" charset="2"/>
              <a:buNone/>
            </a:pPr>
            <a:endParaRPr lang="en-US" sz="1400" dirty="0" smtClean="0"/>
          </a:p>
          <a:p>
            <a:pPr marL="457200" lvl="1" indent="0" algn="just">
              <a:buFont typeface="Wingdings" pitchFamily="2" charset="2"/>
              <a:buNone/>
            </a:pPr>
            <a:endParaRPr lang="en-US" sz="1400" dirty="0" smtClean="0"/>
          </a:p>
          <a:p>
            <a:pPr marL="457200" lvl="1" indent="0" algn="just">
              <a:buFont typeface="Wingdings" pitchFamily="2" charset="2"/>
              <a:buNone/>
            </a:pPr>
            <a:endParaRPr lang="en-US" sz="1400" dirty="0" smtClean="0"/>
          </a:p>
          <a:p>
            <a:pPr marL="457200" lvl="1" indent="0" algn="just">
              <a:buFont typeface="Wingdings" pitchFamily="2" charset="2"/>
              <a:buNone/>
            </a:pPr>
            <a:endParaRPr lang="en-US" sz="1400" dirty="0" smtClean="0"/>
          </a:p>
          <a:p>
            <a:pPr marL="457200" lvl="1" indent="0" algn="just">
              <a:buFont typeface="Wingdings" pitchFamily="2" charset="2"/>
              <a:buNone/>
            </a:pPr>
            <a:endParaRPr lang="en-US" sz="1400" dirty="0" smtClean="0"/>
          </a:p>
          <a:p>
            <a:pPr marL="457200" lvl="1" indent="0" algn="just">
              <a:buFont typeface="Wingdings" pitchFamily="2" charset="2"/>
              <a:buNone/>
            </a:pPr>
            <a:endParaRPr lang="en-US" sz="1400" dirty="0" smtClean="0"/>
          </a:p>
          <a:p>
            <a:pPr marL="457200" lvl="1" indent="0" algn="just">
              <a:buFont typeface="Wingdings" pitchFamily="2" charset="2"/>
              <a:buNone/>
            </a:pPr>
            <a:endParaRPr lang="en-US" sz="1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42888" y="5181600"/>
            <a:ext cx="8686800" cy="84931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just">
              <a:defRPr/>
            </a:pPr>
            <a:endParaRPr lang="en-US" sz="1400" dirty="0"/>
          </a:p>
          <a:p>
            <a:pPr marL="342900" lvl="1" indent="-342900" algn="just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"/>
              <a:defRPr/>
            </a:pPr>
            <a:r>
              <a:rPr lang="en-US" sz="1600" b="1" dirty="0">
                <a:latin typeface="+mn-lt"/>
                <a:ea typeface="+mn-ea"/>
              </a:rPr>
              <a:t>[ISSO PU]</a:t>
            </a:r>
            <a:r>
              <a:rPr lang="en-US" sz="1600" dirty="0">
                <a:latin typeface="+mn-lt"/>
                <a:ea typeface="+mn-ea"/>
              </a:rPr>
              <a:t> / </a:t>
            </a:r>
            <a:r>
              <a:rPr lang="en-US" sz="1600" b="1" dirty="0">
                <a:latin typeface="+mn-lt"/>
                <a:ea typeface="+mn-ea"/>
              </a:rPr>
              <a:t>[ISSO PD] </a:t>
            </a:r>
            <a:r>
              <a:rPr lang="en-US" sz="1600" dirty="0">
                <a:latin typeface="+mn-lt"/>
                <a:ea typeface="+mn-ea"/>
              </a:rPr>
              <a:t>define the effective current of the pullup/pulldown structures as a function of the voltage on the pullup/pulldown reference nodes.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4267200" y="2819400"/>
            <a:ext cx="4510088" cy="156966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171450" indent="-171450" algn="just">
              <a:buFontTx/>
              <a:buChar char="-"/>
              <a:defRPr/>
            </a:pPr>
            <a:r>
              <a:rPr lang="en-US" sz="1200" dirty="0"/>
              <a:t>In IBIS (prior to IBISv5) Working point can move only </a:t>
            </a:r>
            <a:endParaRPr lang="en-US" sz="1200" dirty="0" smtClean="0"/>
          </a:p>
          <a:p>
            <a:pPr algn="just">
              <a:defRPr/>
            </a:pPr>
            <a:r>
              <a:rPr lang="en-US" sz="1200" dirty="0"/>
              <a:t> </a:t>
            </a:r>
            <a:r>
              <a:rPr lang="en-US" sz="1200" dirty="0" smtClean="0"/>
              <a:t>   along </a:t>
            </a:r>
            <a:r>
              <a:rPr lang="en-US" sz="1200" dirty="0"/>
              <a:t>the same </a:t>
            </a:r>
            <a:r>
              <a:rPr lang="en-US" sz="1200" b="1" dirty="0"/>
              <a:t>Vgs =VDD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200" dirty="0"/>
              <a:t>characteristic</a:t>
            </a:r>
            <a:r>
              <a:rPr lang="en-US" sz="1200" dirty="0" smtClean="0"/>
              <a:t>.</a:t>
            </a:r>
          </a:p>
          <a:p>
            <a:pPr marL="171450" indent="-171450" algn="just">
              <a:buFontTx/>
              <a:buChar char="-"/>
              <a:defRPr/>
            </a:pPr>
            <a:endParaRPr lang="en-US" sz="1200" dirty="0"/>
          </a:p>
          <a:p>
            <a:pPr algn="just">
              <a:defRPr/>
            </a:pPr>
            <a:r>
              <a:rPr lang="en-US" sz="1200" dirty="0" smtClean="0"/>
              <a:t>-   During supply bounce, actual working point shifts to</a:t>
            </a:r>
          </a:p>
          <a:p>
            <a:pPr algn="just">
              <a:defRPr/>
            </a:pPr>
            <a:r>
              <a:rPr lang="en-US" sz="1200" dirty="0"/>
              <a:t> </a:t>
            </a:r>
            <a:r>
              <a:rPr lang="en-US" sz="1200" dirty="0" smtClean="0"/>
              <a:t>   </a:t>
            </a:r>
            <a:r>
              <a:rPr lang="en-US" sz="1200" b="1" dirty="0" smtClean="0"/>
              <a:t>Vgs = VDD ± </a:t>
            </a:r>
            <a:r>
              <a:rPr lang="el-GR" sz="1200" b="1" dirty="0" smtClean="0"/>
              <a:t>Δ</a:t>
            </a:r>
            <a:r>
              <a:rPr lang="en-US" sz="1200" b="1" dirty="0" err="1" smtClean="0"/>
              <a:t>V</a:t>
            </a:r>
            <a:r>
              <a:rPr lang="en-US" sz="1200" b="1" baseline="-25000" dirty="0" err="1" smtClean="0"/>
              <a:t>bounce</a:t>
            </a:r>
            <a:r>
              <a:rPr lang="en-US" sz="1200" b="1" dirty="0" smtClean="0"/>
              <a:t> </a:t>
            </a:r>
            <a:r>
              <a:rPr lang="en-US" sz="1200" dirty="0" smtClean="0"/>
              <a:t>characteristics.</a:t>
            </a:r>
          </a:p>
          <a:p>
            <a:pPr algn="just">
              <a:defRPr/>
            </a:pPr>
            <a:endParaRPr lang="en-US" sz="1200" dirty="0"/>
          </a:p>
          <a:p>
            <a:pPr marL="171450" indent="-171450" algn="just">
              <a:buFontTx/>
              <a:buChar char="-"/>
              <a:defRPr/>
            </a:pPr>
            <a:r>
              <a:rPr lang="en-US" sz="1200" dirty="0" smtClean="0"/>
              <a:t>Higher </a:t>
            </a:r>
            <a:r>
              <a:rPr lang="en-US" sz="1200" dirty="0"/>
              <a:t>is the bouncing </a:t>
            </a:r>
            <a:r>
              <a:rPr lang="en-US" sz="1200" dirty="0" smtClean="0"/>
              <a:t>noise</a:t>
            </a:r>
            <a:r>
              <a:rPr lang="en-US" sz="1200" dirty="0"/>
              <a:t>, the higher is the mismatching </a:t>
            </a:r>
          </a:p>
          <a:p>
            <a:pPr algn="just">
              <a:defRPr/>
            </a:pPr>
            <a:r>
              <a:rPr lang="en-US" sz="1200" dirty="0"/>
              <a:t>    </a:t>
            </a:r>
            <a:r>
              <a:rPr lang="en-US" sz="1200" dirty="0" smtClean="0"/>
              <a:t>between </a:t>
            </a:r>
            <a:r>
              <a:rPr lang="en-US" sz="1200" dirty="0"/>
              <a:t>IBIS and Spice results.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5" y="2133600"/>
            <a:ext cx="3457575" cy="3133725"/>
          </a:xfrm>
          <a:prstGeom prst="rect">
            <a:avLst/>
          </a:prstGeom>
          <a:ln w="22225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BIRD95 [Composite Current]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0034A6-5B63-4925-A3B0-29B4EB758929}" type="slidenum">
              <a:rPr lang="en-US" smtClean="0"/>
              <a:pPr>
                <a:defRPr/>
              </a:pPr>
              <a:t>5</a:t>
            </a:fld>
            <a:endParaRPr lang="en-US" sz="140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52400" y="5410200"/>
            <a:ext cx="8305800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n-US" sz="1800" dirty="0" smtClean="0"/>
              <a:t>Describes </a:t>
            </a:r>
            <a:r>
              <a:rPr lang="en-US" sz="1800" b="1" i="1" dirty="0"/>
              <a:t>R</a:t>
            </a:r>
            <a:r>
              <a:rPr lang="en-US" sz="1800" b="1" i="1" dirty="0" smtClean="0"/>
              <a:t>ising</a:t>
            </a:r>
            <a:r>
              <a:rPr lang="en-US" sz="1800" dirty="0" smtClean="0"/>
              <a:t> and </a:t>
            </a:r>
            <a:r>
              <a:rPr lang="en-US" sz="1800" b="1" i="1" dirty="0"/>
              <a:t>F</a:t>
            </a:r>
            <a:r>
              <a:rPr lang="en-US" sz="1800" b="1" i="1" dirty="0" smtClean="0"/>
              <a:t>alling</a:t>
            </a:r>
            <a:r>
              <a:rPr lang="en-US" sz="1800" dirty="0" smtClean="0"/>
              <a:t> edge total current from the </a:t>
            </a:r>
            <a:r>
              <a:rPr lang="en-US" sz="1800" b="1" dirty="0" smtClean="0"/>
              <a:t>Power Reference </a:t>
            </a:r>
            <a:r>
              <a:rPr lang="en-US" sz="1800" dirty="0" smtClean="0"/>
              <a:t>terminal of the buffer.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n-US" sz="600" dirty="0" smtClean="0"/>
          </a:p>
        </p:txBody>
      </p:sp>
      <p:sp>
        <p:nvSpPr>
          <p:cNvPr id="7174" name="Content Placeholder 2"/>
          <p:cNvSpPr txBox="1">
            <a:spLocks/>
          </p:cNvSpPr>
          <p:nvPr/>
        </p:nvSpPr>
        <p:spPr bwMode="auto">
          <a:xfrm>
            <a:off x="304800" y="91440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"/>
            </a:pPr>
            <a:r>
              <a:rPr lang="en-US" sz="1800" dirty="0" smtClean="0"/>
              <a:t>The </a:t>
            </a:r>
            <a:r>
              <a:rPr lang="en-US" sz="1800" dirty="0"/>
              <a:t>current causing the </a:t>
            </a:r>
            <a:r>
              <a:rPr lang="en-US" sz="1800" dirty="0" smtClean="0"/>
              <a:t>Supply bounce </a:t>
            </a:r>
            <a:r>
              <a:rPr lang="en-US" sz="1800" dirty="0"/>
              <a:t>will include :</a:t>
            </a:r>
          </a:p>
          <a:p>
            <a:pPr marL="628650" lvl="1" indent="-171450" algn="just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1200" dirty="0" err="1"/>
              <a:t>I_byp</a:t>
            </a:r>
            <a:r>
              <a:rPr lang="en-US" sz="1200" dirty="0"/>
              <a:t>     - Bypass </a:t>
            </a:r>
            <a:r>
              <a:rPr lang="en-US" sz="1200" dirty="0" smtClean="0"/>
              <a:t>current</a:t>
            </a:r>
            <a:endParaRPr lang="en-US" sz="1200" dirty="0"/>
          </a:p>
          <a:p>
            <a:pPr marL="628650" lvl="1" indent="-171450" algn="just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1200" dirty="0" err="1"/>
              <a:t>I_pre</a:t>
            </a:r>
            <a:r>
              <a:rPr lang="en-US" sz="1200" dirty="0"/>
              <a:t>      - Pre-Driver </a:t>
            </a:r>
            <a:r>
              <a:rPr lang="en-US" sz="1200" dirty="0" smtClean="0"/>
              <a:t>current</a:t>
            </a:r>
          </a:p>
          <a:p>
            <a:pPr marL="628650" lvl="1" indent="-171450" algn="just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1200" dirty="0" err="1" smtClean="0"/>
              <a:t>I_cb</a:t>
            </a:r>
            <a:r>
              <a:rPr lang="en-US" sz="1200" dirty="0" smtClean="0"/>
              <a:t>       </a:t>
            </a:r>
            <a:r>
              <a:rPr lang="en-US" sz="1200" dirty="0"/>
              <a:t>- Crow-bar current     </a:t>
            </a:r>
          </a:p>
          <a:p>
            <a:pPr marL="628650" lvl="1" indent="-171450" algn="just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1200" dirty="0" err="1"/>
              <a:t>I_term</a:t>
            </a:r>
            <a:r>
              <a:rPr lang="en-US" sz="1200" dirty="0"/>
              <a:t>    - Termination </a:t>
            </a:r>
            <a:r>
              <a:rPr lang="en-US" sz="1200" dirty="0" smtClean="0"/>
              <a:t>current  (if Present)</a:t>
            </a:r>
            <a:endParaRPr lang="en-US" sz="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438400"/>
            <a:ext cx="3429000" cy="2760663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114800" y="2454275"/>
            <a:ext cx="4724400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lvl="1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"/>
              <a:defRPr/>
            </a:pPr>
            <a:r>
              <a:rPr lang="en-US" sz="1400" b="1" dirty="0" err="1">
                <a:solidFill>
                  <a:srgbClr val="FF0000"/>
                </a:solidFill>
              </a:rPr>
              <a:t>I_byp</a:t>
            </a:r>
            <a:r>
              <a:rPr lang="en-US" sz="1400" dirty="0"/>
              <a:t> &amp; </a:t>
            </a:r>
            <a:r>
              <a:rPr lang="en-US" sz="1400" b="1" dirty="0" err="1">
                <a:solidFill>
                  <a:srgbClr val="FF0000"/>
                </a:solidFill>
              </a:rPr>
              <a:t>I_pre</a:t>
            </a:r>
            <a:r>
              <a:rPr lang="en-US" sz="1400" dirty="0"/>
              <a:t> play a significant role in determining the supply bounce.</a:t>
            </a:r>
          </a:p>
          <a:p>
            <a:pPr marL="342900" lvl="1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"/>
              <a:defRPr/>
            </a:pPr>
            <a:r>
              <a:rPr lang="en-US" sz="1400" dirty="0">
                <a:latin typeface="+mn-lt"/>
                <a:ea typeface="+mn-ea"/>
              </a:rPr>
              <a:t>Not modeled by IBIS ver. Prior to 5.0</a:t>
            </a:r>
          </a:p>
          <a:p>
            <a:pPr>
              <a:defRPr/>
            </a:pPr>
            <a:endParaRPr lang="en-US" sz="1400" dirty="0">
              <a:latin typeface="+mn-lt"/>
              <a:ea typeface="+mn-ea"/>
            </a:endParaRPr>
          </a:p>
          <a:p>
            <a:pPr>
              <a:defRPr/>
            </a:pPr>
            <a:endParaRPr lang="en-US" sz="1400" dirty="0">
              <a:latin typeface="+mn-lt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3055" y="3795036"/>
            <a:ext cx="476124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i="1" dirty="0" err="1"/>
              <a:t>I_total</a:t>
            </a:r>
            <a:r>
              <a:rPr lang="en-US" sz="1600" i="1" dirty="0"/>
              <a:t> </a:t>
            </a:r>
            <a:r>
              <a:rPr lang="en-US" sz="1600" i="1" dirty="0" smtClean="0"/>
              <a:t>  =    “</a:t>
            </a:r>
            <a:r>
              <a:rPr lang="en-US" sz="1600" b="1" i="1" dirty="0" err="1" smtClean="0"/>
              <a:t>I_byp</a:t>
            </a:r>
            <a:r>
              <a:rPr lang="en-US" sz="1600" b="1" i="1" dirty="0" smtClean="0"/>
              <a:t>”</a:t>
            </a:r>
            <a:r>
              <a:rPr lang="en-US" sz="1600" i="1" dirty="0" smtClean="0"/>
              <a:t> </a:t>
            </a:r>
            <a:r>
              <a:rPr lang="en-US" sz="1600" i="1" dirty="0"/>
              <a:t>+ </a:t>
            </a:r>
            <a:r>
              <a:rPr lang="en-US" sz="1600" i="1" dirty="0" smtClean="0"/>
              <a:t>“</a:t>
            </a:r>
            <a:r>
              <a:rPr lang="en-US" sz="1600" b="1" i="1" dirty="0" err="1" smtClean="0"/>
              <a:t>I_pre</a:t>
            </a:r>
            <a:r>
              <a:rPr lang="en-US" sz="1600" b="1" i="1" dirty="0" smtClean="0"/>
              <a:t>”</a:t>
            </a:r>
            <a:r>
              <a:rPr lang="en-US" sz="1600" i="1" dirty="0" smtClean="0"/>
              <a:t> </a:t>
            </a:r>
            <a:r>
              <a:rPr lang="en-US" sz="1600" i="1" dirty="0"/>
              <a:t>+ </a:t>
            </a:r>
            <a:r>
              <a:rPr lang="en-US" sz="1600" i="1" dirty="0" smtClean="0"/>
              <a:t>“</a:t>
            </a:r>
            <a:r>
              <a:rPr lang="en-US" sz="1600" b="1" i="1" dirty="0" err="1" smtClean="0"/>
              <a:t>I_cb</a:t>
            </a:r>
            <a:r>
              <a:rPr lang="en-US" sz="1600" b="1" i="1" dirty="0" smtClean="0"/>
              <a:t>”</a:t>
            </a:r>
            <a:r>
              <a:rPr lang="en-US" sz="1600" i="1" dirty="0" smtClean="0"/>
              <a:t> </a:t>
            </a:r>
            <a:r>
              <a:rPr lang="en-US" sz="1600" i="1" dirty="0"/>
              <a:t>+ </a:t>
            </a:r>
            <a:r>
              <a:rPr lang="en-US" sz="1600" i="1" dirty="0" smtClean="0"/>
              <a:t>“</a:t>
            </a:r>
            <a:r>
              <a:rPr lang="en-US" sz="1600" b="1" i="1" dirty="0" err="1" smtClean="0"/>
              <a:t>I_term</a:t>
            </a:r>
            <a:r>
              <a:rPr lang="en-US" sz="1600" b="1" i="1" dirty="0" smtClean="0"/>
              <a:t>”</a:t>
            </a:r>
            <a:endParaRPr lang="en-US" sz="1600" b="1" i="1" dirty="0"/>
          </a:p>
          <a:p>
            <a:pPr>
              <a:defRPr/>
            </a:pPr>
            <a:r>
              <a:rPr lang="en-US" sz="1600" i="1" dirty="0" smtClean="0"/>
              <a:t>([</a:t>
            </a:r>
            <a:r>
              <a:rPr lang="en-US" sz="1600" i="1" dirty="0"/>
              <a:t>Composite Current])</a:t>
            </a:r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533400" y="5042356"/>
            <a:ext cx="34322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1" dirty="0" smtClean="0"/>
              <a:t>*Image </a:t>
            </a:r>
            <a:r>
              <a:rPr lang="en-US" sz="800" i="1" dirty="0"/>
              <a:t>taken from IBIS 5.0 Specification </a:t>
            </a:r>
            <a:r>
              <a:rPr lang="en-US" sz="800" i="1" dirty="0" smtClean="0"/>
              <a:t>document</a:t>
            </a:r>
            <a:r>
              <a:rPr lang="en-US" sz="800" i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49250" y="152400"/>
            <a:ext cx="7651750" cy="685800"/>
          </a:xfrm>
        </p:spPr>
        <p:txBody>
          <a:bodyPr/>
          <a:lstStyle/>
          <a:p>
            <a:r>
              <a:rPr lang="en-US" dirty="0" smtClean="0"/>
              <a:t>[Composite Current] Sample data	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4495800" cy="381000"/>
          </a:xfrm>
        </p:spPr>
        <p:txBody>
          <a:bodyPr/>
          <a:lstStyle/>
          <a:p>
            <a:pPr marL="0" indent="0">
              <a:buNone/>
            </a:pPr>
            <a:r>
              <a:rPr lang="en-US" sz="1200" b="1" dirty="0" smtClean="0"/>
              <a:t>50 Ohm Resistive load at PAD to Pull Down Reference</a:t>
            </a:r>
          </a:p>
          <a:p>
            <a:endParaRPr lang="en-US" sz="1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9F73AF-2C37-495C-899D-F3B1BC605E2F}" type="slidenum">
              <a:rPr lang="en-US" smtClean="0"/>
              <a:pPr>
                <a:defRPr/>
              </a:pPr>
              <a:t>6</a:t>
            </a:fld>
            <a:endParaRPr lang="en-US" sz="1400"/>
          </a:p>
        </p:txBody>
      </p:sp>
      <p:pic>
        <p:nvPicPr>
          <p:cNvPr id="8197" name="Pictur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050" y="1371600"/>
            <a:ext cx="3400425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125" y="3792538"/>
            <a:ext cx="35623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Box 8"/>
          <p:cNvSpPr txBox="1">
            <a:spLocks noChangeArrowheads="1"/>
          </p:cNvSpPr>
          <p:nvPr/>
        </p:nvSpPr>
        <p:spPr bwMode="auto">
          <a:xfrm rot="-5400000">
            <a:off x="145256" y="2353470"/>
            <a:ext cx="6953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Voltage</a:t>
            </a:r>
          </a:p>
        </p:txBody>
      </p:sp>
      <p:sp>
        <p:nvSpPr>
          <p:cNvPr id="8200" name="TextBox 9"/>
          <p:cNvSpPr txBox="1">
            <a:spLocks noChangeArrowheads="1"/>
          </p:cNvSpPr>
          <p:nvPr/>
        </p:nvSpPr>
        <p:spPr bwMode="auto">
          <a:xfrm rot="-5400000">
            <a:off x="144463" y="4538663"/>
            <a:ext cx="69691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Current</a:t>
            </a:r>
          </a:p>
        </p:txBody>
      </p:sp>
      <p:sp>
        <p:nvSpPr>
          <p:cNvPr id="8204" name="TextBox 13"/>
          <p:cNvSpPr txBox="1">
            <a:spLocks noChangeArrowheads="1"/>
          </p:cNvSpPr>
          <p:nvPr/>
        </p:nvSpPr>
        <p:spPr bwMode="auto">
          <a:xfrm rot="-5400000">
            <a:off x="4391025" y="2319338"/>
            <a:ext cx="6953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 dirty="0"/>
              <a:t>Voltage</a:t>
            </a:r>
          </a:p>
        </p:txBody>
      </p:sp>
      <p:sp>
        <p:nvSpPr>
          <p:cNvPr id="8205" name="TextBox 14"/>
          <p:cNvSpPr txBox="1">
            <a:spLocks noChangeArrowheads="1"/>
          </p:cNvSpPr>
          <p:nvPr/>
        </p:nvSpPr>
        <p:spPr bwMode="auto">
          <a:xfrm rot="-5400000">
            <a:off x="4390232" y="4539456"/>
            <a:ext cx="6969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Current</a:t>
            </a:r>
          </a:p>
        </p:txBody>
      </p:sp>
      <p:sp>
        <p:nvSpPr>
          <p:cNvPr id="8207" name="TextBox 16"/>
          <p:cNvSpPr txBox="1">
            <a:spLocks noChangeArrowheads="1"/>
          </p:cNvSpPr>
          <p:nvPr/>
        </p:nvSpPr>
        <p:spPr bwMode="auto">
          <a:xfrm>
            <a:off x="2066925" y="3581400"/>
            <a:ext cx="7778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i="1"/>
              <a:t>Time (ns)</a:t>
            </a:r>
          </a:p>
        </p:txBody>
      </p:sp>
      <p:sp>
        <p:nvSpPr>
          <p:cNvPr id="8208" name="TextBox 17"/>
          <p:cNvSpPr txBox="1">
            <a:spLocks noChangeArrowheads="1"/>
          </p:cNvSpPr>
          <p:nvPr/>
        </p:nvSpPr>
        <p:spPr bwMode="auto">
          <a:xfrm>
            <a:off x="6342063" y="3581400"/>
            <a:ext cx="77946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i="1"/>
              <a:t>Time (ns)</a:t>
            </a:r>
          </a:p>
        </p:txBody>
      </p:sp>
      <p:pic>
        <p:nvPicPr>
          <p:cNvPr id="17" name="Picture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8593" y="1325092"/>
            <a:ext cx="33528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07306" y="3785717"/>
            <a:ext cx="3494087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4953000" y="1006003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"/>
              <a:defRPr sz="28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"/>
              <a:defRPr sz="24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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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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-96" charset="2"/>
              <a:buChar char="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-96" charset="2"/>
              <a:buChar char="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-96" charset="2"/>
              <a:buChar char="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-96" charset="2"/>
              <a:buChar char="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200" b="1" dirty="0" smtClean="0"/>
              <a:t>50 Ohm Resistive load at PAD to Pull Up Reference</a:t>
            </a:r>
          </a:p>
          <a:p>
            <a:endParaRPr lang="en-US" sz="1800" b="1" dirty="0" smtClean="0"/>
          </a:p>
        </p:txBody>
      </p: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3852862" y="6096000"/>
            <a:ext cx="20954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/>
              <a:t>Rising </a:t>
            </a:r>
            <a:r>
              <a:rPr lang="en-US" sz="1800" b="1" dirty="0" smtClean="0"/>
              <a:t>event only</a:t>
            </a:r>
            <a:endParaRPr lang="en-US" sz="1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293688" y="990600"/>
            <a:ext cx="8305800" cy="685800"/>
          </a:xfrm>
        </p:spPr>
        <p:txBody>
          <a:bodyPr/>
          <a:lstStyle/>
          <a:p>
            <a:pPr marL="342900" lvl="1" indent="-342900" algn="just"/>
            <a:r>
              <a:rPr lang="en-US" sz="1600" b="1" dirty="0" smtClean="0">
                <a:solidFill>
                  <a:srgbClr val="00B050"/>
                </a:solidFill>
              </a:rPr>
              <a:t>“The </a:t>
            </a:r>
            <a:r>
              <a:rPr lang="en-US" sz="1600" b="1" dirty="0">
                <a:solidFill>
                  <a:srgbClr val="00B050"/>
                </a:solidFill>
              </a:rPr>
              <a:t>currents documented in the I-T table correspond to the voltages in the V-T table at the identical time points and for the given *_fixture load."</a:t>
            </a:r>
            <a:r>
              <a:rPr lang="en-US" sz="1600" b="1" i="1" dirty="0" smtClean="0">
                <a:solidFill>
                  <a:srgbClr val="00B050"/>
                </a:solidFill>
              </a:rPr>
              <a:t> *</a:t>
            </a:r>
          </a:p>
          <a:p>
            <a:pPr marL="342900" lvl="1" indent="-342900" algn="just"/>
            <a:endParaRPr lang="en-US" sz="1800" dirty="0" smtClean="0">
              <a:solidFill>
                <a:srgbClr val="00B050"/>
              </a:solidFill>
            </a:endParaRPr>
          </a:p>
          <a:p>
            <a:pPr marL="742950" lvl="2" indent="-342900" algn="just"/>
            <a:endParaRPr lang="en-US" sz="1400" dirty="0" smtClean="0">
              <a:solidFill>
                <a:srgbClr val="00B050"/>
              </a:solidFill>
            </a:endParaRPr>
          </a:p>
          <a:p>
            <a:pPr marL="742950" lvl="2" indent="-342900" algn="just"/>
            <a:endParaRPr lang="en-US" sz="1400" dirty="0" smtClean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2702BD-960C-49AC-A091-B2EB927032DB}" type="slidenum">
              <a:rPr lang="en-US" smtClean="0"/>
              <a:pPr>
                <a:defRPr/>
              </a:pPr>
              <a:t>7</a:t>
            </a:fld>
            <a:endParaRPr lang="en-US" sz="1400"/>
          </a:p>
        </p:txBody>
      </p:sp>
      <p:sp>
        <p:nvSpPr>
          <p:cNvPr id="174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[Composite Current] </a:t>
            </a:r>
            <a:r>
              <a:rPr lang="en-US" dirty="0" smtClean="0"/>
              <a:t>Observation 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" y="1905000"/>
            <a:ext cx="4849813" cy="1126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lvl="2" algn="just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en-US" sz="1200" dirty="0" smtClean="0">
                <a:latin typeface="+mn-lt"/>
                <a:ea typeface="+mn-ea"/>
              </a:rPr>
              <a:t>-   </a:t>
            </a:r>
            <a:r>
              <a:rPr lang="en-US" sz="1200" i="1" dirty="0" smtClean="0">
                <a:latin typeface="+mn-lt"/>
                <a:ea typeface="+mn-ea"/>
              </a:rPr>
              <a:t>The best data points  for a specific V-T table will not be</a:t>
            </a:r>
          </a:p>
          <a:p>
            <a:pPr marL="457200" lvl="2" algn="just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en-US" sz="1200" i="1" dirty="0" smtClean="0">
                <a:latin typeface="+mn-lt"/>
                <a:ea typeface="+mn-ea"/>
              </a:rPr>
              <a:t>    the same best  points for corresponding I-T table .</a:t>
            </a:r>
            <a:endParaRPr lang="en-US" sz="1200" i="1" dirty="0">
              <a:latin typeface="+mn-lt"/>
              <a:ea typeface="+mn-ea"/>
            </a:endParaRPr>
          </a:p>
          <a:p>
            <a:pPr marL="742950" lvl="2" indent="-342900" algn="just">
              <a:defRPr/>
            </a:pPr>
            <a:endParaRPr lang="en-US" sz="1200" dirty="0">
              <a:latin typeface="+mn-lt"/>
              <a:ea typeface="+mn-ea"/>
            </a:endParaRPr>
          </a:p>
          <a:p>
            <a:pPr marL="457200" lvl="2" algn="just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en-US" sz="1200" i="1" dirty="0" smtClean="0">
                <a:latin typeface="+mn-lt"/>
                <a:ea typeface="+mn-ea"/>
              </a:rPr>
              <a:t>-   Generation tools can miss Important </a:t>
            </a:r>
            <a:r>
              <a:rPr lang="en-US" sz="1200" i="1" dirty="0">
                <a:latin typeface="+mn-lt"/>
                <a:ea typeface="+mn-ea"/>
              </a:rPr>
              <a:t>information in </a:t>
            </a:r>
            <a:r>
              <a:rPr lang="en-US" sz="1200" i="1" dirty="0" smtClean="0">
                <a:latin typeface="+mn-lt"/>
                <a:ea typeface="+mn-ea"/>
              </a:rPr>
              <a:t>I-T </a:t>
            </a:r>
          </a:p>
          <a:p>
            <a:pPr marL="457200" lvl="2" algn="just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en-US" sz="1200" i="1" dirty="0">
                <a:latin typeface="+mn-lt"/>
                <a:ea typeface="+mn-ea"/>
              </a:rPr>
              <a:t> </a:t>
            </a:r>
            <a:r>
              <a:rPr lang="en-US" sz="1200" i="1" dirty="0" smtClean="0">
                <a:latin typeface="+mn-lt"/>
                <a:ea typeface="+mn-ea"/>
              </a:rPr>
              <a:t>   data.</a:t>
            </a:r>
            <a:endParaRPr lang="en-US" sz="1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4019596"/>
            <a:ext cx="2710999" cy="46166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marL="0" lvl="3">
              <a:defRPr/>
            </a:pPr>
            <a:r>
              <a:rPr lang="en-US" sz="1200" dirty="0" smtClean="0"/>
              <a:t>Pre-driver current peaks </a:t>
            </a:r>
            <a:r>
              <a:rPr lang="en-US" sz="1200" dirty="0"/>
              <a:t>occur in the </a:t>
            </a:r>
          </a:p>
          <a:p>
            <a:pPr marL="0" lvl="3">
              <a:defRPr/>
            </a:pPr>
            <a:r>
              <a:rPr lang="en-US" sz="1200" dirty="0"/>
              <a:t>region of initial constant voltage.</a:t>
            </a:r>
            <a:endParaRPr lang="en-U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4800600" y="2001837"/>
            <a:ext cx="3467100" cy="4017963"/>
            <a:chOff x="4686300" y="1635125"/>
            <a:chExt cx="4095750" cy="4668838"/>
          </a:xfrm>
        </p:grpSpPr>
        <p:pic>
          <p:nvPicPr>
            <p:cNvPr id="17413" name="Picture 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14963" y="1635125"/>
              <a:ext cx="3352800" cy="2251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4" name="Picture 5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87963" y="3962400"/>
              <a:ext cx="3494087" cy="2341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7" name="Oval 9"/>
            <p:cNvSpPr>
              <a:spLocks noChangeArrowheads="1"/>
            </p:cNvSpPr>
            <p:nvPr/>
          </p:nvSpPr>
          <p:spPr bwMode="auto">
            <a:xfrm>
              <a:off x="5486400" y="2590800"/>
              <a:ext cx="609600" cy="30480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17418" name="Oval 11"/>
            <p:cNvSpPr>
              <a:spLocks noChangeArrowheads="1"/>
            </p:cNvSpPr>
            <p:nvPr/>
          </p:nvSpPr>
          <p:spPr bwMode="auto">
            <a:xfrm>
              <a:off x="5486400" y="4638675"/>
              <a:ext cx="685800" cy="390525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cxnSp>
          <p:nvCxnSpPr>
            <p:cNvPr id="17419" name="Straight Arrow Connector 12"/>
            <p:cNvCxnSpPr>
              <a:cxnSpLocks noChangeShapeType="1"/>
            </p:cNvCxnSpPr>
            <p:nvPr/>
          </p:nvCxnSpPr>
          <p:spPr bwMode="auto">
            <a:xfrm flipV="1">
              <a:off x="4686300" y="2895600"/>
              <a:ext cx="990600" cy="1066800"/>
            </a:xfrm>
            <a:prstGeom prst="straightConnector1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7420" name="Straight Arrow Connector 14"/>
            <p:cNvCxnSpPr>
              <a:cxnSpLocks noChangeShapeType="1"/>
            </p:cNvCxnSpPr>
            <p:nvPr/>
          </p:nvCxnSpPr>
          <p:spPr bwMode="auto">
            <a:xfrm>
              <a:off x="4754563" y="4533088"/>
              <a:ext cx="731838" cy="250825"/>
            </a:xfrm>
            <a:prstGeom prst="straightConnector1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49629" y="6028577"/>
            <a:ext cx="51625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 dirty="0" smtClean="0"/>
              <a:t>*Text taken </a:t>
            </a:r>
            <a:r>
              <a:rPr lang="en-US" sz="1400" i="1" dirty="0"/>
              <a:t>from IBIS 5.0 Specification document.</a:t>
            </a:r>
          </a:p>
        </p:txBody>
      </p:sp>
    </p:spTree>
    <p:extLst>
      <p:ext uri="{BB962C8B-B14F-4D97-AF65-F5344CB8AC3E}">
        <p14:creationId xmlns:p14="http://schemas.microsoft.com/office/powerpoint/2010/main" val="128176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15" y="1475628"/>
            <a:ext cx="4724400" cy="2334372"/>
          </a:xfrm>
        </p:spPr>
        <p:txBody>
          <a:bodyPr/>
          <a:lstStyle/>
          <a:p>
            <a:pPr algn="just">
              <a:defRPr/>
            </a:pPr>
            <a:endParaRPr lang="en-US" sz="1200" dirty="0" smtClean="0"/>
          </a:p>
          <a:p>
            <a:pPr marL="0" indent="0" algn="just">
              <a:buNone/>
              <a:defRPr/>
            </a:pPr>
            <a:r>
              <a:rPr lang="en-US" sz="1200" i="1" dirty="0" smtClean="0"/>
              <a:t>-   If Initial dead time removed from V-T tables , I-T waveforms </a:t>
            </a:r>
          </a:p>
          <a:p>
            <a:pPr marL="0" indent="0" algn="just">
              <a:buNone/>
              <a:defRPr/>
            </a:pPr>
            <a:r>
              <a:rPr lang="en-US" sz="1200" i="1" dirty="0"/>
              <a:t> </a:t>
            </a:r>
            <a:r>
              <a:rPr lang="en-US" sz="1200" i="1" dirty="0" smtClean="0"/>
              <a:t>   also  need to be adjusted similarly.</a:t>
            </a:r>
          </a:p>
          <a:p>
            <a:pPr marL="0" indent="0" algn="just">
              <a:buNone/>
              <a:defRPr/>
            </a:pPr>
            <a:endParaRPr lang="en-US" sz="1200" i="1" dirty="0" smtClean="0"/>
          </a:p>
          <a:p>
            <a:pPr marL="0" indent="0" algn="just">
              <a:buNone/>
              <a:defRPr/>
            </a:pPr>
            <a:r>
              <a:rPr lang="en-US" sz="1200" i="1" dirty="0" smtClean="0"/>
              <a:t>-   Pre-driver current information will be lost. </a:t>
            </a:r>
          </a:p>
          <a:p>
            <a:pPr marL="0" indent="0" algn="just">
              <a:buNone/>
              <a:defRPr/>
            </a:pPr>
            <a:endParaRPr lang="en-US" sz="1200" i="1" dirty="0" smtClean="0"/>
          </a:p>
          <a:p>
            <a:pPr marL="0" indent="0" algn="just">
              <a:buNone/>
              <a:defRPr/>
            </a:pPr>
            <a:r>
              <a:rPr lang="en-US" sz="1200" i="1" dirty="0"/>
              <a:t>-   [Composite Current] information cannot be effectively used.</a:t>
            </a:r>
          </a:p>
          <a:p>
            <a:pPr marL="0" indent="0" algn="just">
              <a:buNone/>
              <a:defRPr/>
            </a:pPr>
            <a:endParaRPr lang="en-US" sz="1200" i="1" dirty="0" smtClean="0"/>
          </a:p>
          <a:p>
            <a:pPr marL="0" indent="0" algn="just">
              <a:buNone/>
              <a:defRPr/>
            </a:pPr>
            <a:r>
              <a:rPr lang="en-US" sz="1200" i="1" dirty="0" smtClean="0"/>
              <a:t>-   Model developers need to support 2 Separate Models, one  </a:t>
            </a:r>
          </a:p>
          <a:p>
            <a:pPr marL="0" indent="0" algn="just">
              <a:buNone/>
              <a:defRPr/>
            </a:pPr>
            <a:r>
              <a:rPr lang="en-US" sz="1200" i="1" dirty="0"/>
              <a:t> </a:t>
            </a:r>
            <a:r>
              <a:rPr lang="en-US" sz="1200" i="1" dirty="0" smtClean="0"/>
              <a:t>  with dead time removed and other without  removal.</a:t>
            </a:r>
          </a:p>
          <a:p>
            <a:pPr marL="0" indent="0" algn="just">
              <a:buNone/>
              <a:defRPr/>
            </a:pPr>
            <a:endParaRPr lang="en-US" sz="1200" i="1" dirty="0" smtClean="0"/>
          </a:p>
          <a:p>
            <a:pPr marL="457200" lvl="1" indent="0" algn="just">
              <a:buFont typeface="Wingdings" pitchFamily="2" charset="2"/>
              <a:buNone/>
              <a:defRPr/>
            </a:pPr>
            <a:r>
              <a:rPr lang="en-US" sz="1050" dirty="0" smtClean="0"/>
              <a:t>	</a:t>
            </a:r>
          </a:p>
          <a:p>
            <a:pPr lvl="1" algn="just">
              <a:defRPr/>
            </a:pPr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D63459-DDBB-4762-8BF5-63A61E487B85}" type="slidenum">
              <a:rPr lang="en-US" smtClean="0"/>
              <a:pPr>
                <a:defRPr/>
              </a:pPr>
              <a:t>8</a:t>
            </a:fld>
            <a:endParaRPr lang="en-US" sz="140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250" y="152400"/>
            <a:ext cx="7467600" cy="685800"/>
          </a:xfrm>
        </p:spPr>
        <p:txBody>
          <a:bodyPr/>
          <a:lstStyle/>
          <a:p>
            <a:r>
              <a:rPr lang="en-US" dirty="0"/>
              <a:t>[Composite Current] </a:t>
            </a:r>
            <a:r>
              <a:rPr lang="en-US" dirty="0" smtClean="0"/>
              <a:t>Observation 2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495762" y="1803018"/>
            <a:ext cx="3352785" cy="3733800"/>
            <a:chOff x="4662791" y="962025"/>
            <a:chExt cx="4100209" cy="536257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4400" y="3644781"/>
              <a:ext cx="4038600" cy="267981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6800" y="962025"/>
              <a:ext cx="3826305" cy="2609850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 bwMode="auto">
            <a:xfrm>
              <a:off x="4690353" y="1979579"/>
              <a:ext cx="914400" cy="457200"/>
            </a:xfrm>
            <a:prstGeom prst="ellipse">
              <a:avLst/>
            </a:prstGeom>
            <a:solidFill>
              <a:schemeClr val="accent1">
                <a:alpha val="1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96" charset="-128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4662791" y="4419600"/>
              <a:ext cx="914400" cy="457200"/>
            </a:xfrm>
            <a:prstGeom prst="ellipse">
              <a:avLst/>
            </a:prstGeom>
            <a:solidFill>
              <a:schemeClr val="accent1">
                <a:alpha val="1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96" charset="-128"/>
              </a:endParaRPr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93458" y="4528759"/>
            <a:ext cx="5029215" cy="817564"/>
          </a:xfrm>
          <a:prstGeom prst="rect">
            <a:avLst/>
          </a:prstGeom>
          <a:noFill/>
          <a:ln w="222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0" lvl="1" algn="just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sz="1400" dirty="0"/>
              <a:t>This constraint </a:t>
            </a:r>
            <a:r>
              <a:rPr lang="en-US" sz="1400" b="1" dirty="0" smtClean="0"/>
              <a:t>(I-T data time-correlated with V-T data)</a:t>
            </a:r>
            <a:r>
              <a:rPr lang="en-US" sz="1400" dirty="0" smtClean="0"/>
              <a:t> need </a:t>
            </a:r>
            <a:r>
              <a:rPr lang="en-US" sz="1400" dirty="0"/>
              <a:t>to be removed to </a:t>
            </a:r>
            <a:r>
              <a:rPr lang="en-US" sz="1400" dirty="0" smtClean="0"/>
              <a:t>accurately model </a:t>
            </a:r>
            <a:r>
              <a:rPr lang="en-US" sz="1400" dirty="0"/>
              <a:t>the </a:t>
            </a:r>
            <a:r>
              <a:rPr lang="en-US" sz="1400" dirty="0" smtClean="0"/>
              <a:t>V-T Waveforms </a:t>
            </a:r>
            <a:r>
              <a:rPr lang="en-US" sz="1400" dirty="0"/>
              <a:t>and  </a:t>
            </a:r>
            <a:r>
              <a:rPr lang="en-US" sz="1400" dirty="0" smtClean="0"/>
              <a:t>I-T waveform. (</a:t>
            </a:r>
            <a:r>
              <a:rPr lang="en-US" sz="1200" b="1" dirty="0" smtClean="0"/>
              <a:t>“</a:t>
            </a:r>
            <a:r>
              <a:rPr lang="en-US" sz="1200" b="1" dirty="0"/>
              <a:t>BIRD 141</a:t>
            </a:r>
            <a:r>
              <a:rPr lang="en-US" sz="1200" b="1" dirty="0" smtClean="0"/>
              <a:t>”)</a:t>
            </a:r>
            <a:endParaRPr lang="en-US" sz="1200" b="1" dirty="0"/>
          </a:p>
          <a:p>
            <a:pPr marL="342900" lvl="1" indent="-342900" algn="just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"/>
            </a:pPr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340468" y="1015425"/>
            <a:ext cx="8459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"/>
              <a:defRPr/>
            </a:pPr>
            <a:r>
              <a:rPr lang="en-US" sz="1600" b="1" dirty="0" smtClean="0">
                <a:solidFill>
                  <a:srgbClr val="00B050"/>
                </a:solidFill>
                <a:latin typeface="+mn-lt"/>
                <a:ea typeface="+mn-ea"/>
              </a:rPr>
              <a:t>For High Speed buffers, Some </a:t>
            </a:r>
            <a:r>
              <a:rPr lang="en-US" sz="1600" b="1" dirty="0">
                <a:solidFill>
                  <a:srgbClr val="00B050"/>
                </a:solidFill>
                <a:latin typeface="+mn-lt"/>
                <a:ea typeface="+mn-ea"/>
              </a:rPr>
              <a:t>simulators require removal of Initial dead time (if greater than half bit period of the driving signal), to avoid overclocking.</a:t>
            </a:r>
          </a:p>
        </p:txBody>
      </p:sp>
    </p:spTree>
    <p:extLst>
      <p:ext uri="{BB962C8B-B14F-4D97-AF65-F5344CB8AC3E}">
        <p14:creationId xmlns:p14="http://schemas.microsoft.com/office/powerpoint/2010/main" val="391193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D63459-DDBB-4762-8BF5-63A61E487B85}" type="slidenum">
              <a:rPr lang="en-US" smtClean="0"/>
              <a:pPr>
                <a:defRPr/>
              </a:pPr>
              <a:t>9</a:t>
            </a:fld>
            <a:endParaRPr lang="en-US" sz="140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250" y="152400"/>
            <a:ext cx="7467600" cy="685800"/>
          </a:xfrm>
        </p:spPr>
        <p:txBody>
          <a:bodyPr/>
          <a:lstStyle/>
          <a:p>
            <a:r>
              <a:rPr lang="en-US" dirty="0"/>
              <a:t>[Composite Current] </a:t>
            </a:r>
            <a:r>
              <a:rPr lang="en-US" dirty="0" smtClean="0"/>
              <a:t>Observation 3</a:t>
            </a:r>
          </a:p>
        </p:txBody>
      </p:sp>
      <p:sp>
        <p:nvSpPr>
          <p:cNvPr id="2" name="Rectangle 1"/>
          <p:cNvSpPr/>
          <p:nvPr/>
        </p:nvSpPr>
        <p:spPr>
          <a:xfrm>
            <a:off x="431259" y="990600"/>
            <a:ext cx="7509753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"/>
              <a:defRPr/>
            </a:pPr>
            <a:r>
              <a:rPr lang="en-US" sz="1800" b="1" dirty="0">
                <a:solidFill>
                  <a:srgbClr val="00B050"/>
                </a:solidFill>
                <a:latin typeface="+mn-lt"/>
                <a:ea typeface="+mn-ea"/>
              </a:rPr>
              <a:t>No info regarding Pull Down reference terminal </a:t>
            </a:r>
            <a:r>
              <a:rPr lang="en-US" sz="1800" b="1" dirty="0" smtClean="0">
                <a:solidFill>
                  <a:srgbClr val="00B050"/>
                </a:solidFill>
                <a:latin typeface="+mn-lt"/>
                <a:ea typeface="+mn-ea"/>
              </a:rPr>
              <a:t>current in IBIS models </a:t>
            </a:r>
            <a:r>
              <a:rPr lang="en-US" sz="1800" b="1" dirty="0">
                <a:solidFill>
                  <a:srgbClr val="00B050"/>
                </a:solidFill>
                <a:latin typeface="+mn-lt"/>
                <a:ea typeface="+mn-ea"/>
              </a:rPr>
              <a:t>!!</a:t>
            </a:r>
          </a:p>
          <a:p>
            <a:pPr marL="0" indent="0" algn="just">
              <a:buClr>
                <a:srgbClr val="FBB034"/>
              </a:buClr>
              <a:buFont typeface="Wingdings" pitchFamily="2" charset="2"/>
              <a:buNone/>
              <a:defRPr/>
            </a:pPr>
            <a:endParaRPr lang="en-US" sz="2000" dirty="0">
              <a:solidFill>
                <a:srgbClr val="000000"/>
              </a:solidFill>
            </a:endParaRPr>
          </a:p>
          <a:p>
            <a:pPr lvl="1" algn="just">
              <a:buClr>
                <a:srgbClr val="FBB034"/>
              </a:buClr>
              <a:defRPr/>
            </a:pPr>
            <a:r>
              <a:rPr lang="en-US" sz="1600" i="1" dirty="0" smtClean="0">
                <a:solidFill>
                  <a:srgbClr val="000000"/>
                </a:solidFill>
              </a:rPr>
              <a:t>-   Simulators can only assume </a:t>
            </a:r>
            <a:r>
              <a:rPr lang="en-US" sz="1600" i="1" dirty="0">
                <a:solidFill>
                  <a:srgbClr val="000000"/>
                </a:solidFill>
              </a:rPr>
              <a:t>Pull Down terminal current equal to </a:t>
            </a:r>
            <a:r>
              <a:rPr lang="en-US" sz="1600" i="1" dirty="0" smtClean="0">
                <a:solidFill>
                  <a:srgbClr val="000000"/>
                </a:solidFill>
              </a:rPr>
              <a:t>Pull </a:t>
            </a:r>
            <a:r>
              <a:rPr lang="en-US" sz="1600" i="1" dirty="0">
                <a:solidFill>
                  <a:srgbClr val="000000"/>
                </a:solidFill>
              </a:rPr>
              <a:t>Up </a:t>
            </a:r>
            <a:endParaRPr lang="en-US" sz="1600" i="1" dirty="0" smtClean="0">
              <a:solidFill>
                <a:srgbClr val="000000"/>
              </a:solidFill>
            </a:endParaRPr>
          </a:p>
          <a:p>
            <a:pPr lvl="1" algn="just">
              <a:buClr>
                <a:srgbClr val="FBB034"/>
              </a:buClr>
              <a:defRPr/>
            </a:pPr>
            <a:r>
              <a:rPr lang="en-US" sz="1600" i="1" dirty="0">
                <a:solidFill>
                  <a:srgbClr val="000000"/>
                </a:solidFill>
              </a:rPr>
              <a:t> </a:t>
            </a:r>
            <a:r>
              <a:rPr lang="en-US" sz="1600" i="1" dirty="0" smtClean="0">
                <a:solidFill>
                  <a:srgbClr val="000000"/>
                </a:solidFill>
              </a:rPr>
              <a:t>   reference current </a:t>
            </a:r>
            <a:r>
              <a:rPr lang="en-US" sz="1600" i="1" dirty="0">
                <a:solidFill>
                  <a:srgbClr val="000000"/>
                </a:solidFill>
              </a:rPr>
              <a:t>?</a:t>
            </a:r>
          </a:p>
          <a:p>
            <a:pPr lvl="1" algn="just">
              <a:defRPr/>
            </a:pPr>
            <a:endParaRPr lang="en-US" sz="1600" i="1" dirty="0" smtClean="0"/>
          </a:p>
          <a:p>
            <a:pPr lvl="1" algn="just">
              <a:defRPr/>
            </a:pPr>
            <a:r>
              <a:rPr lang="en-US" sz="1600" i="1" dirty="0" smtClean="0"/>
              <a:t>-   Accuracy of Power Down terminal current simulations reduced.</a:t>
            </a:r>
          </a:p>
          <a:p>
            <a:pPr lvl="1" algn="just">
              <a:defRPr/>
            </a:pPr>
            <a:endParaRPr lang="en-US" sz="1600" i="1" dirty="0" smtClean="0"/>
          </a:p>
          <a:p>
            <a:pPr lvl="1" algn="just">
              <a:defRPr/>
            </a:pPr>
            <a:r>
              <a:rPr lang="en-US" sz="1600" i="1" dirty="0" smtClean="0"/>
              <a:t>-   </a:t>
            </a:r>
            <a:r>
              <a:rPr lang="en-US" sz="1600" i="1" dirty="0"/>
              <a:t>May impact SSN number estimation.</a:t>
            </a:r>
          </a:p>
        </p:txBody>
      </p:sp>
    </p:spTree>
    <p:extLst>
      <p:ext uri="{BB962C8B-B14F-4D97-AF65-F5344CB8AC3E}">
        <p14:creationId xmlns:p14="http://schemas.microsoft.com/office/powerpoint/2010/main" val="317155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LINAME" val="ज़ॴॉॲ१ॹॹ९६९५४"/>
  <p:tag name="DATETIME" val="षवावसशषशददषशीऺिे॓दम्॓ग़ऱषीशय"/>
  <p:tag name="DONEBY" val="ख़ग़ॢॸॵ२९ॴदॴॵ५ॲॹ"/>
  <p:tag name="IPADDRESS" val="्ड़े॒ग़हशहहश"/>
  <p:tag name="APPVER" val="हऴश"/>
  <p:tag name="RANDOM" val="6"/>
  <p:tag name="CHECKSUM" val="ऺ़सस"/>
</p:tagLst>
</file>

<file path=ppt/theme/theme1.xml><?xml version="1.0" encoding="utf-8"?>
<a:theme xmlns:a="http://schemas.openxmlformats.org/drawingml/2006/main" name="blank">
  <a:themeElements>
    <a:clrScheme name="ST_720_540_43_18 1">
      <a:dk1>
        <a:srgbClr val="000000"/>
      </a:dk1>
      <a:lt1>
        <a:srgbClr val="FFFFFF"/>
      </a:lt1>
      <a:dk2>
        <a:srgbClr val="00528E"/>
      </a:dk2>
      <a:lt2>
        <a:srgbClr val="CECFD0"/>
      </a:lt2>
      <a:accent1>
        <a:srgbClr val="8799C1"/>
      </a:accent1>
      <a:accent2>
        <a:srgbClr val="FBB034"/>
      </a:accent2>
      <a:accent3>
        <a:srgbClr val="FFFFFF"/>
      </a:accent3>
      <a:accent4>
        <a:srgbClr val="000000"/>
      </a:accent4>
      <a:accent5>
        <a:srgbClr val="C3CADD"/>
      </a:accent5>
      <a:accent6>
        <a:srgbClr val="E39F2E"/>
      </a:accent6>
      <a:hlink>
        <a:srgbClr val="F3D89D"/>
      </a:hlink>
      <a:folHlink>
        <a:srgbClr val="0089C6"/>
      </a:folHlink>
    </a:clrScheme>
    <a:fontScheme name="ST_720_540_43_18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96" charset="-128"/>
          </a:defRPr>
        </a:defPPr>
      </a:lstStyle>
    </a:lnDef>
  </a:objectDefaults>
  <a:extraClrSchemeLst>
    <a:extraClrScheme>
      <a:clrScheme name="ST_720_540_43_18 1">
        <a:dk1>
          <a:srgbClr val="000000"/>
        </a:dk1>
        <a:lt1>
          <a:srgbClr val="FFFFFF"/>
        </a:lt1>
        <a:dk2>
          <a:srgbClr val="00528E"/>
        </a:dk2>
        <a:lt2>
          <a:srgbClr val="CECFD0"/>
        </a:lt2>
        <a:accent1>
          <a:srgbClr val="8799C1"/>
        </a:accent1>
        <a:accent2>
          <a:srgbClr val="FBB034"/>
        </a:accent2>
        <a:accent3>
          <a:srgbClr val="FFFFFF"/>
        </a:accent3>
        <a:accent4>
          <a:srgbClr val="000000"/>
        </a:accent4>
        <a:accent5>
          <a:srgbClr val="C3CADD"/>
        </a:accent5>
        <a:accent6>
          <a:srgbClr val="E39F2E"/>
        </a:accent6>
        <a:hlink>
          <a:srgbClr val="F3D89D"/>
        </a:hlink>
        <a:folHlink>
          <a:srgbClr val="0089C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1306</TotalTime>
  <Words>956</Words>
  <Application>Microsoft Office PowerPoint</Application>
  <PresentationFormat>On-screen Show (4:3)</PresentationFormat>
  <Paragraphs>193</Paragraphs>
  <Slides>15</Slides>
  <Notes>8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blank</vt:lpstr>
      <vt:lpstr>Power Aware Features of IBISv5.0 – Accuracy and Challenges</vt:lpstr>
      <vt:lpstr>Agenda</vt:lpstr>
      <vt:lpstr>Introduction</vt:lpstr>
      <vt:lpstr>BIRD98 [ISSO PU] / [ISSO PD]</vt:lpstr>
      <vt:lpstr>BIRD95 [Composite Current]</vt:lpstr>
      <vt:lpstr>[Composite Current] Sample data </vt:lpstr>
      <vt:lpstr>[Composite Current] Observation 1</vt:lpstr>
      <vt:lpstr>[Composite Current] Observation 2</vt:lpstr>
      <vt:lpstr>[Composite Current] Observation 3</vt:lpstr>
      <vt:lpstr>PowerPoint Presentation</vt:lpstr>
      <vt:lpstr>Simulation Setup</vt:lpstr>
      <vt:lpstr>Result 1 : I(VDD)/V(GND) SPICE-IBISv4.2-IBISv5.0 </vt:lpstr>
      <vt:lpstr>Result 2 : I(VDD)/V(GND) SPICE-IBISv5.0        (with &amp; without decoupling capacitance)</vt:lpstr>
      <vt:lpstr>Challenges </vt:lpstr>
      <vt:lpstr>PowerPoint Presentation</vt:lpstr>
    </vt:vector>
  </TitlesOfParts>
  <Company>STMicroelectronics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Cover Title – Arial Bold, 40pt</dc:title>
  <dc:creator>vipul patel</dc:creator>
  <cp:lastModifiedBy>bob</cp:lastModifiedBy>
  <cp:revision>806</cp:revision>
  <cp:lastPrinted>2011-09-27T12:17:47Z</cp:lastPrinted>
  <dcterms:created xsi:type="dcterms:W3CDTF">2011-08-30T07:31:08Z</dcterms:created>
  <dcterms:modified xsi:type="dcterms:W3CDTF">2011-10-30T15:27:40Z</dcterms:modified>
</cp:coreProperties>
</file>