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1" r:id="rId2"/>
    <p:sldId id="275" r:id="rId3"/>
    <p:sldId id="315" r:id="rId4"/>
    <p:sldId id="314" r:id="rId5"/>
    <p:sldId id="317" r:id="rId6"/>
    <p:sldId id="316" r:id="rId7"/>
    <p:sldId id="319" r:id="rId8"/>
    <p:sldId id="320" r:id="rId9"/>
    <p:sldId id="318" r:id="rId10"/>
    <p:sldId id="308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6600FF"/>
    <a:srgbClr val="6699FF"/>
    <a:srgbClr val="6666FF"/>
    <a:srgbClr val="99CC00"/>
    <a:srgbClr val="FFFF66"/>
    <a:srgbClr val="008000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100" d="100"/>
          <a:sy n="100" d="100"/>
        </p:scale>
        <p:origin x="-72" y="9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69C13730-80B0-43A1-BA35-DFD854EB7A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20156-11B6-4C03-8EBB-46EE1659CDDE}" type="slidenum">
              <a:rPr lang="en-US"/>
              <a:pPr/>
              <a:t>4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20156-11B6-4C03-8EBB-46EE1659CDDE}" type="slidenum">
              <a:rPr lang="en-US"/>
              <a:pPr/>
              <a:t>7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20156-11B6-4C03-8EBB-46EE1659CDDE}" type="slidenum">
              <a:rPr lang="en-US"/>
              <a:pPr/>
              <a:t>8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10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2011 Asian IBIS Summit (Taipei)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(Taipei)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(Taipei)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(Taipei)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(Taipei)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(Taipei)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(Taipei)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(Taipei)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2011 Asian IBIS Summit (Taipei)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ibis-iss_ver1.0/" TargetMode="External"/><Relationship Id="rId2" Type="http://schemas.openxmlformats.org/officeDocument/2006/relationships/hyperlink" Target="http://www.eda.org/ibis/ver5.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a.org/ibis/touchstone_ver2.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7269"/>
            <a:ext cx="851535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IBIS Status and Future Direction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4175" y="3038475"/>
            <a:ext cx="3009900" cy="1247775"/>
          </a:xfrm>
        </p:spPr>
        <p:txBody>
          <a:bodyPr/>
          <a:lstStyle/>
          <a:p>
            <a:pPr algn="l"/>
            <a:r>
              <a:rPr lang="en-US" sz="2000" dirty="0"/>
              <a:t>Michael Mirmak</a:t>
            </a:r>
          </a:p>
          <a:p>
            <a:pPr algn="l"/>
            <a:r>
              <a:rPr lang="en-US" sz="2000" dirty="0"/>
              <a:t>Intel Corp.</a:t>
            </a:r>
          </a:p>
          <a:p>
            <a:pPr algn="l"/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711200" y="4984750"/>
            <a:ext cx="39624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Asian IBIS Summit (Taipei)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November 21, 2011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34100" y="3021289"/>
            <a:ext cx="24003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FCC00"/>
              </a:buClr>
              <a:buSzPct val="75000"/>
            </a:pPr>
            <a:r>
              <a:rPr lang="zh-TW" altLang="en-US" sz="2000" b="1" dirty="0" smtClean="0">
                <a:solidFill>
                  <a:srgbClr val="336600"/>
                </a:solidFill>
                <a:latin typeface="SimSun" pitchFamily="2" charset="-122"/>
                <a:ea typeface="SimSun" pitchFamily="2" charset="-122"/>
              </a:rPr>
              <a:t>馬夢寬</a:t>
            </a:r>
            <a:endParaRPr lang="en-US" altLang="zh-TW" sz="2000" b="1" dirty="0" smtClean="0">
              <a:solidFill>
                <a:srgbClr val="336600"/>
              </a:solidFill>
              <a:latin typeface="SimSun" pitchFamily="2" charset="-122"/>
              <a:ea typeface="SimSun" pitchFamily="2" charset="-122"/>
            </a:endParaRPr>
          </a:p>
          <a:p>
            <a:pPr>
              <a:spcBef>
                <a:spcPct val="20000"/>
              </a:spcBef>
              <a:buClr>
                <a:srgbClr val="FFCC00"/>
              </a:buClr>
              <a:buSzPct val="75000"/>
            </a:pPr>
            <a:r>
              <a:rPr lang="zh-TW" altLang="en-US" sz="2000" b="1" dirty="0" smtClean="0">
                <a:solidFill>
                  <a:srgbClr val="336600"/>
                </a:solidFill>
                <a:latin typeface="SimSun" pitchFamily="2" charset="-122"/>
                <a:ea typeface="SimSun" pitchFamily="2" charset="-122"/>
              </a:rPr>
              <a:t>英特爾公司</a:t>
            </a:r>
            <a:endParaRPr lang="en-US" altLang="zh-TW" sz="2000" b="1" dirty="0" smtClean="0">
              <a:solidFill>
                <a:srgbClr val="336600"/>
              </a:solidFill>
              <a:latin typeface="SimSun" pitchFamily="2" charset="-122"/>
              <a:ea typeface="SimSun" pitchFamily="2" charset="-122"/>
            </a:endParaRPr>
          </a:p>
          <a:p>
            <a:pPr>
              <a:spcBef>
                <a:spcPct val="20000"/>
              </a:spcBef>
              <a:buClr>
                <a:srgbClr val="FFCC00"/>
              </a:buClr>
              <a:buSzPct val="75000"/>
            </a:pPr>
            <a:r>
              <a:rPr lang="en-US" altLang="zh-CN" sz="2000" b="1" dirty="0" smtClean="0">
                <a:solidFill>
                  <a:srgbClr val="336600"/>
                </a:solidFill>
                <a:latin typeface="Arial" charset="0"/>
                <a:ea typeface="宋体" pitchFamily="2" charset="-122"/>
              </a:rPr>
              <a:t>IBIS</a:t>
            </a:r>
            <a:r>
              <a:rPr lang="en-US" altLang="zh-CN" sz="2000" b="1" dirty="0" smtClean="0">
                <a:solidFill>
                  <a:srgbClr val="336600"/>
                </a:solidFill>
                <a:latin typeface="SimSun" pitchFamily="2" charset="-122"/>
                <a:ea typeface="SimSun" pitchFamily="2" charset="-122"/>
              </a:rPr>
              <a:t> </a:t>
            </a:r>
            <a:r>
              <a:rPr lang="zh-TW" altLang="en-US" sz="2000" b="1" dirty="0" smtClean="0">
                <a:solidFill>
                  <a:srgbClr val="336600"/>
                </a:solidFill>
                <a:latin typeface="SimSun" pitchFamily="2" charset="-122"/>
                <a:ea typeface="SimSun" pitchFamily="2" charset="-122"/>
              </a:rPr>
              <a:t>委員會主席</a:t>
            </a:r>
            <a:endParaRPr lang="en-US" sz="2000" b="1" dirty="0" smtClean="0">
              <a:solidFill>
                <a:srgbClr val="336600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71925" y="4942219"/>
            <a:ext cx="48863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FFCC00"/>
              </a:buClr>
              <a:buSzPct val="75000"/>
            </a:pPr>
            <a:r>
              <a:rPr lang="zh-TW" altLang="en-US" sz="2000" b="1" dirty="0" smtClean="0">
                <a:latin typeface="SimSun" pitchFamily="2" charset="-122"/>
                <a:ea typeface="SimSun" pitchFamily="2" charset="-122"/>
              </a:rPr>
              <a:t>台北 </a:t>
            </a:r>
            <a:r>
              <a:rPr lang="en-US" altLang="zh-CN" sz="2000" b="1" dirty="0" smtClean="0">
                <a:latin typeface="Arial" charset="0"/>
                <a:ea typeface="宋体" pitchFamily="2" charset="-122"/>
              </a:rPr>
              <a:t>IBIS </a:t>
            </a:r>
            <a:r>
              <a:rPr lang="zh-TW" altLang="en-US" sz="2000" b="1" dirty="0" smtClean="0">
                <a:latin typeface="SimSun" pitchFamily="2" charset="-122"/>
                <a:ea typeface="SimSun" pitchFamily="2" charset="-122"/>
              </a:rPr>
              <a:t>技術研討會</a:t>
            </a:r>
            <a:endParaRPr lang="en-US" sz="2000" b="1" dirty="0" smtClean="0">
              <a:latin typeface="SimSun" pitchFamily="2" charset="-122"/>
              <a:ea typeface="SimSun" pitchFamily="2" charset="-122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FFCC00"/>
              </a:buClr>
              <a:buSzPct val="75000"/>
            </a:pPr>
            <a:r>
              <a:rPr lang="en-US" sz="2000" b="1" dirty="0" smtClean="0">
                <a:latin typeface="宋体" pitchFamily="2" charset="-122"/>
                <a:ea typeface="宋体" pitchFamily="2" charset="-122"/>
              </a:rPr>
              <a:t>2010 年 11 月 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</a:rPr>
              <a:t>21</a:t>
            </a:r>
            <a:r>
              <a:rPr lang="en-US" sz="2000" b="1" dirty="0" smtClean="0">
                <a:latin typeface="宋体" pitchFamily="2" charset="-122"/>
                <a:ea typeface="宋体" pitchFamily="2" charset="-122"/>
              </a:rPr>
              <a:t> 日</a:t>
            </a:r>
            <a:endParaRPr lang="en-US" sz="20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2011 Asian IBIS Summit (Taipei)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10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IBIS as Organization and Standard</a:t>
            </a:r>
          </a:p>
          <a:p>
            <a:r>
              <a:rPr lang="en-US" dirty="0" smtClean="0"/>
              <a:t>IBIS 5.0</a:t>
            </a:r>
          </a:p>
          <a:p>
            <a:r>
              <a:rPr lang="en-US" dirty="0" smtClean="0"/>
              <a:t>Touchstone 2.0</a:t>
            </a:r>
          </a:p>
          <a:p>
            <a:r>
              <a:rPr lang="en-US" dirty="0" smtClean="0"/>
              <a:t>IBIS-ISS 1.0</a:t>
            </a:r>
          </a:p>
          <a:p>
            <a:r>
              <a:rPr lang="en-US" dirty="0" smtClean="0"/>
              <a:t>Timeline for Changes</a:t>
            </a:r>
          </a:p>
          <a:p>
            <a:r>
              <a:rPr lang="en-US" dirty="0" smtClean="0"/>
              <a:t>Call to Action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2011 Asian IBIS Summit (Taipei)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Specifications and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IBIS: both an organization and a standard</a:t>
            </a:r>
          </a:p>
          <a:p>
            <a:r>
              <a:rPr lang="en-US" smtClean="0"/>
              <a:t>IBIS – I/O Buffer Information Specification</a:t>
            </a:r>
          </a:p>
          <a:p>
            <a:pPr lvl="1"/>
            <a:r>
              <a:rPr lang="en-US" smtClean="0"/>
              <a:t>Version 5.0 today (includes IBIS-AMI support)</a:t>
            </a:r>
          </a:p>
          <a:p>
            <a:r>
              <a:rPr lang="en-US" smtClean="0"/>
              <a:t>Touchstone 2.0</a:t>
            </a:r>
          </a:p>
          <a:p>
            <a:pPr lvl="1"/>
            <a:r>
              <a:rPr lang="en-US" smtClean="0"/>
              <a:t>Ratified April 2009</a:t>
            </a:r>
          </a:p>
          <a:p>
            <a:pPr lvl="1"/>
            <a:r>
              <a:rPr lang="en-US" smtClean="0"/>
              <a:t>TSCHK2 parser also offered</a:t>
            </a:r>
          </a:p>
          <a:p>
            <a:r>
              <a:rPr lang="en-US" smtClean="0"/>
              <a:t>IBIS-ISS: Interconnect SPICE Subcircuit</a:t>
            </a:r>
          </a:p>
          <a:p>
            <a:pPr lvl="1"/>
            <a:r>
              <a:rPr lang="en-US" smtClean="0"/>
              <a:t>Version 1.0 ratified October 2011 </a:t>
            </a:r>
            <a:endParaRPr lang="en-US" dirty="0" smtClean="0"/>
          </a:p>
        </p:txBody>
      </p:sp>
      <p:sp>
        <p:nvSpPr>
          <p:cNvPr id="4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 Asian IBIS Summit (Taipei)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IBIS Specification Direction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76250" y="904875"/>
            <a:ext cx="8429625" cy="5191125"/>
          </a:xfrm>
        </p:spPr>
        <p:txBody>
          <a:bodyPr/>
          <a:lstStyle/>
          <a:p>
            <a:r>
              <a:rPr lang="en-US" sz="2800" dirty="0" smtClean="0"/>
              <a:t>5.1: Clarifications and Style Improvements</a:t>
            </a:r>
          </a:p>
          <a:p>
            <a:pPr lvl="1"/>
            <a:r>
              <a:rPr lang="en-US" sz="2400" dirty="0" smtClean="0"/>
              <a:t>New, more readable format</a:t>
            </a:r>
          </a:p>
          <a:p>
            <a:pPr lvl="1"/>
            <a:r>
              <a:rPr lang="en-US" sz="2400" dirty="0" smtClean="0"/>
              <a:t>Significant changes to IBIS-AMI</a:t>
            </a:r>
          </a:p>
          <a:p>
            <a:pPr lvl="2"/>
            <a:r>
              <a:rPr lang="en-US" sz="2000" dirty="0" smtClean="0"/>
              <a:t>Version control, plus clarifications to clocking, tables, crosstalk </a:t>
            </a:r>
          </a:p>
          <a:p>
            <a:pPr lvl="1"/>
            <a:r>
              <a:rPr lang="en-US" sz="2400" dirty="0" smtClean="0"/>
              <a:t>Support for weak tie-up/tie-down definitions</a:t>
            </a:r>
          </a:p>
          <a:p>
            <a:pPr lvl="1"/>
            <a:r>
              <a:rPr lang="en-US" sz="2400" smtClean="0"/>
              <a:t>Clarifications to </a:t>
            </a:r>
            <a:r>
              <a:rPr lang="en-US" sz="2400" smtClean="0"/>
              <a:t>[Composite </a:t>
            </a:r>
            <a:r>
              <a:rPr lang="en-US" sz="2400" smtClean="0"/>
              <a:t>Current]</a:t>
            </a:r>
          </a:p>
          <a:p>
            <a:pPr lvl="1"/>
            <a:r>
              <a:rPr lang="en-US" sz="2400" dirty="0" smtClean="0"/>
              <a:t>Fixes to EBD format</a:t>
            </a:r>
          </a:p>
          <a:p>
            <a:pPr lvl="1"/>
            <a:r>
              <a:rPr lang="en-US" sz="2400" dirty="0" smtClean="0"/>
              <a:t>Fixes to [Test Data] and [Test Load]</a:t>
            </a:r>
          </a:p>
          <a:p>
            <a:r>
              <a:rPr lang="en-US" sz="2800" dirty="0" smtClean="0"/>
              <a:t>5.2: Major features, still under discussion</a:t>
            </a:r>
          </a:p>
          <a:p>
            <a:pPr lvl="1"/>
            <a:r>
              <a:rPr lang="en-US" sz="2400" dirty="0" smtClean="0"/>
              <a:t>Support for repeaters</a:t>
            </a:r>
          </a:p>
          <a:p>
            <a:pPr lvl="1"/>
            <a:r>
              <a:rPr lang="en-US" sz="2400" dirty="0" smtClean="0"/>
              <a:t>Links to IBIS-ISS, Touchstone</a:t>
            </a:r>
          </a:p>
          <a:p>
            <a:pPr lvl="1"/>
            <a:r>
              <a:rPr lang="en-US" sz="2400" dirty="0" smtClean="0"/>
              <a:t>C_comp clarifications</a:t>
            </a:r>
            <a:endParaRPr lang="en-US" sz="24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DCE3A-10EF-4D17-BCD9-1815782C14E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2895600" y="6248400"/>
            <a:ext cx="3505200" cy="457200"/>
          </a:xfrm>
        </p:spPr>
        <p:txBody>
          <a:bodyPr/>
          <a:lstStyle/>
          <a:p>
            <a:r>
              <a:rPr lang="en-US" smtClean="0"/>
              <a:t>2011 Asian IBIS Summit (Taipei)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Touchstone 2.x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Description/format for network parameters</a:t>
            </a:r>
          </a:p>
          <a:p>
            <a:pPr lvl="1"/>
            <a:r>
              <a:rPr lang="en-US" smtClean="0"/>
              <a:t>Primary use in industry is for S-parameters</a:t>
            </a:r>
          </a:p>
          <a:p>
            <a:pPr lvl="1"/>
            <a:r>
              <a:rPr lang="en-US" smtClean="0"/>
              <a:t>2.0 introduces mixed-mode support and per-port impedance</a:t>
            </a:r>
          </a:p>
          <a:p>
            <a:r>
              <a:rPr lang="en-US" smtClean="0"/>
              <a:t>Touchstone 2.1/3.0 Approved Changes</a:t>
            </a:r>
          </a:p>
          <a:p>
            <a:pPr lvl="1"/>
            <a:r>
              <a:rPr lang="en-US" smtClean="0"/>
              <a:t>Sparse Matrix format</a:t>
            </a:r>
          </a:p>
          <a:p>
            <a:pPr lvl="1"/>
            <a:r>
              <a:rPr lang="en-US" smtClean="0"/>
              <a:t>Binary file representation (compression)</a:t>
            </a:r>
          </a:p>
          <a:p>
            <a:r>
              <a:rPr lang="en-US" smtClean="0"/>
              <a:t>Change under discussion</a:t>
            </a:r>
          </a:p>
          <a:p>
            <a:pPr lvl="1"/>
            <a:r>
              <a:rPr lang="en-US" smtClean="0"/>
              <a:t>Support for explicit port-node mapping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 Asian IBIS Summit (Taipei)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IBIS-ISS 1.0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</a:t>
            </a:r>
            <a:r>
              <a:rPr lang="en-US" dirty="0" smtClean="0"/>
              <a:t>nterconnect </a:t>
            </a:r>
            <a:r>
              <a:rPr lang="en-US" u="sng" dirty="0" smtClean="0"/>
              <a:t>S</a:t>
            </a:r>
            <a:r>
              <a:rPr lang="en-US" dirty="0" smtClean="0"/>
              <a:t>PICE </a:t>
            </a:r>
            <a:r>
              <a:rPr lang="en-US" u="sng" dirty="0" smtClean="0"/>
              <a:t>S</a:t>
            </a:r>
            <a:r>
              <a:rPr lang="en-US" dirty="0" smtClean="0"/>
              <a:t>ubcircuit Specification</a:t>
            </a:r>
          </a:p>
          <a:p>
            <a:r>
              <a:rPr lang="en-US" dirty="0" smtClean="0"/>
              <a:t>Universal SPICE format for interconnects</a:t>
            </a:r>
          </a:p>
          <a:p>
            <a:pPr lvl="1"/>
            <a:r>
              <a:rPr lang="en-US" dirty="0" smtClean="0"/>
              <a:t>Packages, cables, connectors, traces, etc.</a:t>
            </a:r>
          </a:p>
          <a:p>
            <a:r>
              <a:rPr lang="en-US" dirty="0" smtClean="0"/>
              <a:t>Basic SPICE elements supported</a:t>
            </a:r>
          </a:p>
          <a:p>
            <a:pPr lvl="1"/>
            <a:r>
              <a:rPr lang="en-US" dirty="0" smtClean="0"/>
              <a:t>R, L, G, C, some sources</a:t>
            </a:r>
          </a:p>
          <a:p>
            <a:r>
              <a:rPr lang="en-US" dirty="0" smtClean="0"/>
              <a:t>Supports Touchstone, W-element data</a:t>
            </a:r>
          </a:p>
          <a:p>
            <a:pPr lvl="1"/>
            <a:r>
              <a:rPr lang="en-US" dirty="0" smtClean="0"/>
              <a:t>Both frequency and time domains supported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38175" y="5495925"/>
            <a:ext cx="8058150" cy="628650"/>
          </a:xfrm>
          <a:prstGeom prst="roundRect">
            <a:avLst/>
          </a:prstGeom>
          <a:solidFill>
            <a:srgbClr val="33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Long-term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 successor to PKG, EBD, ICM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8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2895600" y="6248400"/>
            <a:ext cx="3505200" cy="457200"/>
          </a:xfrm>
        </p:spPr>
        <p:txBody>
          <a:bodyPr/>
          <a:lstStyle/>
          <a:p>
            <a:r>
              <a:rPr lang="en-US" dirty="0" smtClean="0"/>
              <a:t>2011 Asian IBIS Summit (Taipei)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for Changes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76250" y="904875"/>
            <a:ext cx="8429625" cy="5191125"/>
          </a:xfrm>
        </p:spPr>
        <p:txBody>
          <a:bodyPr/>
          <a:lstStyle/>
          <a:p>
            <a:r>
              <a:rPr lang="en-US" sz="2800" dirty="0" smtClean="0"/>
              <a:t>IBIS 5.1</a:t>
            </a:r>
          </a:p>
          <a:p>
            <a:pPr lvl="1"/>
            <a:r>
              <a:rPr lang="en-US" sz="2400" dirty="0" smtClean="0"/>
              <a:t>Expecting changes to close by end of 2011</a:t>
            </a:r>
          </a:p>
          <a:p>
            <a:pPr lvl="1"/>
            <a:r>
              <a:rPr lang="en-US" sz="2400" dirty="0" smtClean="0"/>
              <a:t>Draft complete and in approval cycle in Q1’12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Touchstone 2.1</a:t>
            </a:r>
          </a:p>
          <a:p>
            <a:pPr lvl="1"/>
            <a:r>
              <a:rPr lang="en-US" sz="2400" dirty="0" smtClean="0"/>
              <a:t>Q1’12 for approved changes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Touchstone 3.0 &amp; IBIS-ISS 1.0</a:t>
            </a:r>
          </a:p>
          <a:p>
            <a:pPr lvl="1"/>
            <a:r>
              <a:rPr lang="en-US" sz="2400" dirty="0" smtClean="0"/>
              <a:t>Does IBIS-ISS resolve port-node mapping issue?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DCE3A-10EF-4D17-BCD9-1815782C14E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 bwMode="auto">
          <a:xfrm>
            <a:off x="638175" y="5286375"/>
            <a:ext cx="8058150" cy="838200"/>
          </a:xfrm>
          <a:prstGeom prst="roundRect">
            <a:avLst/>
          </a:prstGeom>
          <a:solidFill>
            <a:srgbClr val="33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Key challenge: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smoothly linking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 all three specifications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0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2895600" y="6248400"/>
            <a:ext cx="3505200" cy="457200"/>
          </a:xfrm>
        </p:spPr>
        <p:txBody>
          <a:bodyPr/>
          <a:lstStyle/>
          <a:p>
            <a:r>
              <a:rPr lang="en-US" dirty="0" smtClean="0"/>
              <a:t>2011 Asian IBIS Summit (Taipei)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to Action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90500" y="904875"/>
            <a:ext cx="8715376" cy="5191125"/>
          </a:xfrm>
        </p:spPr>
        <p:txBody>
          <a:bodyPr/>
          <a:lstStyle/>
          <a:p>
            <a:r>
              <a:rPr lang="en-US" dirty="0" smtClean="0"/>
              <a:t>For tool vendors…</a:t>
            </a:r>
          </a:p>
          <a:p>
            <a:pPr lvl="1"/>
            <a:r>
              <a:rPr lang="en-US" dirty="0" smtClean="0"/>
              <a:t>Are you planning to support these improvements?</a:t>
            </a:r>
          </a:p>
          <a:p>
            <a:r>
              <a:rPr lang="en-US" dirty="0" smtClean="0"/>
              <a:t>For system designers</a:t>
            </a:r>
          </a:p>
          <a:p>
            <a:pPr lvl="1"/>
            <a:r>
              <a:rPr lang="en-US" dirty="0" smtClean="0"/>
              <a:t>Can you use these to improve your design margins?</a:t>
            </a:r>
          </a:p>
          <a:p>
            <a:r>
              <a:rPr lang="en-US" dirty="0" smtClean="0"/>
              <a:t>For IC vendors</a:t>
            </a:r>
          </a:p>
          <a:p>
            <a:pPr lvl="1"/>
            <a:r>
              <a:rPr lang="en-US" dirty="0" smtClean="0"/>
              <a:t>Can these help you better specify your devices?</a:t>
            </a:r>
            <a:endParaRPr lang="en-US" sz="2800" dirty="0" smtClean="0"/>
          </a:p>
          <a:p>
            <a:pPr lvl="1"/>
            <a:endParaRPr lang="en-US" sz="2000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2011 Asian IBIS Summit (Taipei)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DCE3A-10EF-4D17-BCD9-1815782C14E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 bwMode="auto">
          <a:xfrm>
            <a:off x="638175" y="5286375"/>
            <a:ext cx="8058150" cy="838200"/>
          </a:xfrm>
          <a:prstGeom prst="roundRect">
            <a:avLst/>
          </a:prstGeom>
          <a:solidFill>
            <a:srgbClr val="33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Please become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 familiar with the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specifications and provide feedback!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5.0</a:t>
            </a:r>
          </a:p>
          <a:p>
            <a:pPr lvl="1"/>
            <a:r>
              <a:rPr lang="en-US" dirty="0" smtClean="0">
                <a:hlinkClick r:id="rId2"/>
              </a:rPr>
              <a:t>http://www.eda.org/ibis/ver5.0/</a:t>
            </a:r>
            <a:r>
              <a:rPr lang="en-US" dirty="0" smtClean="0"/>
              <a:t> </a:t>
            </a:r>
          </a:p>
          <a:p>
            <a:r>
              <a:rPr lang="en-US" dirty="0" smtClean="0"/>
              <a:t>IBIS-ISS 1.0</a:t>
            </a:r>
          </a:p>
          <a:p>
            <a:pPr lvl="1"/>
            <a:r>
              <a:rPr lang="en-US" dirty="0" smtClean="0">
                <a:hlinkClick r:id="rId3"/>
              </a:rPr>
              <a:t>http://www.eda.org/ibis/ibis-iss_ver1.0/</a:t>
            </a:r>
            <a:r>
              <a:rPr lang="en-US" dirty="0" smtClean="0"/>
              <a:t> </a:t>
            </a:r>
          </a:p>
          <a:p>
            <a:r>
              <a:rPr lang="en-US" dirty="0" smtClean="0"/>
              <a:t>Touchstone 2.0</a:t>
            </a:r>
          </a:p>
          <a:p>
            <a:pPr lvl="1"/>
            <a:r>
              <a:rPr lang="en-US" dirty="0" smtClean="0">
                <a:hlinkClick r:id="rId4"/>
              </a:rPr>
              <a:t>http://www.eda.org/ibis/touchstone_ver2.0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 Asian IBIS Summit (Taipei)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4531</TotalTime>
  <Words>489</Words>
  <Application>Microsoft Office PowerPoint</Application>
  <PresentationFormat>On-screen Show (4:3)</PresentationFormat>
  <Paragraphs>120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Bamboo</vt:lpstr>
      <vt:lpstr>IBIS Status and Future Direction</vt:lpstr>
      <vt:lpstr>Agenda</vt:lpstr>
      <vt:lpstr>Specifications and Technologies</vt:lpstr>
      <vt:lpstr>IBIS Specification Direction</vt:lpstr>
      <vt:lpstr>Touchstone 2.x</vt:lpstr>
      <vt:lpstr>IBIS-ISS 1.0</vt:lpstr>
      <vt:lpstr>Timeline for Changes</vt:lpstr>
      <vt:lpstr>Call to Action</vt:lpstr>
      <vt:lpstr>For More Information…</vt:lpstr>
      <vt:lpstr>Q/A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Status and Future Direction</dc:title>
  <dc:subject>IBIS Summit</dc:subject>
  <dc:creator>Michael Mirmak</dc:creator>
  <cp:lastModifiedBy>Michael Mirmak</cp:lastModifiedBy>
  <cp:revision>557</cp:revision>
  <cp:lastPrinted>1601-01-01T00:00:00Z</cp:lastPrinted>
  <dcterms:created xsi:type="dcterms:W3CDTF">2002-06-07T19:20:36Z</dcterms:created>
  <dcterms:modified xsi:type="dcterms:W3CDTF">2011-10-18T15:37:21Z</dcterms:modified>
</cp:coreProperties>
</file>