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notesSlides/notesSlide6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321" r:id="rId2"/>
    <p:sldId id="275" r:id="rId3"/>
    <p:sldId id="315" r:id="rId4"/>
    <p:sldId id="314" r:id="rId5"/>
    <p:sldId id="317" r:id="rId6"/>
    <p:sldId id="316" r:id="rId7"/>
    <p:sldId id="319" r:id="rId8"/>
    <p:sldId id="320" r:id="rId9"/>
    <p:sldId id="318" r:id="rId10"/>
    <p:sldId id="308" r:id="rId11"/>
  </p:sldIdLst>
  <p:sldSz cx="9144000" cy="6858000" type="screen4x3"/>
  <p:notesSz cx="7315200" cy="9601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6600"/>
    <a:srgbClr val="6600FF"/>
    <a:srgbClr val="6699FF"/>
    <a:srgbClr val="6666FF"/>
    <a:srgbClr val="99CC00"/>
    <a:srgbClr val="FFFF66"/>
    <a:srgbClr val="008000"/>
    <a:srgbClr val="3333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732" autoAdjust="0"/>
    <p:restoredTop sz="93087" autoAdjust="0"/>
  </p:normalViewPr>
  <p:slideViewPr>
    <p:cSldViewPr snapToGrid="0">
      <p:cViewPr>
        <p:scale>
          <a:sx n="100" d="100"/>
          <a:sy n="100" d="100"/>
        </p:scale>
        <p:origin x="-72" y="93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74" d="100"/>
          <a:sy n="74" d="100"/>
        </p:scale>
        <p:origin x="-2052" y="-114"/>
      </p:cViewPr>
      <p:guideLst>
        <p:guide orient="horz" pos="3024"/>
        <p:guide pos="2304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3" tIns="48323" rIns="96643" bIns="48323" numCol="1" anchor="t" anchorCtr="0" compatLnSpc="1">
            <a:prstTxWarp prst="textNoShape">
              <a:avLst/>
            </a:prstTxWarp>
          </a:bodyPr>
          <a:lstStyle>
            <a:lvl1pPr defTabSz="968375">
              <a:defRPr sz="1300"/>
            </a:lvl1pPr>
          </a:lstStyle>
          <a:p>
            <a:endParaRPr lang="en-US"/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44963" y="0"/>
            <a:ext cx="3170237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3" tIns="48323" rIns="96643" bIns="48323" numCol="1" anchor="t" anchorCtr="0" compatLnSpc="1">
            <a:prstTxWarp prst="textNoShape">
              <a:avLst/>
            </a:prstTxWarp>
          </a:bodyPr>
          <a:lstStyle>
            <a:lvl1pPr algn="r" defTabSz="968375">
              <a:defRPr sz="1300"/>
            </a:lvl1pPr>
          </a:lstStyle>
          <a:p>
            <a:endParaRPr lang="en-US"/>
          </a:p>
        </p:txBody>
      </p:sp>
      <p:sp>
        <p:nvSpPr>
          <p:cNvPr id="286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121775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3" tIns="48323" rIns="96643" bIns="48323" numCol="1" anchor="b" anchorCtr="0" compatLnSpc="1">
            <a:prstTxWarp prst="textNoShape">
              <a:avLst/>
            </a:prstTxWarp>
          </a:bodyPr>
          <a:lstStyle>
            <a:lvl1pPr defTabSz="968375">
              <a:defRPr sz="1300"/>
            </a:lvl1pPr>
          </a:lstStyle>
          <a:p>
            <a:endParaRPr lang="en-US"/>
          </a:p>
        </p:txBody>
      </p:sp>
      <p:sp>
        <p:nvSpPr>
          <p:cNvPr id="286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44963" y="9121775"/>
            <a:ext cx="3170237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3" tIns="48323" rIns="96643" bIns="48323" numCol="1" anchor="b" anchorCtr="0" compatLnSpc="1">
            <a:prstTxWarp prst="textNoShape">
              <a:avLst/>
            </a:prstTxWarp>
          </a:bodyPr>
          <a:lstStyle>
            <a:lvl1pPr algn="r" defTabSz="968375">
              <a:defRPr sz="1300"/>
            </a:lvl1pPr>
          </a:lstStyle>
          <a:p>
            <a:fld id="{69C13730-80B0-43A1-BA35-DFD854EB7AE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3" tIns="48323" rIns="96643" bIns="48323" numCol="1" anchor="t" anchorCtr="0" compatLnSpc="1">
            <a:prstTxWarp prst="textNoShape">
              <a:avLst/>
            </a:prstTxWarp>
          </a:bodyPr>
          <a:lstStyle>
            <a:lvl1pPr defTabSz="968375">
              <a:defRPr sz="1300"/>
            </a:lvl1pPr>
          </a:lstStyle>
          <a:p>
            <a:endParaRPr lang="en-US"/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44963" y="0"/>
            <a:ext cx="3170237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3" tIns="48323" rIns="96643" bIns="48323" numCol="1" anchor="t" anchorCtr="0" compatLnSpc="1">
            <a:prstTxWarp prst="textNoShape">
              <a:avLst/>
            </a:prstTxWarp>
          </a:bodyPr>
          <a:lstStyle>
            <a:lvl1pPr algn="r" defTabSz="968375">
              <a:defRPr sz="1300"/>
            </a:lvl1pPr>
          </a:lstStyle>
          <a:p>
            <a:endParaRPr lang="en-US"/>
          </a:p>
        </p:txBody>
      </p:sp>
      <p:sp>
        <p:nvSpPr>
          <p:cNvPr id="2662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57300" y="719138"/>
            <a:ext cx="4802188" cy="360203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662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74725" y="4562475"/>
            <a:ext cx="5365750" cy="431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3" tIns="48323" rIns="96643" bIns="4832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663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21775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3" tIns="48323" rIns="96643" bIns="48323" numCol="1" anchor="b" anchorCtr="0" compatLnSpc="1">
            <a:prstTxWarp prst="textNoShape">
              <a:avLst/>
            </a:prstTxWarp>
          </a:bodyPr>
          <a:lstStyle>
            <a:lvl1pPr defTabSz="968375">
              <a:defRPr sz="1300"/>
            </a:lvl1pPr>
          </a:lstStyle>
          <a:p>
            <a:endParaRPr lang="en-US"/>
          </a:p>
        </p:txBody>
      </p:sp>
      <p:sp>
        <p:nvSpPr>
          <p:cNvPr id="2663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44963" y="9121775"/>
            <a:ext cx="3170237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3" tIns="48323" rIns="96643" bIns="48323" numCol="1" anchor="b" anchorCtr="0" compatLnSpc="1">
            <a:prstTxWarp prst="textNoShape">
              <a:avLst/>
            </a:prstTxWarp>
          </a:bodyPr>
          <a:lstStyle>
            <a:lvl1pPr algn="r" defTabSz="968375">
              <a:defRPr sz="1300"/>
            </a:lvl1pPr>
          </a:lstStyle>
          <a:p>
            <a:fld id="{F148AC03-000A-4845-9317-34CE6C506DB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5148B9C-631B-4121-81BA-60B1F06E7657}" type="slidenum">
              <a:rPr lang="en-US"/>
              <a:pPr/>
              <a:t>1</a:t>
            </a:fld>
            <a:endParaRPr lang="en-US"/>
          </a:p>
        </p:txBody>
      </p:sp>
      <p:sp>
        <p:nvSpPr>
          <p:cNvPr id="107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0F43561-76CA-4BCE-B557-34F8C91469A4}" type="slidenum">
              <a:rPr lang="en-US"/>
              <a:pPr/>
              <a:t>2</a:t>
            </a:fld>
            <a:endParaRPr lang="en-US"/>
          </a:p>
        </p:txBody>
      </p:sp>
      <p:sp>
        <p:nvSpPr>
          <p:cNvPr id="1085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1B20156-11B6-4C03-8EBB-46EE1659CDDE}" type="slidenum">
              <a:rPr lang="en-US"/>
              <a:pPr/>
              <a:t>4</a:t>
            </a:fld>
            <a:endParaRPr lang="en-US"/>
          </a:p>
        </p:txBody>
      </p:sp>
      <p:sp>
        <p:nvSpPr>
          <p:cNvPr id="133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1B20156-11B6-4C03-8EBB-46EE1659CDDE}" type="slidenum">
              <a:rPr lang="en-US"/>
              <a:pPr/>
              <a:t>7</a:t>
            </a:fld>
            <a:endParaRPr lang="en-US"/>
          </a:p>
        </p:txBody>
      </p:sp>
      <p:sp>
        <p:nvSpPr>
          <p:cNvPr id="133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1B20156-11B6-4C03-8EBB-46EE1659CDDE}" type="slidenum">
              <a:rPr lang="en-US"/>
              <a:pPr/>
              <a:t>8</a:t>
            </a:fld>
            <a:endParaRPr lang="en-US"/>
          </a:p>
        </p:txBody>
      </p:sp>
      <p:sp>
        <p:nvSpPr>
          <p:cNvPr id="133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DA1BB2E-D53C-4438-9089-4F7DEB1E2325}" type="slidenum">
              <a:rPr lang="en-US"/>
              <a:pPr/>
              <a:t>10</a:t>
            </a:fld>
            <a:endParaRPr lang="en-US"/>
          </a:p>
        </p:txBody>
      </p:sp>
      <p:sp>
        <p:nvSpPr>
          <p:cNvPr id="1177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438400" y="777875"/>
            <a:ext cx="6248400" cy="14319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505200" y="3048000"/>
            <a:ext cx="49530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dt" sz="half" idx="2"/>
          </p:nvPr>
        </p:nvSpPr>
        <p:spPr>
          <a:xfrm>
            <a:off x="2085975" y="6248400"/>
            <a:ext cx="1622425" cy="457200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ftr" sz="quarter" idx="3"/>
          </p:nvPr>
        </p:nvSpPr>
        <p:spPr>
          <a:xfrm>
            <a:off x="3937000" y="6248400"/>
            <a:ext cx="2997200" cy="457200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r>
              <a:rPr lang="en-US" dirty="0" smtClean="0"/>
              <a:t>2011 Asian IBIS Summit (Taipei)</a:t>
            </a:r>
            <a:endParaRPr lang="en-US" dirty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315200" y="6248400"/>
            <a:ext cx="1371600" cy="457200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endParaRPr lang="en-US"/>
          </a:p>
        </p:txBody>
      </p:sp>
      <p:pic>
        <p:nvPicPr>
          <p:cNvPr id="2059" name="Picture 11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2547672"/>
            <a:ext cx="3027363" cy="22703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solidFill>
                  <a:srgbClr val="336600"/>
                </a:solidFill>
              </a:defRPr>
            </a:lvl1pPr>
            <a:lvl2pPr>
              <a:defRPr>
                <a:solidFill>
                  <a:schemeClr val="accent2">
                    <a:lumMod val="75000"/>
                  </a:schemeClr>
                </a:solidFill>
              </a:defRPr>
            </a:lvl2pPr>
            <a:lvl3pPr>
              <a:defRPr i="1"/>
            </a:lvl3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2011 Asian IBIS Summit (Taipei)</a:t>
            </a:r>
          </a:p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E907AC-CBBB-476D-9AE6-85F76F6781B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2011 Asian IBIS Summit (Taipei)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28499C-2B0C-41C9-A80A-CE2D20C493C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981200"/>
            <a:ext cx="4262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3438" y="1981200"/>
            <a:ext cx="4262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2011 Asian IBIS Summit (Taipei)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2A0594-CFD7-4A71-B584-54300593EAA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2011 Asian IBIS Summit (Taipei)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84698E3-E590-47AD-9ACF-ADF2DEF6E6F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2011 Asian IBIS Summit (Taipei)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2F3F2FA-0966-4E5D-9044-35926198367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2011 Asian IBIS Summit (Taipei)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99EE32-212F-4B8E-9882-68BBD0E65D7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57988" y="320675"/>
            <a:ext cx="2176462" cy="5775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320675"/>
            <a:ext cx="6376988" cy="57753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2011 Asian IBIS Summit (Taipei)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5568A1-62CB-4F76-BA89-F675FFBA8BE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2" name="Rectangle 8"/>
          <p:cNvSpPr>
            <a:spLocks noGrp="1" noChangeArrowheads="1"/>
          </p:cNvSpPr>
          <p:nvPr>
            <p:ph type="title"/>
          </p:nvPr>
        </p:nvSpPr>
        <p:spPr bwMode="auto">
          <a:xfrm>
            <a:off x="466724" y="277594"/>
            <a:ext cx="8467725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1033" name="Rectangle 9"/>
          <p:cNvSpPr>
            <a:spLocks noGrp="1" noChangeArrowheads="1"/>
          </p:cNvSpPr>
          <p:nvPr>
            <p:ph type="body" idx="1"/>
          </p:nvPr>
        </p:nvSpPr>
        <p:spPr bwMode="auto">
          <a:xfrm>
            <a:off x="476250" y="1133475"/>
            <a:ext cx="8429625" cy="4962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62000" y="6248400"/>
            <a:ext cx="1600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1035" name="Rectangle 11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895600" y="6248400"/>
            <a:ext cx="3505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+mn-lt"/>
              </a:defRPr>
            </a:lvl1pPr>
          </a:lstStyle>
          <a:p>
            <a:r>
              <a:rPr lang="en-US" dirty="0" smtClean="0"/>
              <a:t>2011 Asian IBIS Summit (Taipei)</a:t>
            </a:r>
          </a:p>
          <a:p>
            <a:endParaRPr lang="en-US" dirty="0"/>
          </a:p>
        </p:txBody>
      </p:sp>
      <p:sp>
        <p:nvSpPr>
          <p:cNvPr id="1036" name="Rectangle 12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248400"/>
            <a:ext cx="152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+mn-lt"/>
              </a:defRPr>
            </a:lvl1pPr>
          </a:lstStyle>
          <a:p>
            <a:fld id="{F30C6261-92AD-435A-BC37-5E0980084B5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6" r:id="rId5"/>
    <p:sldLayoutId id="2147483657" r:id="rId6"/>
    <p:sldLayoutId id="2147483658" r:id="rId7"/>
    <p:sldLayoutId id="2147483659" r:id="rId8"/>
  </p:sldLayoutIdLst>
  <p:hf hdr="0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 Black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­"/>
        <a:defRPr sz="3200">
          <a:solidFill>
            <a:schemeClr val="accent1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bg2"/>
        </a:buClr>
        <a:buChar char="–"/>
        <a:defRPr sz="2800">
          <a:solidFill>
            <a:schemeClr val="accent2">
              <a:lumMod val="50000"/>
            </a:schemeClr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­"/>
        <a:defRPr sz="2400" i="1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da.org/ibis/ibis-iss_ver1.0/" TargetMode="External"/><Relationship Id="rId2" Type="http://schemas.openxmlformats.org/officeDocument/2006/relationships/hyperlink" Target="http://www.eda.org/ibis/ver5.0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eda.org/ibis/touchstone_ver2.0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23850" y="1487269"/>
            <a:ext cx="8515350" cy="646331"/>
          </a:xfrm>
        </p:spPr>
        <p:txBody>
          <a:bodyPr/>
          <a:lstStyle/>
          <a:p>
            <a:r>
              <a:rPr lang="en-US" dirty="0" smtClean="0">
                <a:solidFill>
                  <a:srgbClr val="006600"/>
                </a:solidFill>
              </a:rPr>
              <a:t>IBIS Status and Future Direction</a:t>
            </a:r>
            <a:endParaRPr lang="en-US" dirty="0">
              <a:solidFill>
                <a:srgbClr val="006600"/>
              </a:solidFill>
            </a:endParaRP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924175" y="3038475"/>
            <a:ext cx="3009900" cy="1247775"/>
          </a:xfrm>
        </p:spPr>
        <p:txBody>
          <a:bodyPr/>
          <a:lstStyle/>
          <a:p>
            <a:pPr algn="l"/>
            <a:r>
              <a:rPr lang="en-US" sz="2000" dirty="0"/>
              <a:t>Michael Mirmak</a:t>
            </a:r>
          </a:p>
          <a:p>
            <a:pPr algn="l"/>
            <a:r>
              <a:rPr lang="en-US" sz="2000" dirty="0"/>
              <a:t>Intel Corp.</a:t>
            </a:r>
          </a:p>
          <a:p>
            <a:pPr algn="l"/>
            <a:r>
              <a:rPr lang="en-US" sz="2000" dirty="0"/>
              <a:t>Chair, IBIS Open Forum</a:t>
            </a:r>
          </a:p>
          <a:p>
            <a:endParaRPr lang="en-US" sz="2000" dirty="0"/>
          </a:p>
        </p:txBody>
      </p:sp>
      <p:sp>
        <p:nvSpPr>
          <p:cNvPr id="21512" name="Rectangle 8"/>
          <p:cNvSpPr>
            <a:spLocks noChangeArrowheads="1"/>
          </p:cNvSpPr>
          <p:nvPr/>
        </p:nvSpPr>
        <p:spPr bwMode="auto">
          <a:xfrm>
            <a:off x="6667500" y="2603500"/>
            <a:ext cx="2222500" cy="3352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lnSpc>
                <a:spcPct val="80000"/>
              </a:lnSpc>
              <a:spcBef>
                <a:spcPct val="20000"/>
              </a:spcBef>
              <a:buClr>
                <a:schemeClr val="bg2"/>
              </a:buClr>
              <a:buSzPct val="65000"/>
              <a:buFont typeface="Wingdings" pitchFamily="2" charset="2"/>
              <a:buNone/>
            </a:pPr>
            <a:endParaRPr lang="en-US" sz="2000">
              <a:latin typeface="Arial" pitchFamily="34" charset="0"/>
            </a:endParaRPr>
          </a:p>
        </p:txBody>
      </p:sp>
      <p:sp>
        <p:nvSpPr>
          <p:cNvPr id="21513" name="Text Box 9"/>
          <p:cNvSpPr txBox="1">
            <a:spLocks noChangeArrowheads="1"/>
          </p:cNvSpPr>
          <p:nvPr/>
        </p:nvSpPr>
        <p:spPr bwMode="auto">
          <a:xfrm>
            <a:off x="6829425" y="2746375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21517" name="Rectangle 13"/>
          <p:cNvSpPr>
            <a:spLocks noChangeArrowheads="1"/>
          </p:cNvSpPr>
          <p:nvPr/>
        </p:nvSpPr>
        <p:spPr bwMode="auto">
          <a:xfrm>
            <a:off x="711200" y="4984750"/>
            <a:ext cx="3962400" cy="682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lnSpc>
                <a:spcPct val="80000"/>
              </a:lnSpc>
              <a:spcBef>
                <a:spcPct val="20000"/>
              </a:spcBef>
              <a:buClr>
                <a:schemeClr val="bg2"/>
              </a:buClr>
              <a:buSzPct val="65000"/>
              <a:buFont typeface="Wingdings" pitchFamily="2" charset="2"/>
              <a:buNone/>
            </a:pPr>
            <a:r>
              <a:rPr lang="en-US" sz="2000" dirty="0" smtClean="0">
                <a:latin typeface="Arial" pitchFamily="34" charset="0"/>
              </a:rPr>
              <a:t>Asian IBIS Summit (Taipei)</a:t>
            </a:r>
            <a:endParaRPr lang="en-US" sz="2000" dirty="0">
              <a:latin typeface="Arial" pitchFamily="34" charset="0"/>
            </a:endParaRPr>
          </a:p>
          <a:p>
            <a:pPr algn="ctr">
              <a:lnSpc>
                <a:spcPct val="80000"/>
              </a:lnSpc>
              <a:spcBef>
                <a:spcPct val="20000"/>
              </a:spcBef>
              <a:buClr>
                <a:schemeClr val="bg2"/>
              </a:buClr>
              <a:buSzPct val="65000"/>
              <a:buFont typeface="Wingdings" pitchFamily="2" charset="2"/>
              <a:buNone/>
            </a:pPr>
            <a:r>
              <a:rPr lang="en-US" sz="2000" dirty="0" smtClean="0">
                <a:latin typeface="Arial" pitchFamily="34" charset="0"/>
              </a:rPr>
              <a:t>November 21, 2011</a:t>
            </a:r>
            <a:endParaRPr lang="en-US" sz="2000" dirty="0">
              <a:latin typeface="Arial" pitchFamily="34" charset="0"/>
            </a:endParaRPr>
          </a:p>
          <a:p>
            <a:pPr algn="ctr">
              <a:lnSpc>
                <a:spcPct val="80000"/>
              </a:lnSpc>
              <a:spcBef>
                <a:spcPct val="20000"/>
              </a:spcBef>
              <a:buClr>
                <a:schemeClr val="bg2"/>
              </a:buClr>
              <a:buSzPct val="65000"/>
              <a:buFont typeface="Wingdings" pitchFamily="2" charset="2"/>
              <a:buNone/>
            </a:pPr>
            <a:endParaRPr lang="en-US" sz="2000" dirty="0">
              <a:latin typeface="Arial" pitchFamily="34" charset="0"/>
            </a:endParaRPr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134100" y="3021289"/>
            <a:ext cx="2400300" cy="11387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20000"/>
              </a:spcBef>
              <a:buClr>
                <a:srgbClr val="FFCC00"/>
              </a:buClr>
              <a:buSzPct val="75000"/>
            </a:pPr>
            <a:r>
              <a:rPr lang="zh-TW" altLang="en-US" sz="2000" b="1" dirty="0" smtClean="0">
                <a:solidFill>
                  <a:srgbClr val="336600"/>
                </a:solidFill>
                <a:latin typeface="SimSun" pitchFamily="2" charset="-122"/>
                <a:ea typeface="SimSun" pitchFamily="2" charset="-122"/>
              </a:rPr>
              <a:t>馬夢寬</a:t>
            </a:r>
            <a:endParaRPr lang="en-US" altLang="zh-TW" sz="2000" b="1" dirty="0" smtClean="0">
              <a:solidFill>
                <a:srgbClr val="336600"/>
              </a:solidFill>
              <a:latin typeface="SimSun" pitchFamily="2" charset="-122"/>
              <a:ea typeface="SimSun" pitchFamily="2" charset="-122"/>
            </a:endParaRPr>
          </a:p>
          <a:p>
            <a:pPr>
              <a:spcBef>
                <a:spcPct val="20000"/>
              </a:spcBef>
              <a:buClr>
                <a:srgbClr val="FFCC00"/>
              </a:buClr>
              <a:buSzPct val="75000"/>
            </a:pPr>
            <a:r>
              <a:rPr lang="zh-TW" altLang="en-US" sz="2000" b="1" dirty="0" smtClean="0">
                <a:solidFill>
                  <a:srgbClr val="336600"/>
                </a:solidFill>
                <a:latin typeface="SimSun" pitchFamily="2" charset="-122"/>
                <a:ea typeface="SimSun" pitchFamily="2" charset="-122"/>
              </a:rPr>
              <a:t>英特爾公司</a:t>
            </a:r>
            <a:endParaRPr lang="en-US" altLang="zh-TW" sz="2000" b="1" dirty="0" smtClean="0">
              <a:solidFill>
                <a:srgbClr val="336600"/>
              </a:solidFill>
              <a:latin typeface="SimSun" pitchFamily="2" charset="-122"/>
              <a:ea typeface="SimSun" pitchFamily="2" charset="-122"/>
            </a:endParaRPr>
          </a:p>
          <a:p>
            <a:pPr>
              <a:spcBef>
                <a:spcPct val="20000"/>
              </a:spcBef>
              <a:buClr>
                <a:srgbClr val="FFCC00"/>
              </a:buClr>
              <a:buSzPct val="75000"/>
            </a:pPr>
            <a:r>
              <a:rPr lang="en-US" altLang="zh-CN" sz="2000" b="1" dirty="0" smtClean="0">
                <a:solidFill>
                  <a:srgbClr val="336600"/>
                </a:solidFill>
                <a:latin typeface="Arial" charset="0"/>
                <a:ea typeface="宋体" pitchFamily="2" charset="-122"/>
              </a:rPr>
              <a:t>IBIS</a:t>
            </a:r>
            <a:r>
              <a:rPr lang="en-US" altLang="zh-CN" sz="2000" b="1" dirty="0" smtClean="0">
                <a:solidFill>
                  <a:srgbClr val="336600"/>
                </a:solidFill>
                <a:latin typeface="SimSun" pitchFamily="2" charset="-122"/>
                <a:ea typeface="SimSun" pitchFamily="2" charset="-122"/>
              </a:rPr>
              <a:t> </a:t>
            </a:r>
            <a:r>
              <a:rPr lang="zh-TW" altLang="en-US" sz="2000" b="1" dirty="0" smtClean="0">
                <a:solidFill>
                  <a:srgbClr val="336600"/>
                </a:solidFill>
                <a:latin typeface="SimSun" pitchFamily="2" charset="-122"/>
                <a:ea typeface="SimSun" pitchFamily="2" charset="-122"/>
              </a:rPr>
              <a:t>委員會主席</a:t>
            </a:r>
            <a:endParaRPr lang="en-US" sz="2000" b="1" dirty="0" smtClean="0">
              <a:solidFill>
                <a:srgbClr val="336600"/>
              </a:solidFill>
              <a:latin typeface="Arial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3971925" y="4942219"/>
            <a:ext cx="4886325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Bef>
                <a:spcPct val="20000"/>
              </a:spcBef>
              <a:buClr>
                <a:srgbClr val="FFCC00"/>
              </a:buClr>
              <a:buSzPct val="75000"/>
            </a:pPr>
            <a:r>
              <a:rPr lang="zh-TW" altLang="en-US" sz="2000" b="1" dirty="0" smtClean="0">
                <a:latin typeface="SimSun" pitchFamily="2" charset="-122"/>
                <a:ea typeface="SimSun" pitchFamily="2" charset="-122"/>
              </a:rPr>
              <a:t>台北 </a:t>
            </a:r>
            <a:r>
              <a:rPr lang="en-US" altLang="zh-CN" sz="2000" b="1" dirty="0" smtClean="0">
                <a:latin typeface="Arial" charset="0"/>
                <a:ea typeface="宋体" pitchFamily="2" charset="-122"/>
              </a:rPr>
              <a:t>IBIS </a:t>
            </a:r>
            <a:r>
              <a:rPr lang="zh-TW" altLang="en-US" sz="2000" b="1" dirty="0" smtClean="0">
                <a:latin typeface="SimSun" pitchFamily="2" charset="-122"/>
                <a:ea typeface="SimSun" pitchFamily="2" charset="-122"/>
              </a:rPr>
              <a:t>技術研討會</a:t>
            </a:r>
            <a:endParaRPr lang="en-US" sz="2000" b="1" dirty="0" smtClean="0">
              <a:latin typeface="SimSun" pitchFamily="2" charset="-122"/>
              <a:ea typeface="SimSun" pitchFamily="2" charset="-122"/>
            </a:endParaRPr>
          </a:p>
          <a:p>
            <a:pPr algn="ctr">
              <a:lnSpc>
                <a:spcPct val="80000"/>
              </a:lnSpc>
              <a:spcBef>
                <a:spcPct val="20000"/>
              </a:spcBef>
              <a:buClr>
                <a:srgbClr val="FFCC00"/>
              </a:buClr>
              <a:buSzPct val="75000"/>
            </a:pPr>
            <a:r>
              <a:rPr lang="en-US" sz="2000" b="1" dirty="0" smtClean="0">
                <a:latin typeface="宋体" pitchFamily="2" charset="-122"/>
                <a:ea typeface="宋体" pitchFamily="2" charset="-122"/>
              </a:rPr>
              <a:t>2010 年 11 月 </a:t>
            </a:r>
            <a:r>
              <a:rPr lang="en-US" altLang="zh-CN" sz="2000" b="1" dirty="0" smtClean="0">
                <a:latin typeface="宋体" pitchFamily="2" charset="-122"/>
                <a:ea typeface="宋体" pitchFamily="2" charset="-122"/>
              </a:rPr>
              <a:t>21</a:t>
            </a:r>
            <a:r>
              <a:rPr lang="en-US" sz="2000" b="1" dirty="0" smtClean="0">
                <a:latin typeface="宋体" pitchFamily="2" charset="-122"/>
                <a:ea typeface="宋体" pitchFamily="2" charset="-122"/>
              </a:rPr>
              <a:t> 日</a:t>
            </a:r>
            <a:endParaRPr lang="en-US" sz="2000" b="1" dirty="0">
              <a:latin typeface="宋体" pitchFamily="2" charset="-122"/>
              <a:ea typeface="宋体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>
                <a:latin typeface="Arial" pitchFamily="34" charset="0"/>
              </a:rPr>
              <a:t>2011 Asian IBIS Summit (Taipei)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C367C-01BE-45A0-95B5-162F96081661}" type="slidenum">
              <a:rPr lang="en-US"/>
              <a:pPr/>
              <a:t>10</a:t>
            </a:fld>
            <a:endParaRPr lang="en-US"/>
          </a:p>
        </p:txBody>
      </p:sp>
      <p:sp>
        <p:nvSpPr>
          <p:cNvPr id="931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73038" y="1155700"/>
            <a:ext cx="8666162" cy="5080000"/>
          </a:xfrm>
          <a:noFill/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US"/>
              <a:t> </a:t>
            </a:r>
          </a:p>
        </p:txBody>
      </p:sp>
      <p:sp>
        <p:nvSpPr>
          <p:cNvPr id="93187" name="Rectangle 3"/>
          <p:cNvSpPr>
            <a:spLocks noGrp="1" noChangeArrowheads="1"/>
          </p:cNvSpPr>
          <p:nvPr>
            <p:ph type="title"/>
          </p:nvPr>
        </p:nvSpPr>
        <p:spPr>
          <a:xfrm>
            <a:off x="828675" y="3163888"/>
            <a:ext cx="7543800" cy="762000"/>
          </a:xfrm>
        </p:spPr>
        <p:txBody>
          <a:bodyPr/>
          <a:lstStyle/>
          <a:p>
            <a:r>
              <a:rPr lang="en-US">
                <a:solidFill>
                  <a:srgbClr val="006600"/>
                </a:solidFill>
              </a:rPr>
              <a:t>Q/A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1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Agenda</a:t>
            </a:r>
            <a:endParaRPr lang="en-US"/>
          </a:p>
        </p:txBody>
      </p:sp>
      <p:sp>
        <p:nvSpPr>
          <p:cNvPr id="53250" name="Rectangle 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IBIS as Organization and Standard</a:t>
            </a:r>
          </a:p>
          <a:p>
            <a:r>
              <a:rPr lang="en-US" dirty="0" smtClean="0"/>
              <a:t>IBIS 5.0</a:t>
            </a:r>
          </a:p>
          <a:p>
            <a:r>
              <a:rPr lang="en-US" dirty="0" smtClean="0"/>
              <a:t>Touchstone 2.0</a:t>
            </a:r>
          </a:p>
          <a:p>
            <a:r>
              <a:rPr lang="en-US" dirty="0" smtClean="0"/>
              <a:t>IBIS-ISS 1.0</a:t>
            </a:r>
          </a:p>
          <a:p>
            <a:r>
              <a:rPr lang="en-US" dirty="0" smtClean="0"/>
              <a:t>Timeline for Changes</a:t>
            </a:r>
          </a:p>
          <a:p>
            <a:r>
              <a:rPr lang="en-US" dirty="0" smtClean="0"/>
              <a:t>Call to Action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D53BA-0559-4370-BB73-73A5625A6317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2011 Asian IBIS Summit (Taipei)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Specifications and Technologies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IBIS: both an organization and a standard</a:t>
            </a:r>
          </a:p>
          <a:p>
            <a:r>
              <a:rPr lang="en-US" smtClean="0"/>
              <a:t>IBIS – I/O Buffer Information Specification</a:t>
            </a:r>
          </a:p>
          <a:p>
            <a:pPr lvl="1"/>
            <a:r>
              <a:rPr lang="en-US" smtClean="0"/>
              <a:t>Version 5.0 today (includes IBIS-AMI support)</a:t>
            </a:r>
          </a:p>
          <a:p>
            <a:r>
              <a:rPr lang="en-US" smtClean="0"/>
              <a:t>Touchstone 2.0</a:t>
            </a:r>
          </a:p>
          <a:p>
            <a:pPr lvl="1"/>
            <a:r>
              <a:rPr lang="en-US" smtClean="0"/>
              <a:t>Ratified April 2009</a:t>
            </a:r>
          </a:p>
          <a:p>
            <a:pPr lvl="1"/>
            <a:r>
              <a:rPr lang="en-US" smtClean="0"/>
              <a:t>TSCHK2 parser also offered</a:t>
            </a:r>
          </a:p>
          <a:p>
            <a:r>
              <a:rPr lang="en-US" smtClean="0"/>
              <a:t>IBIS-ISS: Interconnect SPICE Subcircuit</a:t>
            </a:r>
          </a:p>
          <a:p>
            <a:pPr lvl="1"/>
            <a:r>
              <a:rPr lang="en-US" smtClean="0"/>
              <a:t>Version 1.0 ratified October 2011 </a:t>
            </a:r>
            <a:endParaRPr lang="en-US" dirty="0" smtClean="0"/>
          </a:p>
        </p:txBody>
      </p:sp>
      <p:sp>
        <p:nvSpPr>
          <p:cNvPr id="4" name="Footer Placeholder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2011 Asian IBIS Summit (Taipei)</a:t>
            </a:r>
          </a:p>
          <a:p>
            <a:endParaRPr lang="en-US" dirty="0"/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099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IBIS Specification Direction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idx="1"/>
          </p:nvPr>
        </p:nvSpPr>
        <p:spPr>
          <a:xfrm>
            <a:off x="476250" y="904875"/>
            <a:ext cx="8429625" cy="5191125"/>
          </a:xfrm>
        </p:spPr>
        <p:txBody>
          <a:bodyPr/>
          <a:lstStyle/>
          <a:p>
            <a:r>
              <a:rPr lang="en-US" sz="2800" dirty="0" smtClean="0"/>
              <a:t>5.1: Clarifications and Style Improvements</a:t>
            </a:r>
          </a:p>
          <a:p>
            <a:pPr lvl="1"/>
            <a:r>
              <a:rPr lang="en-US" sz="2400" dirty="0" smtClean="0"/>
              <a:t>New, more readable format</a:t>
            </a:r>
          </a:p>
          <a:p>
            <a:pPr lvl="1"/>
            <a:r>
              <a:rPr lang="en-US" sz="2400" dirty="0" smtClean="0"/>
              <a:t>Significant changes to IBIS-AMI</a:t>
            </a:r>
          </a:p>
          <a:p>
            <a:pPr lvl="2"/>
            <a:r>
              <a:rPr lang="en-US" sz="2000" dirty="0" smtClean="0"/>
              <a:t>Version control, plus clarifications to clocking, tables, crosstalk </a:t>
            </a:r>
          </a:p>
          <a:p>
            <a:pPr lvl="1"/>
            <a:r>
              <a:rPr lang="en-US" sz="2400" dirty="0" smtClean="0"/>
              <a:t>Support for weak tie-up/tie-down definitions</a:t>
            </a:r>
          </a:p>
          <a:p>
            <a:pPr lvl="1"/>
            <a:r>
              <a:rPr lang="en-US" sz="2400" smtClean="0"/>
              <a:t>Clarifications to </a:t>
            </a:r>
            <a:r>
              <a:rPr lang="en-US" sz="2400" smtClean="0"/>
              <a:t>[Composite </a:t>
            </a:r>
            <a:r>
              <a:rPr lang="en-US" sz="2400" smtClean="0"/>
              <a:t>Current]</a:t>
            </a:r>
          </a:p>
          <a:p>
            <a:pPr lvl="1"/>
            <a:r>
              <a:rPr lang="en-US" sz="2400" dirty="0" smtClean="0"/>
              <a:t>Fixes to EBD format</a:t>
            </a:r>
          </a:p>
          <a:p>
            <a:pPr lvl="1"/>
            <a:r>
              <a:rPr lang="en-US" sz="2400" dirty="0" smtClean="0"/>
              <a:t>Fixes to [Test Data] and [Test Load]</a:t>
            </a:r>
          </a:p>
          <a:p>
            <a:r>
              <a:rPr lang="en-US" sz="2800" dirty="0" smtClean="0"/>
              <a:t>5.2: Major features, still under discussion</a:t>
            </a:r>
          </a:p>
          <a:p>
            <a:pPr lvl="1"/>
            <a:r>
              <a:rPr lang="en-US" sz="2400" dirty="0" smtClean="0"/>
              <a:t>Support for repeaters</a:t>
            </a:r>
          </a:p>
          <a:p>
            <a:pPr lvl="1"/>
            <a:r>
              <a:rPr lang="en-US" sz="2400" dirty="0" smtClean="0"/>
              <a:t>Links to IBIS-ISS, Touchstone</a:t>
            </a:r>
          </a:p>
          <a:p>
            <a:pPr lvl="1"/>
            <a:r>
              <a:rPr lang="en-US" sz="2400" dirty="0" smtClean="0"/>
              <a:t>C_comp clarifications</a:t>
            </a:r>
            <a:endParaRPr lang="en-US" sz="2400" dirty="0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DCE3A-10EF-4D17-BCD9-1815782C14E4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9" name="Footer Placeholder 15"/>
          <p:cNvSpPr>
            <a:spLocks noGrp="1"/>
          </p:cNvSpPr>
          <p:nvPr>
            <p:ph type="ftr" sz="quarter" idx="11"/>
          </p:nvPr>
        </p:nvSpPr>
        <p:spPr>
          <a:xfrm>
            <a:off x="2895600" y="6248400"/>
            <a:ext cx="3505200" cy="457200"/>
          </a:xfrm>
        </p:spPr>
        <p:txBody>
          <a:bodyPr/>
          <a:lstStyle/>
          <a:p>
            <a:r>
              <a:rPr lang="en-US" smtClean="0"/>
              <a:t>2011 Asian IBIS Summit (Taipei)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Touchstone 2.x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Description/format for network parameters</a:t>
            </a:r>
          </a:p>
          <a:p>
            <a:pPr lvl="1"/>
            <a:r>
              <a:rPr lang="en-US" smtClean="0"/>
              <a:t>Primary use in industry is for S-parameters</a:t>
            </a:r>
          </a:p>
          <a:p>
            <a:pPr lvl="1"/>
            <a:r>
              <a:rPr lang="en-US" smtClean="0"/>
              <a:t>2.0 introduces mixed-mode support and per-port impedance</a:t>
            </a:r>
          </a:p>
          <a:p>
            <a:r>
              <a:rPr lang="en-US" smtClean="0"/>
              <a:t>Touchstone 2.1/3.0 Approved Changes</a:t>
            </a:r>
          </a:p>
          <a:p>
            <a:pPr lvl="1"/>
            <a:r>
              <a:rPr lang="en-US" smtClean="0"/>
              <a:t>Sparse Matrix format</a:t>
            </a:r>
          </a:p>
          <a:p>
            <a:pPr lvl="1"/>
            <a:r>
              <a:rPr lang="en-US" smtClean="0"/>
              <a:t>Binary file representation (compression)</a:t>
            </a:r>
          </a:p>
          <a:p>
            <a:r>
              <a:rPr lang="en-US" smtClean="0"/>
              <a:t>Change under discussion</a:t>
            </a:r>
          </a:p>
          <a:p>
            <a:pPr lvl="1"/>
            <a:r>
              <a:rPr lang="en-US" smtClean="0"/>
              <a:t>Support for explicit port-node mapping</a:t>
            </a:r>
          </a:p>
          <a:p>
            <a:pPr lvl="1"/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7" name="Footer Placeholder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2011 Asian IBIS Summit (Taipei)</a:t>
            </a:r>
          </a:p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907AC-CBBB-476D-9AE6-85F76F6781B6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IBIS-ISS 1.0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I</a:t>
            </a:r>
            <a:r>
              <a:rPr lang="en-US" dirty="0" smtClean="0"/>
              <a:t>nterconnect </a:t>
            </a:r>
            <a:r>
              <a:rPr lang="en-US" u="sng" dirty="0" smtClean="0"/>
              <a:t>S</a:t>
            </a:r>
            <a:r>
              <a:rPr lang="en-US" dirty="0" smtClean="0"/>
              <a:t>PICE </a:t>
            </a:r>
            <a:r>
              <a:rPr lang="en-US" u="sng" dirty="0" smtClean="0"/>
              <a:t>S</a:t>
            </a:r>
            <a:r>
              <a:rPr lang="en-US" dirty="0" smtClean="0"/>
              <a:t>ubcircuit Specification</a:t>
            </a:r>
          </a:p>
          <a:p>
            <a:r>
              <a:rPr lang="en-US" dirty="0" smtClean="0"/>
              <a:t>Universal SPICE format for interconnects</a:t>
            </a:r>
          </a:p>
          <a:p>
            <a:pPr lvl="1"/>
            <a:r>
              <a:rPr lang="en-US" dirty="0" smtClean="0"/>
              <a:t>Packages, cables, connectors, traces, etc.</a:t>
            </a:r>
          </a:p>
          <a:p>
            <a:r>
              <a:rPr lang="en-US" dirty="0" smtClean="0"/>
              <a:t>Basic SPICE elements supported</a:t>
            </a:r>
          </a:p>
          <a:p>
            <a:pPr lvl="1"/>
            <a:r>
              <a:rPr lang="en-US" dirty="0" smtClean="0"/>
              <a:t>R, L, G, C, some sources</a:t>
            </a:r>
          </a:p>
          <a:p>
            <a:r>
              <a:rPr lang="en-US" dirty="0" smtClean="0"/>
              <a:t>Supports Touchstone, W-element data</a:t>
            </a:r>
          </a:p>
          <a:p>
            <a:pPr lvl="1"/>
            <a:r>
              <a:rPr lang="en-US" dirty="0" smtClean="0"/>
              <a:t>Both frequency and time domains supported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907AC-CBBB-476D-9AE6-85F76F6781B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7" name="Rounded Rectangle 6"/>
          <p:cNvSpPr/>
          <p:nvPr/>
        </p:nvSpPr>
        <p:spPr bwMode="auto">
          <a:xfrm>
            <a:off x="638175" y="5495925"/>
            <a:ext cx="8058150" cy="628650"/>
          </a:xfrm>
          <a:prstGeom prst="roundRect">
            <a:avLst/>
          </a:prstGeom>
          <a:solidFill>
            <a:srgbClr val="3366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Long-term</a:t>
            </a:r>
            <a:r>
              <a:rPr kumimoji="0" lang="en-US" sz="2800" b="0" i="0" u="none" strike="noStrike" cap="none" normalizeH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 successor to PKG, EBD, ICM</a:t>
            </a:r>
            <a:endParaRPr kumimoji="0" lang="en-US" sz="280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sp>
        <p:nvSpPr>
          <p:cNvPr id="8" name="Footer Placeholder 15"/>
          <p:cNvSpPr>
            <a:spLocks noGrp="1"/>
          </p:cNvSpPr>
          <p:nvPr>
            <p:ph type="ftr" sz="quarter" idx="11"/>
          </p:nvPr>
        </p:nvSpPr>
        <p:spPr>
          <a:xfrm>
            <a:off x="2895600" y="6248400"/>
            <a:ext cx="3505200" cy="457200"/>
          </a:xfrm>
        </p:spPr>
        <p:txBody>
          <a:bodyPr/>
          <a:lstStyle/>
          <a:p>
            <a:r>
              <a:rPr lang="en-US" dirty="0" smtClean="0"/>
              <a:t>2011 Asian IBIS Summit (Taipei)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099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Timeline for Changes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idx="1"/>
          </p:nvPr>
        </p:nvSpPr>
        <p:spPr>
          <a:xfrm>
            <a:off x="476250" y="904875"/>
            <a:ext cx="8429625" cy="5191125"/>
          </a:xfrm>
        </p:spPr>
        <p:txBody>
          <a:bodyPr/>
          <a:lstStyle/>
          <a:p>
            <a:r>
              <a:rPr lang="en-US" sz="2800" dirty="0" smtClean="0"/>
              <a:t>IBIS 5.1</a:t>
            </a:r>
          </a:p>
          <a:p>
            <a:pPr lvl="1"/>
            <a:r>
              <a:rPr lang="en-US" sz="2400" dirty="0" smtClean="0"/>
              <a:t>Expecting changes to close by end of 2011</a:t>
            </a:r>
          </a:p>
          <a:p>
            <a:pPr lvl="1"/>
            <a:r>
              <a:rPr lang="en-US" sz="2400" dirty="0" smtClean="0"/>
              <a:t>Draft complete and in approval cycle in Q1’12</a:t>
            </a:r>
          </a:p>
          <a:p>
            <a:pPr lvl="1"/>
            <a:endParaRPr lang="en-US" sz="2400" dirty="0" smtClean="0"/>
          </a:p>
          <a:p>
            <a:r>
              <a:rPr lang="en-US" sz="2800" dirty="0" smtClean="0"/>
              <a:t>Touchstone 2.1</a:t>
            </a:r>
          </a:p>
          <a:p>
            <a:pPr lvl="1"/>
            <a:r>
              <a:rPr lang="en-US" sz="2400" dirty="0" smtClean="0"/>
              <a:t>Q1’12 for approved changes</a:t>
            </a:r>
          </a:p>
          <a:p>
            <a:pPr lvl="1"/>
            <a:endParaRPr lang="en-US" sz="2400" dirty="0" smtClean="0"/>
          </a:p>
          <a:p>
            <a:r>
              <a:rPr lang="en-US" sz="2800" dirty="0" smtClean="0"/>
              <a:t>Touchstone 3.0 &amp; IBIS-ISS 1.0</a:t>
            </a:r>
          </a:p>
          <a:p>
            <a:pPr lvl="1"/>
            <a:r>
              <a:rPr lang="en-US" sz="2400" dirty="0" smtClean="0"/>
              <a:t>Does IBIS-ISS resolve port-node mapping issue?</a:t>
            </a:r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DCE3A-10EF-4D17-BCD9-1815782C14E4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9" name="Rounded Rectangle 8"/>
          <p:cNvSpPr/>
          <p:nvPr/>
        </p:nvSpPr>
        <p:spPr bwMode="auto">
          <a:xfrm>
            <a:off x="638175" y="5286375"/>
            <a:ext cx="8058150" cy="838200"/>
          </a:xfrm>
          <a:prstGeom prst="roundRect">
            <a:avLst/>
          </a:prstGeom>
          <a:solidFill>
            <a:srgbClr val="3366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Key challenge: </a:t>
            </a: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smoothly linking</a:t>
            </a:r>
            <a:r>
              <a:rPr kumimoji="0" lang="en-US" sz="2000" b="0" i="0" u="none" strike="noStrike" cap="none" normalizeH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 all three specifications</a:t>
            </a: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sp>
        <p:nvSpPr>
          <p:cNvPr id="10" name="Footer Placeholder 15"/>
          <p:cNvSpPr>
            <a:spLocks noGrp="1"/>
          </p:cNvSpPr>
          <p:nvPr>
            <p:ph type="ftr" sz="quarter" idx="11"/>
          </p:nvPr>
        </p:nvSpPr>
        <p:spPr>
          <a:xfrm>
            <a:off x="2895600" y="6248400"/>
            <a:ext cx="3505200" cy="457200"/>
          </a:xfrm>
        </p:spPr>
        <p:txBody>
          <a:bodyPr/>
          <a:lstStyle/>
          <a:p>
            <a:r>
              <a:rPr lang="en-US" dirty="0" smtClean="0"/>
              <a:t>2011 Asian IBIS Summit (Taipei)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099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Call to Action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idx="1"/>
          </p:nvPr>
        </p:nvSpPr>
        <p:spPr>
          <a:xfrm>
            <a:off x="190500" y="904875"/>
            <a:ext cx="8715376" cy="5191125"/>
          </a:xfrm>
        </p:spPr>
        <p:txBody>
          <a:bodyPr/>
          <a:lstStyle/>
          <a:p>
            <a:r>
              <a:rPr lang="en-US" dirty="0" smtClean="0"/>
              <a:t>For tool vendors…</a:t>
            </a:r>
          </a:p>
          <a:p>
            <a:pPr lvl="1"/>
            <a:r>
              <a:rPr lang="en-US" dirty="0" smtClean="0"/>
              <a:t>Are you planning to support these improvements?</a:t>
            </a:r>
          </a:p>
          <a:p>
            <a:r>
              <a:rPr lang="en-US" dirty="0" smtClean="0"/>
              <a:t>For system designers</a:t>
            </a:r>
          </a:p>
          <a:p>
            <a:pPr lvl="1"/>
            <a:r>
              <a:rPr lang="en-US" dirty="0" smtClean="0"/>
              <a:t>Can you use these to improve your design margins?</a:t>
            </a:r>
          </a:p>
          <a:p>
            <a:r>
              <a:rPr lang="en-US" dirty="0" smtClean="0"/>
              <a:t>For IC vendors</a:t>
            </a:r>
          </a:p>
          <a:p>
            <a:pPr lvl="1"/>
            <a:r>
              <a:rPr lang="en-US" dirty="0" smtClean="0"/>
              <a:t>Can these help you better specify your devices?</a:t>
            </a:r>
            <a:endParaRPr lang="en-US" sz="2800" dirty="0" smtClean="0"/>
          </a:p>
          <a:p>
            <a:pPr lvl="1"/>
            <a:endParaRPr lang="en-US" sz="2000" dirty="0" smtClean="0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2011 Asian IBIS Summit (Taipei)</a:t>
            </a:r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DCE3A-10EF-4D17-BCD9-1815782C14E4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9" name="Rounded Rectangle 8"/>
          <p:cNvSpPr/>
          <p:nvPr/>
        </p:nvSpPr>
        <p:spPr bwMode="auto">
          <a:xfrm>
            <a:off x="638175" y="5286375"/>
            <a:ext cx="8058150" cy="838200"/>
          </a:xfrm>
          <a:prstGeom prst="roundRect">
            <a:avLst/>
          </a:prstGeom>
          <a:solidFill>
            <a:srgbClr val="3366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Please become</a:t>
            </a:r>
            <a:r>
              <a:rPr kumimoji="0" lang="en-US" sz="2000" b="0" i="0" u="none" strike="noStrike" cap="none" normalizeH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 familiar with the </a:t>
            </a: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specifications and provide feedback!</a:t>
            </a: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 More Information…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IBIS 5.0</a:t>
            </a:r>
          </a:p>
          <a:p>
            <a:pPr lvl="1"/>
            <a:r>
              <a:rPr lang="en-US" dirty="0" smtClean="0">
                <a:hlinkClick r:id="rId2"/>
              </a:rPr>
              <a:t>http://www.eda.org/ibis/ver5.0/</a:t>
            </a:r>
            <a:r>
              <a:rPr lang="en-US" dirty="0" smtClean="0"/>
              <a:t> </a:t>
            </a:r>
          </a:p>
          <a:p>
            <a:r>
              <a:rPr lang="en-US" dirty="0" smtClean="0"/>
              <a:t>IBIS-ISS 1.0</a:t>
            </a:r>
          </a:p>
          <a:p>
            <a:pPr lvl="1"/>
            <a:r>
              <a:rPr lang="en-US" dirty="0" smtClean="0">
                <a:hlinkClick r:id="rId3"/>
              </a:rPr>
              <a:t>http://www.eda.org/ibis/ibis-iss_ver1.0/</a:t>
            </a:r>
            <a:r>
              <a:rPr lang="en-US" dirty="0" smtClean="0"/>
              <a:t> </a:t>
            </a:r>
          </a:p>
          <a:p>
            <a:r>
              <a:rPr lang="en-US" dirty="0" smtClean="0"/>
              <a:t>Touchstone 2.0</a:t>
            </a:r>
          </a:p>
          <a:p>
            <a:pPr lvl="1"/>
            <a:r>
              <a:rPr lang="en-US" dirty="0" smtClean="0">
                <a:hlinkClick r:id="rId4"/>
              </a:rPr>
              <a:t>http://www.eda.org/ibis/touchstone_ver2.0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2011 Asian IBIS Summit (Taipei)</a:t>
            </a:r>
          </a:p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907AC-CBBB-476D-9AE6-85F76F6781B6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amboo">
  <a:themeElements>
    <a:clrScheme name="Bamboo 2">
      <a:dk1>
        <a:srgbClr val="000000"/>
      </a:dk1>
      <a:lt1>
        <a:srgbClr val="FFFFFF"/>
      </a:lt1>
      <a:dk2>
        <a:srgbClr val="003300"/>
      </a:dk2>
      <a:lt2>
        <a:srgbClr val="5F5F5F"/>
      </a:lt2>
      <a:accent1>
        <a:srgbClr val="009900"/>
      </a:accent1>
      <a:accent2>
        <a:srgbClr val="CC9900"/>
      </a:accent2>
      <a:accent3>
        <a:srgbClr val="FFFFFF"/>
      </a:accent3>
      <a:accent4>
        <a:srgbClr val="000000"/>
      </a:accent4>
      <a:accent5>
        <a:srgbClr val="AACAAA"/>
      </a:accent5>
      <a:accent6>
        <a:srgbClr val="B98A00"/>
      </a:accent6>
      <a:hlink>
        <a:srgbClr val="FF3300"/>
      </a:hlink>
      <a:folHlink>
        <a:srgbClr val="663300"/>
      </a:folHlink>
    </a:clrScheme>
    <a:fontScheme name="Bamboo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amboo 1">
        <a:dk1>
          <a:srgbClr val="000000"/>
        </a:dk1>
        <a:lt1>
          <a:srgbClr val="FFFFFF"/>
        </a:lt1>
        <a:dk2>
          <a:srgbClr val="396F39"/>
        </a:dk2>
        <a:lt2>
          <a:srgbClr val="FFCC00"/>
        </a:lt2>
        <a:accent1>
          <a:srgbClr val="009900"/>
        </a:accent1>
        <a:accent2>
          <a:srgbClr val="CC9900"/>
        </a:accent2>
        <a:accent3>
          <a:srgbClr val="AEBBAE"/>
        </a:accent3>
        <a:accent4>
          <a:srgbClr val="DADADA"/>
        </a:accent4>
        <a:accent5>
          <a:srgbClr val="AACAAA"/>
        </a:accent5>
        <a:accent6>
          <a:srgbClr val="B98A00"/>
        </a:accent6>
        <a:hlink>
          <a:srgbClr val="FF3300"/>
        </a:hlink>
        <a:folHlink>
          <a:srgbClr val="66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amboo 2">
        <a:dk1>
          <a:srgbClr val="000000"/>
        </a:dk1>
        <a:lt1>
          <a:srgbClr val="FFFFFF"/>
        </a:lt1>
        <a:dk2>
          <a:srgbClr val="003300"/>
        </a:dk2>
        <a:lt2>
          <a:srgbClr val="5F5F5F"/>
        </a:lt2>
        <a:accent1>
          <a:srgbClr val="009900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AACAAA"/>
        </a:accent5>
        <a:accent6>
          <a:srgbClr val="B98A00"/>
        </a:accent6>
        <a:hlink>
          <a:srgbClr val="FF3300"/>
        </a:hlink>
        <a:folHlink>
          <a:srgbClr val="6633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ambo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96969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amboo 4">
        <a:dk1>
          <a:srgbClr val="000000"/>
        </a:dk1>
        <a:lt1>
          <a:srgbClr val="FFFFFF"/>
        </a:lt1>
        <a:dk2>
          <a:srgbClr val="FF0000"/>
        </a:dk2>
        <a:lt2>
          <a:srgbClr val="800000"/>
        </a:lt2>
        <a:accent1>
          <a:srgbClr val="008000"/>
        </a:accent1>
        <a:accent2>
          <a:srgbClr val="FF9900"/>
        </a:accent2>
        <a:accent3>
          <a:srgbClr val="FFFFFF"/>
        </a:accent3>
        <a:accent4>
          <a:srgbClr val="000000"/>
        </a:accent4>
        <a:accent5>
          <a:srgbClr val="AAC0AA"/>
        </a:accent5>
        <a:accent6>
          <a:srgbClr val="E78A00"/>
        </a:accent6>
        <a:hlink>
          <a:srgbClr val="CC3300"/>
        </a:hlink>
        <a:folHlink>
          <a:srgbClr val="6633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 2000\Templates\Presentation Designs\Bamboo.pot</Template>
  <TotalTime>4531</TotalTime>
  <Words>489</Words>
  <Application>Microsoft Office PowerPoint</Application>
  <PresentationFormat>On-screen Show (4:3)</PresentationFormat>
  <Paragraphs>120</Paragraphs>
  <Slides>10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Bamboo</vt:lpstr>
      <vt:lpstr>IBIS Status and Future Direction</vt:lpstr>
      <vt:lpstr>Agenda</vt:lpstr>
      <vt:lpstr>Specifications and Technologies</vt:lpstr>
      <vt:lpstr>IBIS Specification Direction</vt:lpstr>
      <vt:lpstr>Touchstone 2.x</vt:lpstr>
      <vt:lpstr>IBIS-ISS 1.0</vt:lpstr>
      <vt:lpstr>Timeline for Changes</vt:lpstr>
      <vt:lpstr>Call to Action</vt:lpstr>
      <vt:lpstr>For More Information…</vt:lpstr>
      <vt:lpstr>Q/A</vt:lpstr>
    </vt:vector>
  </TitlesOfParts>
  <Company>Intel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IBIS Status and Future Direction</dc:title>
  <dc:subject>IBIS Summit</dc:subject>
  <dc:creator>Michael Mirmak</dc:creator>
  <cp:lastModifiedBy>Michael Mirmak</cp:lastModifiedBy>
  <cp:revision>557</cp:revision>
  <cp:lastPrinted>1601-01-01T00:00:00Z</cp:lastPrinted>
  <dcterms:created xsi:type="dcterms:W3CDTF">2002-06-07T19:20:36Z</dcterms:created>
  <dcterms:modified xsi:type="dcterms:W3CDTF">2011-10-18T15:37:21Z</dcterms:modified>
</cp:coreProperties>
</file>

<file path=docProps/thumbnail.jpeg>
</file>