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9" r:id="rId1"/>
  </p:sldMasterIdLst>
  <p:notesMasterIdLst>
    <p:notesMasterId r:id="rId15"/>
  </p:notesMasterIdLst>
  <p:handoutMasterIdLst>
    <p:handoutMasterId r:id="rId16"/>
  </p:handoutMasterIdLst>
  <p:sldIdLst>
    <p:sldId id="257" r:id="rId2"/>
    <p:sldId id="299" r:id="rId3"/>
    <p:sldId id="301" r:id="rId4"/>
    <p:sldId id="330" r:id="rId5"/>
    <p:sldId id="325" r:id="rId6"/>
    <p:sldId id="326" r:id="rId7"/>
    <p:sldId id="331" r:id="rId8"/>
    <p:sldId id="332" r:id="rId9"/>
    <p:sldId id="327" r:id="rId10"/>
    <p:sldId id="329" r:id="rId11"/>
    <p:sldId id="333" r:id="rId12"/>
    <p:sldId id="328" r:id="rId13"/>
    <p:sldId id="334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FF"/>
    <a:srgbClr val="00CC00"/>
    <a:srgbClr val="00FF00"/>
    <a:srgbClr val="00542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3" d="100"/>
          <a:sy n="93" d="100"/>
        </p:scale>
        <p:origin x="-732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77" d="100"/>
          <a:sy n="77" d="100"/>
        </p:scale>
        <p:origin x="-2082" y="-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CD52C5F-C4DE-4861-8D9E-C8F673D421CA}" type="datetimeFigureOut">
              <a:rPr lang="en-US" smtClean="0"/>
              <a:pPr/>
              <a:t>10/16/2011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smtClean="0"/>
              <a:t>ddd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BFD02D9-F0FF-4B8D-B174-19E08E8AD56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5229373"/>
      </p:ext>
    </p:extLst>
  </p:cSld>
  <p:clrMap bg1="lt1" tx1="dk1" bg2="lt2" tx2="dk2" accent1="accent1" accent2="accent2" accent3="accent3" accent4="accent4" accent5="accent5" accent6="accent6" hlink="hlink" folHlink="folHlink"/>
  <p:hf sldNum="0"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6A87ABC-002E-40BD-AC24-155154B72221}" type="datetimeFigureOut">
              <a:rPr lang="zh-CN" altLang="en-US" smtClean="0"/>
              <a:pPr/>
              <a:t>2011/10/16</a:t>
            </a:fld>
            <a:endParaRPr lang="zh-CN" alt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A113090-AC51-45E2-B08D-9482A8D13D4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75913113"/>
      </p:ext>
    </p:extLst>
  </p:cSld>
  <p:clrMap bg1="lt1" tx1="dk1" bg2="lt2" tx2="dk2" accent1="accent1" accent2="accent2" accent3="accent3" accent4="accent4" accent5="accent5" accent6="accent6" hlink="hlink" folHlink="folHlink"/>
  <p:hf sldNum="0"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zh-CN" dirty="0" smtClean="0"/>
              <a:t>did</a:t>
            </a:r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/>
          <p:cNvSpPr/>
          <p:nvPr/>
        </p:nvSpPr>
        <p:spPr>
          <a:xfrm>
            <a:off x="0" y="6172200"/>
            <a:ext cx="9144000" cy="6858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104900" y="1524000"/>
            <a:ext cx="6934200" cy="2209800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400300" y="3962400"/>
            <a:ext cx="4343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 useBgFill="1">
        <p:nvSpPr>
          <p:cNvPr id="8" name="Rectangle 7"/>
          <p:cNvSpPr/>
          <p:nvPr/>
        </p:nvSpPr>
        <p:spPr>
          <a:xfrm>
            <a:off x="0" y="6172200"/>
            <a:ext cx="9144000" cy="6858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7" name="Picture 6" descr="horiz4b-merge-2c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116128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686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grpSp>
        <p:nvGrpSpPr>
          <p:cNvPr id="4" name="Group 8"/>
          <p:cNvGrpSpPr/>
          <p:nvPr/>
        </p:nvGrpSpPr>
        <p:grpSpPr>
          <a:xfrm>
            <a:off x="0" y="6278562"/>
            <a:ext cx="9144000" cy="579438"/>
            <a:chOff x="0" y="6278562"/>
            <a:chExt cx="9144000" cy="579438"/>
          </a:xfrm>
        </p:grpSpPr>
        <p:pic>
          <p:nvPicPr>
            <p:cNvPr id="6" name="Picture 2"/>
            <p:cNvPicPr>
              <a:picLocks noChangeAspect="1" noChangeArrowheads="1"/>
            </p:cNvPicPr>
            <p:nvPr userDrawn="1"/>
          </p:nvPicPr>
          <p:blipFill>
            <a:blip r:embed="rId12" cstate="print"/>
            <a:srcRect/>
            <a:stretch>
              <a:fillRect/>
            </a:stretch>
          </p:blipFill>
          <p:spPr bwMode="auto">
            <a:xfrm>
              <a:off x="0" y="6278562"/>
              <a:ext cx="9144000" cy="5794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8" name="TextBox 7"/>
            <p:cNvSpPr txBox="1"/>
            <p:nvPr/>
          </p:nvSpPr>
          <p:spPr>
            <a:xfrm>
              <a:off x="2286000" y="6477000"/>
              <a:ext cx="38100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fld id="{CAE2347F-76BC-4690-80B5-B24BA0EA7B0A}" type="slidenum">
                <a:rPr lang="en-US" sz="100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pPr/>
                <a:t>‹#›</a:t>
              </a:fld>
              <a:endParaRPr lang="en-US" sz="10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7" name="TextBox 6"/>
            <p:cNvSpPr txBox="1"/>
            <p:nvPr userDrawn="1"/>
          </p:nvSpPr>
          <p:spPr>
            <a:xfrm>
              <a:off x="381000" y="6477000"/>
              <a:ext cx="160020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©</a:t>
              </a:r>
              <a:r>
                <a:rPr lang="en-US" sz="1000" baseline="0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 </a:t>
              </a:r>
              <a:r>
                <a:rPr lang="en-US" sz="10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Synopsys 2011</a:t>
              </a:r>
              <a:endParaRPr lang="en-US" sz="10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0" r:id="rId1"/>
    <p:sldLayoutId id="2147483731" r:id="rId2"/>
    <p:sldLayoutId id="2147483732" r:id="rId3"/>
    <p:sldLayoutId id="2147483733" r:id="rId4"/>
    <p:sldLayoutId id="2147483734" r:id="rId5"/>
    <p:sldLayoutId id="2147483735" r:id="rId6"/>
    <p:sldLayoutId id="2147483736" r:id="rId7"/>
    <p:sldLayoutId id="2147483737" r:id="rId8"/>
    <p:sldLayoutId id="2147483738" r:id="rId9"/>
    <p:sldLayoutId id="2147483739" r:id="rId10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3400" b="1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xfchen@synopsys.com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0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://www.vhdl.org/pub/ibis/summits/jun03b/muranyi2.pdf" TargetMode="External"/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vhdl.org/pub/ibis/summits/sep05/haller2.pdf" TargetMode="External"/><Relationship Id="rId2" Type="http://schemas.openxmlformats.org/officeDocument/2006/relationships/hyperlink" Target="http://www.vhdl.org/pub/ibis/summits/jun03b/muranyi2.pdf" TargetMode="External"/><Relationship Id="rId1" Type="http://schemas.openxmlformats.org/officeDocument/2006/relationships/slideLayout" Target="../slideLayouts/slideLayout10.xml"/><Relationship Id="rId5" Type="http://schemas.openxmlformats.org/officeDocument/2006/relationships/hyperlink" Target="http://www.vhdl.org/pub/ibis/summits/feb07/wang.pdf" TargetMode="External"/><Relationship Id="rId4" Type="http://schemas.openxmlformats.org/officeDocument/2006/relationships/hyperlink" Target="http://www.vhdl.org/pub/ibis/summits/jun07/wang.pdf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0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0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1285852" y="2285992"/>
            <a:ext cx="6958556" cy="7109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5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宋体" pitchFamily="2" charset="-122"/>
                <a:cs typeface="+mj-cs"/>
              </a:rPr>
              <a:t>IBIS VT Waveform and</a:t>
            </a:r>
            <a:r>
              <a:rPr kumimoji="0" lang="en-US" altLang="zh-CN" sz="3800" b="1" i="0" u="none" strike="noStrike" kern="120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宋体" pitchFamily="2" charset="-122"/>
                <a:cs typeface="+mj-cs"/>
              </a:rPr>
              <a:t> </a:t>
            </a:r>
            <a:r>
              <a:rPr kumimoji="0" lang="en-US" altLang="zh-CN" sz="3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宋体" pitchFamily="2" charset="-122"/>
                <a:cs typeface="+mj-cs"/>
              </a:rPr>
              <a:t>Over</a:t>
            </a:r>
            <a:r>
              <a:rPr kumimoji="0" lang="en-US" altLang="zh-CN" sz="3800" b="1" i="0" u="none" strike="noStrike" kern="120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宋体" pitchFamily="2" charset="-122"/>
                <a:cs typeface="+mj-cs"/>
              </a:rPr>
              <a:t> C</a:t>
            </a:r>
            <a:r>
              <a:rPr kumimoji="0" lang="en-US" altLang="zh-CN" sz="3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宋体" pitchFamily="2" charset="-122"/>
                <a:cs typeface="+mj-cs"/>
              </a:rPr>
              <a:t>locking</a:t>
            </a:r>
            <a:endParaRPr kumimoji="0" lang="en-US" altLang="zh-CN" sz="38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宋体" pitchFamily="2" charset="-122"/>
              <a:cs typeface="+mj-cs"/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1285852" y="3429000"/>
            <a:ext cx="6357982" cy="2500331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7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altLang="zh-CN" sz="18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宋体" charset="-122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7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altLang="zh-CN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宋体" charset="-122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7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altLang="zh-CN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宋体" charset="-122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altLang="zh-CN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宋体" charset="-122"/>
                <a:cs typeface="+mn-cs"/>
              </a:rPr>
              <a:t>Xuefeng Chen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altLang="zh-CN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宋体" charset="-122"/>
                <a:cs typeface="+mn-cs"/>
              </a:rPr>
              <a:t>(</a:t>
            </a:r>
            <a:r>
              <a:rPr kumimoji="0" lang="en-US" altLang="zh-CN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宋体" charset="-122"/>
                <a:cs typeface="+mn-cs"/>
                <a:hlinkClick r:id="rId3"/>
              </a:rPr>
              <a:t>xfchen@synopsys.com</a:t>
            </a:r>
            <a:r>
              <a:rPr kumimoji="0" lang="en-US" altLang="zh-CN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宋体" charset="-122"/>
                <a:cs typeface="+mn-cs"/>
              </a:rPr>
              <a:t>)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altLang="zh-CN" sz="2400" dirty="0" smtClean="0">
                <a:solidFill>
                  <a:schemeClr val="tx1">
                    <a:tint val="75000"/>
                  </a:schemeClr>
                </a:solidFill>
                <a:ea typeface="宋体" charset="-122"/>
              </a:rPr>
              <a:t>SYNOPSYS</a:t>
            </a:r>
            <a:endParaRPr kumimoji="0" lang="en-US" altLang="zh-CN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charset="-122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altLang="zh-CN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宋体" charset="-122"/>
                <a:cs typeface="+mn-cs"/>
              </a:rPr>
              <a:t>Asian IBIS Summit Meeting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altLang="zh-CN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宋体" charset="-122"/>
                <a:cs typeface="+mn-cs"/>
              </a:rPr>
              <a:t>Shanghai, China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altLang="zh-CN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宋体" charset="-122"/>
                <a:cs typeface="+mn-cs"/>
              </a:rPr>
              <a:t>November 15, 2011</a:t>
            </a:r>
          </a:p>
          <a:p>
            <a:pPr marL="0" marR="0" lvl="0" indent="0" algn="ctr" defTabSz="914400" rtl="0" eaLnBrk="1" fontAlgn="auto" latinLnBrk="0" hangingPunct="1">
              <a:lnSpc>
                <a:spcPct val="7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altLang="zh-CN" sz="18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宋体" charset="-122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1043608" y="620688"/>
            <a:ext cx="6984776" cy="7920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宋体" charset="-122"/>
                <a:cs typeface="+mj-cs"/>
              </a:rPr>
              <a:t>Suggestion</a:t>
            </a:r>
            <a:r>
              <a:rPr kumimoji="0" lang="en-US" altLang="zh-CN" sz="3200" b="1" i="0" u="none" strike="noStrike" kern="120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宋体" charset="-122"/>
                <a:cs typeface="+mj-cs"/>
              </a:rPr>
              <a:t> of New Keyword in IBIS </a:t>
            </a:r>
            <a:r>
              <a:rPr kumimoji="0" lang="en-US" altLang="zh-CN" sz="3200" b="1" i="0" u="none" strike="noStrike" kern="1200" cap="none" spc="0" normalizeH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宋体" charset="-122"/>
                <a:cs typeface="+mj-cs"/>
              </a:rPr>
              <a:t>Spec. for Preceded Solution</a:t>
            </a:r>
            <a:endParaRPr kumimoji="0" lang="en-US" altLang="zh-CN" sz="3200" b="1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宋体" charset="-122"/>
              <a:cs typeface="+mj-cs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683568" y="2060848"/>
            <a:ext cx="7848872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altLang="zh-CN" sz="2000" smtClean="0">
                <a:solidFill>
                  <a:srgbClr val="000000"/>
                </a:solidFill>
                <a:ea typeface="宋体" pitchFamily="2" charset="-122"/>
              </a:rPr>
              <a:t> Add keywords of “[Fall Initial Delay]” and “[Rising Initial Delay]” with values of typ, min, and max in IBIS model. </a:t>
            </a:r>
          </a:p>
          <a:p>
            <a:endParaRPr lang="en-US" altLang="zh-CN" sz="2000" smtClean="0">
              <a:solidFill>
                <a:srgbClr val="000000"/>
              </a:solidFill>
              <a:ea typeface="宋体" pitchFamily="2" charset="-122"/>
            </a:endParaRPr>
          </a:p>
          <a:p>
            <a:pPr>
              <a:buFont typeface="Arial" pitchFamily="34" charset="0"/>
              <a:buChar char="•"/>
            </a:pPr>
            <a:r>
              <a:rPr lang="en-US" sz="2000" smtClean="0">
                <a:solidFill>
                  <a:srgbClr val="000000"/>
                </a:solidFill>
                <a:ea typeface="宋体" pitchFamily="2" charset="-122"/>
              </a:rPr>
              <a:t> VT waveforms in model are truncated with above initial delays, and start from new time zero point.</a:t>
            </a:r>
          </a:p>
          <a:p>
            <a:pPr>
              <a:buFont typeface="Arial" pitchFamily="34" charset="0"/>
              <a:buChar char="•"/>
            </a:pPr>
            <a:endParaRPr lang="en-US" sz="2000" smtClean="0">
              <a:solidFill>
                <a:srgbClr val="000000"/>
              </a:solidFill>
              <a:ea typeface="宋体" pitchFamily="2" charset="-122"/>
            </a:endParaRPr>
          </a:p>
          <a:p>
            <a:pPr>
              <a:buFont typeface="Arial" pitchFamily="34" charset="0"/>
              <a:buChar char="•"/>
            </a:pPr>
            <a:r>
              <a:rPr lang="en-US" sz="2000" smtClean="0">
                <a:solidFill>
                  <a:srgbClr val="000000"/>
                </a:solidFill>
                <a:ea typeface="宋体" pitchFamily="2" charset="-122"/>
              </a:rPr>
              <a:t> Advantages for using such keywords:</a:t>
            </a:r>
          </a:p>
          <a:p>
            <a:endParaRPr lang="en-US" sz="2000" smtClean="0">
              <a:solidFill>
                <a:srgbClr val="000000"/>
              </a:solidFill>
              <a:ea typeface="宋体" pitchFamily="2" charset="-122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187624" y="4293096"/>
            <a:ext cx="626469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sz="1600" smtClean="0">
                <a:solidFill>
                  <a:srgbClr val="000000"/>
                </a:solidFill>
                <a:ea typeface="宋体" pitchFamily="2" charset="-122"/>
              </a:rPr>
              <a:t> There is no impact for timing relation between falling and rising or different corners.  </a:t>
            </a:r>
          </a:p>
          <a:p>
            <a:pPr>
              <a:buFont typeface="Wingdings" pitchFamily="2" charset="2"/>
              <a:buChar char="Ø"/>
            </a:pPr>
            <a:r>
              <a:rPr lang="en-US" sz="1600" smtClean="0">
                <a:solidFill>
                  <a:srgbClr val="000000"/>
                </a:solidFill>
                <a:ea typeface="宋体" pitchFamily="2" charset="-122"/>
              </a:rPr>
              <a:t> For over clocking cases, simulator difference will be decreased.  </a:t>
            </a:r>
            <a:endParaRPr lang="en-US" sz="1600"/>
          </a:p>
        </p:txBody>
      </p:sp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971600" y="548680"/>
            <a:ext cx="7200799" cy="8522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宋体" charset="-122"/>
                <a:cs typeface="+mj-cs"/>
              </a:rPr>
              <a:t>New </a:t>
            </a:r>
            <a:r>
              <a:rPr kumimoji="0" lang="en-US" altLang="zh-CN" sz="3200" b="1" i="0" u="none" strike="noStrike" kern="120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宋体" charset="-122"/>
                <a:cs typeface="+mj-cs"/>
              </a:rPr>
              <a:t>Challenge</a:t>
            </a:r>
            <a:r>
              <a:rPr kumimoji="0" lang="en-US" altLang="zh-CN" sz="3200" b="1" i="0" u="none" strike="noStrike" kern="1200" cap="none" spc="0" normalizeH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宋体" charset="-122"/>
                <a:cs typeface="+mj-cs"/>
              </a:rPr>
              <a:t> for [Composite Current]</a:t>
            </a:r>
            <a:endParaRPr kumimoji="0" lang="en-US" altLang="zh-CN" sz="3200" b="1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宋体" charset="-122"/>
              <a:cs typeface="+mj-cs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1340767"/>
            <a:ext cx="3384376" cy="25455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7984" y="1360645"/>
            <a:ext cx="3456384" cy="25087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1403648" y="3841303"/>
            <a:ext cx="208823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smtClean="0">
                <a:solidFill>
                  <a:srgbClr val="002060"/>
                </a:solidFill>
              </a:rPr>
              <a:t>(Falling VT waveforms)</a:t>
            </a:r>
            <a:endParaRPr lang="en-US" sz="1400">
              <a:solidFill>
                <a:srgbClr val="00206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860032" y="3861048"/>
            <a:ext cx="27363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smtClean="0">
                <a:solidFill>
                  <a:srgbClr val="002060"/>
                </a:solidFill>
              </a:rPr>
              <a:t>(Related Composite Current)</a:t>
            </a:r>
            <a:endParaRPr lang="en-US" sz="1400">
              <a:solidFill>
                <a:srgbClr val="002060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755576" y="4509120"/>
            <a:ext cx="784887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altLang="zh-CN" smtClean="0">
                <a:solidFill>
                  <a:srgbClr val="000000"/>
                </a:solidFill>
                <a:ea typeface="宋体" pitchFamily="2" charset="-122"/>
              </a:rPr>
              <a:t> Only removing initial delay of VT will lost useful data of composite current.</a:t>
            </a:r>
          </a:p>
          <a:p>
            <a:r>
              <a:rPr lang="en-US" altLang="zh-CN" smtClean="0">
                <a:solidFill>
                  <a:srgbClr val="000000"/>
                </a:solidFill>
                <a:ea typeface="宋体" pitchFamily="2" charset="-122"/>
              </a:rPr>
              <a:t>  (A simple solution is to use the minimum of initial flat part of VT and IT) </a:t>
            </a:r>
          </a:p>
          <a:p>
            <a:endParaRPr lang="en-US" altLang="zh-CN" smtClean="0">
              <a:solidFill>
                <a:srgbClr val="000000"/>
              </a:solidFill>
              <a:ea typeface="宋体" pitchFamily="2" charset="-122"/>
            </a:endParaRPr>
          </a:p>
          <a:p>
            <a:pPr>
              <a:buFont typeface="Arial" pitchFamily="34" charset="0"/>
              <a:buChar char="•"/>
            </a:pPr>
            <a:r>
              <a:rPr lang="en-US" altLang="zh-CN" smtClean="0">
                <a:solidFill>
                  <a:srgbClr val="000000"/>
                </a:solidFill>
                <a:ea typeface="宋体" pitchFamily="2" charset="-122"/>
              </a:rPr>
              <a:t> Need much more research on behavior of transistor level buffer for </a:t>
            </a:r>
          </a:p>
          <a:p>
            <a:r>
              <a:rPr lang="en-US" altLang="zh-CN" smtClean="0">
                <a:solidFill>
                  <a:srgbClr val="000000"/>
                </a:solidFill>
                <a:ea typeface="宋体" pitchFamily="2" charset="-122"/>
              </a:rPr>
              <a:t>  composite current when over clocking happens.</a:t>
            </a:r>
            <a:endParaRPr lang="en-US" altLang="zh-CN">
              <a:solidFill>
                <a:srgbClr val="000000"/>
              </a:solidFill>
              <a:ea typeface="宋体" pitchFamily="2" charset="-122"/>
            </a:endParaRPr>
          </a:p>
        </p:txBody>
      </p:sp>
    </p:spTree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1343025" y="344488"/>
            <a:ext cx="5983288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200" b="1" i="0" u="none" strike="noStrike" kern="120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宋体" charset="-122"/>
                <a:cs typeface="+mj-cs"/>
              </a:rPr>
              <a:t>Conclusions</a:t>
            </a:r>
            <a:endParaRPr kumimoji="0" lang="en-US" altLang="zh-CN" sz="3200" b="1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宋体" charset="-122"/>
              <a:cs typeface="+mj-cs"/>
            </a:endParaRPr>
          </a:p>
        </p:txBody>
      </p:sp>
      <p:sp>
        <p:nvSpPr>
          <p:cNvPr id="3" name="Rectangle 3"/>
          <p:cNvSpPr>
            <a:spLocks noGrp="1" noChangeArrowheads="1"/>
          </p:cNvSpPr>
          <p:nvPr>
            <p:ph idx="1"/>
          </p:nvPr>
        </p:nvSpPr>
        <p:spPr>
          <a:xfrm>
            <a:off x="899593" y="1585913"/>
            <a:ext cx="6984776" cy="3355255"/>
          </a:xfrm>
        </p:spPr>
        <p:txBody>
          <a:bodyPr>
            <a:normAutofit/>
          </a:bodyPr>
          <a:lstStyle/>
          <a:p>
            <a:pPr eaLnBrk="1" hangingPunct="1"/>
            <a:r>
              <a:rPr lang="en-US" altLang="zh-CN" sz="2000" smtClean="0">
                <a:solidFill>
                  <a:srgbClr val="000000"/>
                </a:solidFill>
                <a:ea typeface="宋体" pitchFamily="2" charset="-122"/>
              </a:rPr>
              <a:t>This presentation provides a detailed solution of VT adjustment with new IBIS keywords for better over clocking simulation.</a:t>
            </a:r>
            <a:endParaRPr lang="en-US" altLang="zh-CN" sz="2000" dirty="0" smtClean="0">
              <a:solidFill>
                <a:srgbClr val="000000"/>
              </a:solidFill>
              <a:ea typeface="宋体" pitchFamily="2" charset="-122"/>
            </a:endParaRPr>
          </a:p>
          <a:p>
            <a:pPr eaLnBrk="1" hangingPunct="1"/>
            <a:r>
              <a:rPr lang="en-US" altLang="zh-CN" sz="2000" smtClean="0">
                <a:solidFill>
                  <a:srgbClr val="000000"/>
                </a:solidFill>
                <a:ea typeface="宋体" pitchFamily="2" charset="-122"/>
              </a:rPr>
              <a:t>Suggest to use a common solution to decrease simulator difference on this aspect.  </a:t>
            </a:r>
          </a:p>
          <a:p>
            <a:pPr eaLnBrk="1" hangingPunct="1"/>
            <a:r>
              <a:rPr lang="en-US" altLang="zh-CN" sz="2000" smtClean="0">
                <a:solidFill>
                  <a:srgbClr val="000000"/>
                </a:solidFill>
                <a:ea typeface="宋体" pitchFamily="2" charset="-122"/>
              </a:rPr>
              <a:t>There is new challenge for over clocking case simulation with new IBIS feature – [Composite Current]</a:t>
            </a:r>
            <a:endParaRPr lang="en-US" altLang="zh-CN" sz="2000" dirty="0" smtClean="0">
              <a:solidFill>
                <a:srgbClr val="000000"/>
              </a:solidFill>
              <a:ea typeface="宋体" pitchFamily="2" charset="-122"/>
            </a:endParaRPr>
          </a:p>
          <a:p>
            <a:pPr eaLnBrk="1" hangingPunct="1">
              <a:buNone/>
            </a:pPr>
            <a:endParaRPr lang="en-US" altLang="zh-CN" sz="2000" dirty="0" smtClean="0">
              <a:solidFill>
                <a:srgbClr val="000000"/>
              </a:solidFill>
              <a:ea typeface="宋体" pitchFamily="2" charset="-122"/>
            </a:endParaRPr>
          </a:p>
        </p:txBody>
      </p:sp>
    </p:spTree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ynopsy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60663" y="2051050"/>
            <a:ext cx="3775075" cy="974725"/>
          </a:xfrm>
          <a:prstGeom prst="rect">
            <a:avLst/>
          </a:prstGeom>
          <a:noFill/>
        </p:spPr>
      </p:pic>
      <p:sp>
        <p:nvSpPr>
          <p:cNvPr id="4" name="Text Box 3"/>
          <p:cNvSpPr txBox="1">
            <a:spLocks noChangeArrowheads="1"/>
          </p:cNvSpPr>
          <p:nvPr/>
        </p:nvSpPr>
        <p:spPr bwMode="auto">
          <a:xfrm>
            <a:off x="2781300" y="3144838"/>
            <a:ext cx="364807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r"/>
            <a:r>
              <a:rPr lang="en-US" sz="2800" b="1" dirty="0">
                <a:solidFill>
                  <a:schemeClr val="accent1"/>
                </a:solidFill>
                <a:cs typeface="Arial" charset="0"/>
              </a:rPr>
              <a:t>Predictable </a:t>
            </a:r>
            <a:r>
              <a:rPr lang="en-US" sz="2800" b="1" dirty="0">
                <a:solidFill>
                  <a:srgbClr val="432A72"/>
                </a:solidFill>
                <a:cs typeface="Arial" charset="0"/>
              </a:rPr>
              <a:t>Success</a:t>
            </a: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>
            <a:spLocks noGrp="1" noChangeArrowheads="1"/>
          </p:cNvSpPr>
          <p:nvPr>
            <p:ph type="title"/>
          </p:nvPr>
        </p:nvSpPr>
        <p:spPr>
          <a:xfrm>
            <a:off x="630238" y="322263"/>
            <a:ext cx="7772400" cy="1143000"/>
          </a:xfrm>
        </p:spPr>
        <p:txBody>
          <a:bodyPr/>
          <a:lstStyle/>
          <a:p>
            <a:pPr eaLnBrk="1" hangingPunct="1"/>
            <a:r>
              <a:rPr lang="en-US" altLang="zh-CN" sz="3200" dirty="0" smtClean="0">
                <a:ea typeface="宋体" charset="-122"/>
              </a:rPr>
              <a:t>Outline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idx="1"/>
          </p:nvPr>
        </p:nvSpPr>
        <p:spPr>
          <a:xfrm>
            <a:off x="899592" y="1585913"/>
            <a:ext cx="7416823" cy="4114800"/>
          </a:xfrm>
        </p:spPr>
        <p:txBody>
          <a:bodyPr/>
          <a:lstStyle/>
          <a:p>
            <a:pPr eaLnBrk="1" hangingPunct="1"/>
            <a:r>
              <a:rPr lang="en-US" altLang="zh-CN" sz="2800" smtClean="0">
                <a:ea typeface="宋体" charset="-122"/>
              </a:rPr>
              <a:t> Introduction to </a:t>
            </a:r>
            <a:r>
              <a:rPr lang="en-US" altLang="zh-CN" sz="2800" dirty="0" smtClean="0">
                <a:ea typeface="宋体" charset="-122"/>
              </a:rPr>
              <a:t>over clocking</a:t>
            </a:r>
            <a:endParaRPr lang="en-US" altLang="zh-CN" sz="2000" dirty="0" smtClean="0">
              <a:solidFill>
                <a:schemeClr val="accent2"/>
              </a:solidFill>
              <a:ea typeface="宋体" charset="-122"/>
            </a:endParaRPr>
          </a:p>
          <a:p>
            <a:pPr eaLnBrk="1" hangingPunct="1"/>
            <a:r>
              <a:rPr lang="en-US" altLang="zh-CN" sz="2800" dirty="0" smtClean="0">
                <a:ea typeface="宋体" charset="-122"/>
              </a:rPr>
              <a:t> Adjust VT waveform for </a:t>
            </a:r>
            <a:r>
              <a:rPr lang="en-US" altLang="zh-CN" sz="2800" smtClean="0">
                <a:ea typeface="宋体" charset="-122"/>
              </a:rPr>
              <a:t>better simulation</a:t>
            </a:r>
            <a:endParaRPr lang="en-US" altLang="zh-CN" sz="2800" dirty="0" smtClean="0">
              <a:ea typeface="宋体" charset="-122"/>
            </a:endParaRPr>
          </a:p>
          <a:p>
            <a:pPr eaLnBrk="1" hangingPunct="1"/>
            <a:r>
              <a:rPr lang="en-US" altLang="zh-CN" sz="2800" dirty="0" smtClean="0">
                <a:ea typeface="宋体" charset="-122"/>
              </a:rPr>
              <a:t>Suggestion of </a:t>
            </a:r>
            <a:r>
              <a:rPr lang="en-US" altLang="zh-CN" sz="2800" smtClean="0">
                <a:ea typeface="宋体" charset="-122"/>
              </a:rPr>
              <a:t>new IBIS keyword</a:t>
            </a:r>
            <a:endParaRPr lang="en-US" altLang="zh-CN" sz="2800" dirty="0" smtClean="0">
              <a:ea typeface="宋体" charset="-122"/>
            </a:endParaRPr>
          </a:p>
          <a:p>
            <a:pPr eaLnBrk="1" hangingPunct="1"/>
            <a:r>
              <a:rPr lang="en-US" altLang="zh-CN" sz="2800" dirty="0" smtClean="0">
                <a:ea typeface="宋体" charset="-122"/>
              </a:rPr>
              <a:t>Conclusions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title"/>
          </p:nvPr>
        </p:nvSpPr>
        <p:spPr>
          <a:xfrm>
            <a:off x="1343025" y="344488"/>
            <a:ext cx="5983288" cy="1143000"/>
          </a:xfrm>
        </p:spPr>
        <p:txBody>
          <a:bodyPr>
            <a:normAutofit/>
          </a:bodyPr>
          <a:lstStyle/>
          <a:p>
            <a:pPr algn="ctr"/>
            <a:r>
              <a:rPr lang="en-US" altLang="zh-CN" sz="3200" smtClean="0">
                <a:ea typeface="宋体" charset="-122"/>
              </a:rPr>
              <a:t>Introduction to </a:t>
            </a:r>
            <a:r>
              <a:rPr lang="en-US" altLang="zh-CN" sz="3200" dirty="0" smtClean="0">
                <a:ea typeface="宋体" charset="-122"/>
              </a:rPr>
              <a:t>over clocking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39552" y="1196752"/>
            <a:ext cx="8028384" cy="501675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0" hangingPunct="0">
              <a:buFont typeface="Arial" pitchFamily="34" charset="0"/>
              <a:buChar char="•"/>
              <a:defRPr/>
            </a:pPr>
            <a:r>
              <a:rPr lang="en-US" altLang="zh-CN" sz="2000" dirty="0">
                <a:solidFill>
                  <a:srgbClr val="000000"/>
                </a:solidFill>
                <a:latin typeface="+mn-lt"/>
                <a:ea typeface="宋体" pitchFamily="2" charset="-122"/>
              </a:rPr>
              <a:t> </a:t>
            </a:r>
            <a:r>
              <a:rPr lang="en-US" altLang="zh-CN" sz="2000" b="1" dirty="0" smtClean="0">
                <a:solidFill>
                  <a:srgbClr val="C00000"/>
                </a:solidFill>
                <a:ea typeface="宋体" pitchFamily="2" charset="-122"/>
              </a:rPr>
              <a:t>Over clocking: </a:t>
            </a:r>
          </a:p>
          <a:p>
            <a:pPr eaLnBrk="0" hangingPunct="0">
              <a:defRPr/>
            </a:pPr>
            <a:r>
              <a:rPr lang="en-US" altLang="zh-CN" sz="2000" b="1" dirty="0" smtClean="0">
                <a:solidFill>
                  <a:srgbClr val="C00000"/>
                </a:solidFill>
                <a:ea typeface="宋体" pitchFamily="2" charset="-122"/>
              </a:rPr>
              <a:t>  </a:t>
            </a:r>
            <a:r>
              <a:rPr lang="en-US" altLang="zh-CN" sz="2000" smtClean="0">
                <a:solidFill>
                  <a:srgbClr val="000000"/>
                </a:solidFill>
                <a:ea typeface="宋体" pitchFamily="2" charset="-122"/>
              </a:rPr>
              <a:t>Next transition </a:t>
            </a:r>
            <a:r>
              <a:rPr lang="en-US" altLang="zh-CN" sz="2000" dirty="0" smtClean="0">
                <a:solidFill>
                  <a:srgbClr val="000000"/>
                </a:solidFill>
                <a:ea typeface="宋体" pitchFamily="2" charset="-122"/>
              </a:rPr>
              <a:t>is triggered when </a:t>
            </a:r>
            <a:r>
              <a:rPr lang="en-US" altLang="zh-CN" sz="2000" smtClean="0">
                <a:solidFill>
                  <a:srgbClr val="000000"/>
                </a:solidFill>
                <a:ea typeface="宋体" pitchFamily="2" charset="-122"/>
              </a:rPr>
              <a:t>this transition </a:t>
            </a:r>
            <a:r>
              <a:rPr lang="en-US" altLang="zh-CN" sz="2000" dirty="0" smtClean="0">
                <a:solidFill>
                  <a:srgbClr val="000000"/>
                </a:solidFill>
                <a:ea typeface="宋体" pitchFamily="2" charset="-122"/>
              </a:rPr>
              <a:t>is not finished.</a:t>
            </a:r>
          </a:p>
          <a:p>
            <a:pPr lvl="1" eaLnBrk="0" hangingPunct="0">
              <a:defRPr/>
            </a:pPr>
            <a:r>
              <a:rPr lang="en-US" altLang="zh-CN" sz="2000" dirty="0" smtClean="0">
                <a:solidFill>
                  <a:srgbClr val="000000"/>
                </a:solidFill>
                <a:ea typeface="宋体" pitchFamily="2" charset="-122"/>
              </a:rPr>
              <a:t> </a:t>
            </a:r>
          </a:p>
          <a:p>
            <a:pPr eaLnBrk="0" hangingPunct="0">
              <a:buFont typeface="Arial" pitchFamily="34" charset="0"/>
              <a:buChar char="•"/>
              <a:defRPr/>
            </a:pPr>
            <a:r>
              <a:rPr lang="en-US" altLang="zh-CN" sz="2000" dirty="0" smtClean="0">
                <a:solidFill>
                  <a:srgbClr val="000000"/>
                </a:solidFill>
                <a:latin typeface="+mn-lt"/>
                <a:ea typeface="宋体" pitchFamily="2" charset="-122"/>
              </a:rPr>
              <a:t> </a:t>
            </a:r>
            <a:r>
              <a:rPr lang="en-US" altLang="zh-CN" sz="2000" b="1" dirty="0" smtClean="0">
                <a:solidFill>
                  <a:srgbClr val="C00000"/>
                </a:solidFill>
                <a:ea typeface="宋体" pitchFamily="2" charset="-122"/>
              </a:rPr>
              <a:t>Transistor level buffer behavior for over clocking:</a:t>
            </a:r>
          </a:p>
          <a:p>
            <a:pPr eaLnBrk="0" hangingPunct="0">
              <a:defRPr/>
            </a:pPr>
            <a:r>
              <a:rPr lang="en-US" altLang="zh-CN" sz="2000" dirty="0" smtClean="0">
                <a:solidFill>
                  <a:srgbClr val="000000"/>
                </a:solidFill>
                <a:ea typeface="宋体" pitchFamily="2" charset="-122"/>
              </a:rPr>
              <a:t>   </a:t>
            </a:r>
            <a:r>
              <a:rPr lang="en-US" altLang="zh-CN" sz="2000" smtClean="0">
                <a:solidFill>
                  <a:srgbClr val="000000"/>
                </a:solidFill>
                <a:ea typeface="宋体" pitchFamily="2" charset="-122"/>
              </a:rPr>
              <a:t>This transition </a:t>
            </a:r>
            <a:r>
              <a:rPr lang="en-US" altLang="zh-CN" sz="2000" dirty="0" smtClean="0">
                <a:solidFill>
                  <a:srgbClr val="000000"/>
                </a:solidFill>
                <a:ea typeface="宋体" pitchFamily="2" charset="-122"/>
              </a:rPr>
              <a:t>will continue with a delay time, and then start </a:t>
            </a:r>
            <a:r>
              <a:rPr lang="en-US" altLang="zh-CN" sz="2000" smtClean="0">
                <a:solidFill>
                  <a:srgbClr val="000000"/>
                </a:solidFill>
                <a:ea typeface="宋体" pitchFamily="2" charset="-122"/>
              </a:rPr>
              <a:t>new transition</a:t>
            </a:r>
            <a:r>
              <a:rPr lang="en-US" altLang="zh-CN" sz="2000" dirty="0" smtClean="0">
                <a:solidFill>
                  <a:srgbClr val="000000"/>
                </a:solidFill>
                <a:ea typeface="宋体" pitchFamily="2" charset="-122"/>
              </a:rPr>
              <a:t>.  (</a:t>
            </a:r>
            <a:r>
              <a:rPr lang="en-US" altLang="zh-CN" sz="1600" dirty="0" smtClean="0">
                <a:solidFill>
                  <a:srgbClr val="000000"/>
                </a:solidFill>
                <a:ea typeface="宋体" pitchFamily="2" charset="-122"/>
              </a:rPr>
              <a:t>Refer :</a:t>
            </a:r>
            <a:r>
              <a:rPr lang="en-US" sz="1600" dirty="0" smtClean="0">
                <a:hlinkClick r:id="rId2"/>
              </a:rPr>
              <a:t>http://www.vhdl.org/pub/ibis/summits/jun03b/muranyi2.pdf</a:t>
            </a:r>
            <a:r>
              <a:rPr lang="en-US" sz="2000" dirty="0" smtClean="0"/>
              <a:t>)</a:t>
            </a:r>
          </a:p>
          <a:p>
            <a:pPr eaLnBrk="0" hangingPunct="0">
              <a:defRPr/>
            </a:pPr>
            <a:endParaRPr lang="en-US" altLang="zh-CN" sz="2000" dirty="0" smtClean="0">
              <a:solidFill>
                <a:srgbClr val="000000"/>
              </a:solidFill>
              <a:ea typeface="宋体" pitchFamily="2" charset="-122"/>
            </a:endParaRPr>
          </a:p>
          <a:p>
            <a:pPr eaLnBrk="0" hangingPunct="0">
              <a:defRPr/>
            </a:pPr>
            <a:endParaRPr lang="en-US" altLang="zh-CN" sz="2000" dirty="0" smtClean="0">
              <a:solidFill>
                <a:srgbClr val="000000"/>
              </a:solidFill>
              <a:ea typeface="宋体" pitchFamily="2" charset="-122"/>
            </a:endParaRPr>
          </a:p>
          <a:p>
            <a:pPr eaLnBrk="0" hangingPunct="0">
              <a:defRPr/>
            </a:pPr>
            <a:endParaRPr lang="en-US" altLang="zh-CN" sz="2000" dirty="0" smtClean="0">
              <a:solidFill>
                <a:srgbClr val="000000"/>
              </a:solidFill>
              <a:ea typeface="宋体" pitchFamily="2" charset="-122"/>
            </a:endParaRPr>
          </a:p>
          <a:p>
            <a:pPr eaLnBrk="0" hangingPunct="0">
              <a:defRPr/>
            </a:pPr>
            <a:endParaRPr lang="en-US" altLang="zh-CN" sz="2000" dirty="0" smtClean="0">
              <a:solidFill>
                <a:srgbClr val="000000"/>
              </a:solidFill>
              <a:ea typeface="宋体" pitchFamily="2" charset="-122"/>
            </a:endParaRPr>
          </a:p>
          <a:p>
            <a:pPr eaLnBrk="0" hangingPunct="0">
              <a:defRPr/>
            </a:pPr>
            <a:endParaRPr lang="en-US" altLang="zh-CN" sz="2000" dirty="0" smtClean="0">
              <a:solidFill>
                <a:srgbClr val="000000"/>
              </a:solidFill>
              <a:ea typeface="宋体" pitchFamily="2" charset="-122"/>
            </a:endParaRPr>
          </a:p>
          <a:p>
            <a:pPr eaLnBrk="0" hangingPunct="0">
              <a:buFont typeface="Arial" pitchFamily="34" charset="0"/>
              <a:buChar char="•"/>
              <a:defRPr/>
            </a:pPr>
            <a:endParaRPr lang="en-US" altLang="zh-CN" sz="2000" dirty="0" smtClean="0">
              <a:solidFill>
                <a:srgbClr val="000000"/>
              </a:solidFill>
              <a:ea typeface="宋体" pitchFamily="2" charset="-122"/>
            </a:endParaRPr>
          </a:p>
          <a:p>
            <a:pPr eaLnBrk="0" hangingPunct="0">
              <a:defRPr/>
            </a:pPr>
            <a:endParaRPr lang="en-US" altLang="zh-CN" sz="2000" dirty="0" smtClean="0">
              <a:solidFill>
                <a:srgbClr val="000000"/>
              </a:solidFill>
              <a:ea typeface="宋体" pitchFamily="2" charset="-122"/>
            </a:endParaRPr>
          </a:p>
          <a:p>
            <a:pPr eaLnBrk="0" hangingPunct="0">
              <a:defRPr/>
            </a:pPr>
            <a:endParaRPr lang="en-US" altLang="zh-CN" sz="2000" dirty="0" smtClean="0">
              <a:solidFill>
                <a:srgbClr val="000000"/>
              </a:solidFill>
              <a:ea typeface="宋体" pitchFamily="2" charset="-122"/>
            </a:endParaRPr>
          </a:p>
          <a:p>
            <a:pPr eaLnBrk="0" hangingPunct="0">
              <a:buFont typeface="Arial" pitchFamily="34" charset="0"/>
              <a:buChar char="•"/>
              <a:defRPr/>
            </a:pPr>
            <a:r>
              <a:rPr lang="en-US" altLang="zh-CN" sz="2000" dirty="0" smtClean="0">
                <a:solidFill>
                  <a:srgbClr val="000000"/>
                </a:solidFill>
                <a:ea typeface="宋体" pitchFamily="2" charset="-122"/>
              </a:rPr>
              <a:t> </a:t>
            </a:r>
            <a:r>
              <a:rPr lang="en-US" altLang="zh-CN" sz="2000" b="1" dirty="0" smtClean="0">
                <a:solidFill>
                  <a:srgbClr val="C00000"/>
                </a:solidFill>
                <a:ea typeface="宋体" pitchFamily="2" charset="-122"/>
              </a:rPr>
              <a:t>IBIS buffer behavior for over clocking</a:t>
            </a:r>
            <a:r>
              <a:rPr lang="en-US" altLang="zh-CN" sz="2000" b="1" dirty="0" smtClean="0">
                <a:solidFill>
                  <a:srgbClr val="000000"/>
                </a:solidFill>
                <a:ea typeface="宋体" pitchFamily="2" charset="-122"/>
              </a:rPr>
              <a:t>: </a:t>
            </a:r>
          </a:p>
          <a:p>
            <a:pPr eaLnBrk="0" hangingPunct="0">
              <a:defRPr/>
            </a:pPr>
            <a:r>
              <a:rPr lang="en-US" altLang="zh-CN" sz="2000" b="1" dirty="0" smtClean="0">
                <a:solidFill>
                  <a:srgbClr val="000000"/>
                </a:solidFill>
                <a:ea typeface="宋体" pitchFamily="2" charset="-122"/>
              </a:rPr>
              <a:t>  </a:t>
            </a:r>
            <a:r>
              <a:rPr lang="en-US" altLang="zh-CN" sz="2000" dirty="0" smtClean="0">
                <a:solidFill>
                  <a:srgbClr val="000000"/>
                </a:solidFill>
                <a:ea typeface="宋体" pitchFamily="2" charset="-122"/>
              </a:rPr>
              <a:t>Difference exists for different tools.</a:t>
            </a:r>
            <a:endParaRPr lang="en-US" altLang="zh-CN" sz="2000" dirty="0">
              <a:solidFill>
                <a:srgbClr val="000000"/>
              </a:solidFill>
              <a:latin typeface="+mn-lt"/>
              <a:ea typeface="宋体" pitchFamily="2" charset="-122"/>
            </a:endParaRPr>
          </a:p>
        </p:txBody>
      </p:sp>
      <p:grpSp>
        <p:nvGrpSpPr>
          <p:cNvPr id="37" name="Group 36"/>
          <p:cNvGrpSpPr/>
          <p:nvPr/>
        </p:nvGrpSpPr>
        <p:grpSpPr>
          <a:xfrm>
            <a:off x="1446681" y="3140969"/>
            <a:ext cx="4846972" cy="2160240"/>
            <a:chOff x="1374673" y="3212975"/>
            <a:chExt cx="4846972" cy="2232249"/>
          </a:xfrm>
        </p:grpSpPr>
        <p:pic>
          <p:nvPicPr>
            <p:cNvPr id="1028" name="Picture 4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374673" y="3212975"/>
              <a:ext cx="4781503" cy="22322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9" name="Right Arrow 8"/>
            <p:cNvSpPr/>
            <p:nvPr/>
          </p:nvSpPr>
          <p:spPr>
            <a:xfrm rot="20328587">
              <a:off x="2773275" y="3548794"/>
              <a:ext cx="288031" cy="45719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17" name="Straight Connector 16"/>
            <p:cNvCxnSpPr/>
            <p:nvPr/>
          </p:nvCxnSpPr>
          <p:spPr>
            <a:xfrm rot="5400000">
              <a:off x="3239852" y="4257092"/>
              <a:ext cx="2088232" cy="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5400000">
              <a:off x="2087724" y="4257092"/>
              <a:ext cx="2088232" cy="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Arrow Connector 21"/>
            <p:cNvCxnSpPr/>
            <p:nvPr/>
          </p:nvCxnSpPr>
          <p:spPr>
            <a:xfrm>
              <a:off x="3131840" y="4365104"/>
              <a:ext cx="1152128" cy="1588"/>
            </a:xfrm>
            <a:prstGeom prst="straightConnector1">
              <a:avLst/>
            </a:prstGeom>
            <a:ln w="25400">
              <a:solidFill>
                <a:srgbClr val="C00000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Right Arrow 24"/>
            <p:cNvSpPr/>
            <p:nvPr/>
          </p:nvSpPr>
          <p:spPr>
            <a:xfrm rot="9852542">
              <a:off x="4355191" y="5073144"/>
              <a:ext cx="288031" cy="45719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3331845" y="4005064"/>
              <a:ext cx="73609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delay</a:t>
              </a:r>
              <a:endParaRPr lang="en-US" dirty="0"/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1725558" y="3646185"/>
              <a:ext cx="1478290" cy="4452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 smtClean="0"/>
                <a:t>Rising edge triggers </a:t>
              </a:r>
            </a:p>
            <a:p>
              <a:r>
                <a:rPr lang="en-US" sz="1100" smtClean="0"/>
                <a:t>next transition </a:t>
              </a:r>
              <a:endParaRPr lang="en-US" sz="1100" dirty="0"/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4466036" y="4823573"/>
              <a:ext cx="1755609" cy="270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 smtClean="0"/>
                <a:t>Start </a:t>
              </a:r>
              <a:r>
                <a:rPr lang="en-US" sz="1100" smtClean="0"/>
                <a:t>next transition </a:t>
              </a:r>
              <a:r>
                <a:rPr lang="en-US" sz="1100" dirty="0" smtClean="0"/>
                <a:t>here </a:t>
              </a:r>
              <a:endParaRPr lang="en-US" sz="1100" dirty="0"/>
            </a:p>
          </p:txBody>
        </p:sp>
      </p:grp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title"/>
          </p:nvPr>
        </p:nvSpPr>
        <p:spPr>
          <a:xfrm>
            <a:off x="971600" y="344488"/>
            <a:ext cx="6973391" cy="1143000"/>
          </a:xfrm>
        </p:spPr>
        <p:txBody>
          <a:bodyPr>
            <a:normAutofit/>
          </a:bodyPr>
          <a:lstStyle/>
          <a:p>
            <a:pPr algn="ctr"/>
            <a:r>
              <a:rPr lang="en-US" altLang="zh-CN" sz="3200" smtClean="0">
                <a:ea typeface="宋体" charset="-122"/>
              </a:rPr>
              <a:t>Introduction to </a:t>
            </a:r>
            <a:r>
              <a:rPr lang="en-US" altLang="zh-CN" sz="3200" dirty="0" smtClean="0">
                <a:ea typeface="宋体" charset="-122"/>
              </a:rPr>
              <a:t>over clocking(Cont.)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39552" y="1372706"/>
            <a:ext cx="8028384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0" hangingPunct="0">
              <a:buFont typeface="Arial" pitchFamily="34" charset="0"/>
              <a:buChar char="•"/>
              <a:defRPr/>
            </a:pPr>
            <a:r>
              <a:rPr lang="en-US" altLang="zh-CN" sz="2000" dirty="0">
                <a:solidFill>
                  <a:srgbClr val="000000"/>
                </a:solidFill>
                <a:latin typeface="+mn-lt"/>
                <a:ea typeface="宋体" pitchFamily="2" charset="-122"/>
              </a:rPr>
              <a:t> </a:t>
            </a:r>
            <a:r>
              <a:rPr lang="en-US" altLang="zh-CN" sz="2000" smtClean="0">
                <a:solidFill>
                  <a:srgbClr val="000000"/>
                </a:solidFill>
                <a:latin typeface="+mn-lt"/>
                <a:ea typeface="宋体" pitchFamily="2" charset="-122"/>
              </a:rPr>
              <a:t>Some research</a:t>
            </a:r>
            <a:r>
              <a:rPr lang="en-US" altLang="zh-CN" sz="2000" smtClean="0">
                <a:solidFill>
                  <a:srgbClr val="000000"/>
                </a:solidFill>
                <a:ea typeface="宋体" pitchFamily="2" charset="-122"/>
              </a:rPr>
              <a:t> </a:t>
            </a:r>
            <a:r>
              <a:rPr lang="en-US" altLang="zh-CN" sz="2000" dirty="0" smtClean="0">
                <a:solidFill>
                  <a:srgbClr val="000000"/>
                </a:solidFill>
                <a:ea typeface="宋体" pitchFamily="2" charset="-122"/>
              </a:rPr>
              <a:t>for over clocking in IBIS summit meetings: </a:t>
            </a:r>
          </a:p>
        </p:txBody>
      </p:sp>
      <p:sp>
        <p:nvSpPr>
          <p:cNvPr id="5" name="Rectangle 4"/>
          <p:cNvSpPr/>
          <p:nvPr/>
        </p:nvSpPr>
        <p:spPr>
          <a:xfrm>
            <a:off x="1043608" y="1773971"/>
            <a:ext cx="6912768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itchFamily="2" charset="2"/>
              <a:buChar char="Ø"/>
            </a:pPr>
            <a:r>
              <a:rPr lang="en-US" dirty="0" smtClean="0">
                <a:hlinkClick r:id="rId2"/>
              </a:rPr>
              <a:t>http://www.vhdl.org/pub/ibis/summits/jun03b/muranyi2.pdf</a:t>
            </a:r>
            <a:endParaRPr lang="en-US" dirty="0" smtClean="0"/>
          </a:p>
          <a:p>
            <a:pPr marL="342900" indent="-342900"/>
            <a:r>
              <a:rPr lang="en-US" dirty="0" smtClean="0"/>
              <a:t>     - research over clocking by behavior of transistor level buffer</a:t>
            </a:r>
          </a:p>
          <a:p>
            <a:pPr marL="342900" indent="-342900"/>
            <a:r>
              <a:rPr lang="en-US" dirty="0" smtClean="0"/>
              <a:t>     - provide two algorithm ideas</a:t>
            </a:r>
          </a:p>
          <a:p>
            <a:pPr marL="342900" indent="-342900"/>
            <a:endParaRPr lang="en-US" dirty="0" smtClean="0"/>
          </a:p>
          <a:p>
            <a:pPr marL="342900" indent="-342900">
              <a:buFont typeface="Wingdings" pitchFamily="2" charset="2"/>
              <a:buChar char="Ø"/>
            </a:pPr>
            <a:r>
              <a:rPr lang="en-US" dirty="0" smtClean="0">
                <a:hlinkClick r:id="rId3"/>
              </a:rPr>
              <a:t>http://www.vhdl.org/pub/ibis/summits/sep05/haller2.pdf</a:t>
            </a:r>
            <a:endParaRPr lang="en-US" dirty="0" smtClean="0"/>
          </a:p>
          <a:p>
            <a:pPr marL="342900" indent="-342900"/>
            <a:r>
              <a:rPr lang="en-US" dirty="0" smtClean="0"/>
              <a:t>     - add VT offset in IBIS model</a:t>
            </a:r>
          </a:p>
          <a:p>
            <a:pPr marL="342900" indent="-342900"/>
            <a:r>
              <a:rPr lang="en-US" dirty="0" smtClean="0"/>
              <a:t>     - </a:t>
            </a:r>
            <a:r>
              <a:rPr lang="en-US" smtClean="0"/>
              <a:t>may loose </a:t>
            </a:r>
            <a:r>
              <a:rPr lang="en-US" dirty="0" smtClean="0"/>
              <a:t>FF to SS timing relationship</a:t>
            </a:r>
          </a:p>
          <a:p>
            <a:pPr marL="342900" indent="-342900"/>
            <a:endParaRPr lang="en-US" dirty="0" smtClean="0"/>
          </a:p>
          <a:p>
            <a:pPr marL="342900" indent="-342900">
              <a:buFont typeface="Wingdings" pitchFamily="2" charset="2"/>
              <a:buChar char="Ø"/>
            </a:pPr>
            <a:r>
              <a:rPr lang="en-US" dirty="0" smtClean="0">
                <a:hlinkClick r:id="rId4"/>
              </a:rPr>
              <a:t>http://www.vhdl.org/pub/ibis/summits/jun07/wang.pdf</a:t>
            </a:r>
            <a:endParaRPr lang="en-US" dirty="0" smtClean="0"/>
          </a:p>
          <a:p>
            <a:pPr marL="342900" indent="-342900">
              <a:buFont typeface="Wingdings" pitchFamily="2" charset="2"/>
              <a:buChar char="Ø"/>
            </a:pPr>
            <a:r>
              <a:rPr lang="en-US" dirty="0" smtClean="0">
                <a:hlinkClick r:id="rId5"/>
              </a:rPr>
              <a:t>http://www.vhdl.org/pub/ibis/summits/feb07/wang.pdf</a:t>
            </a:r>
            <a:endParaRPr lang="en-US" dirty="0" smtClean="0"/>
          </a:p>
          <a:p>
            <a:pPr marL="342900" indent="-342900"/>
            <a:r>
              <a:rPr lang="en-US" dirty="0" smtClean="0"/>
              <a:t>     - compare behavior of transistor level buffer and IBIS buffer</a:t>
            </a:r>
          </a:p>
          <a:p>
            <a:pPr marL="342900" indent="-342900"/>
            <a:r>
              <a:rPr lang="en-US" dirty="0" smtClean="0"/>
              <a:t>     - provide relation of bit width and over clocking</a:t>
            </a:r>
          </a:p>
          <a:p>
            <a:pPr marL="342900" indent="-342900"/>
            <a:r>
              <a:rPr lang="en-US" dirty="0" smtClean="0"/>
              <a:t>     - </a:t>
            </a:r>
            <a:r>
              <a:rPr lang="en-US" smtClean="0"/>
              <a:t>provide algorithm enhancement </a:t>
            </a:r>
            <a:r>
              <a:rPr lang="en-US" dirty="0" smtClean="0"/>
              <a:t>in the simulation equation with PU&amp;PD scaling coefficients. </a:t>
            </a:r>
          </a:p>
          <a:p>
            <a:pPr marL="342900" indent="-342900"/>
            <a:endParaRPr lang="en-US" dirty="0" smtClean="0"/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title"/>
          </p:nvPr>
        </p:nvSpPr>
        <p:spPr>
          <a:xfrm>
            <a:off x="1343025" y="344488"/>
            <a:ext cx="5983288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US" altLang="zh-CN" sz="3200" dirty="0" smtClean="0">
                <a:ea typeface="宋体" charset="-122"/>
              </a:rPr>
              <a:t>Adjust VT waveform for Better Over Clocking Simulation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043608" y="1844824"/>
            <a:ext cx="7200800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0" hangingPunct="0">
              <a:buFont typeface="Arial" pitchFamily="34" charset="0"/>
              <a:buChar char="•"/>
              <a:defRPr/>
            </a:pPr>
            <a:r>
              <a:rPr lang="en-US" altLang="zh-CN" sz="2000" dirty="0">
                <a:solidFill>
                  <a:srgbClr val="000000"/>
                </a:solidFill>
                <a:latin typeface="+mn-lt"/>
                <a:ea typeface="宋体" pitchFamily="2" charset="-122"/>
              </a:rPr>
              <a:t> </a:t>
            </a:r>
            <a:r>
              <a:rPr lang="en-US" altLang="zh-CN" sz="2000" dirty="0" smtClean="0">
                <a:solidFill>
                  <a:srgbClr val="000000"/>
                </a:solidFill>
                <a:latin typeface="+mn-lt"/>
                <a:ea typeface="宋体" pitchFamily="2" charset="-122"/>
              </a:rPr>
              <a:t>This presentation is focused on the detailed adjustment method of two kinds of VT waveform truncations for better over clocking simulation (especially the first one):</a:t>
            </a:r>
          </a:p>
          <a:p>
            <a:pPr eaLnBrk="0" hangingPunct="0">
              <a:defRPr/>
            </a:pPr>
            <a:endParaRPr lang="en-US" altLang="zh-CN" sz="2000" dirty="0" smtClean="0">
              <a:solidFill>
                <a:srgbClr val="000000"/>
              </a:solidFill>
              <a:ea typeface="宋体" pitchFamily="2" charset="-12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267744" y="2996952"/>
            <a:ext cx="36004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b="1" dirty="0" smtClean="0">
                <a:solidFill>
                  <a:srgbClr val="7030A0"/>
                </a:solidFill>
              </a:rPr>
              <a:t>  </a:t>
            </a:r>
            <a:r>
              <a:rPr lang="en-US" sz="2000" b="1" dirty="0" smtClean="0">
                <a:solidFill>
                  <a:srgbClr val="7030A0"/>
                </a:solidFill>
              </a:rPr>
              <a:t>Remove initial delay</a:t>
            </a:r>
          </a:p>
          <a:p>
            <a:pPr marL="457200" indent="-457200">
              <a:buFont typeface="+mj-lt"/>
              <a:buAutoNum type="arabicPeriod"/>
            </a:pPr>
            <a:endParaRPr lang="en-US" sz="2000" b="1" dirty="0" smtClean="0">
              <a:solidFill>
                <a:srgbClr val="7030A0"/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sz="2000" b="1" dirty="0" smtClean="0">
                <a:solidFill>
                  <a:srgbClr val="7030A0"/>
                </a:solidFill>
              </a:rPr>
              <a:t>Remove flat tail</a:t>
            </a:r>
            <a:endParaRPr lang="en-US" sz="2000" b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title"/>
          </p:nvPr>
        </p:nvSpPr>
        <p:spPr>
          <a:xfrm>
            <a:off x="1343025" y="344488"/>
            <a:ext cx="5983288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US" altLang="zh-CN" sz="3200" dirty="0" smtClean="0">
                <a:ea typeface="宋体" charset="-122"/>
              </a:rPr>
              <a:t>Remove Initial Delay for Better Over Clocking Simulation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827584" y="2125305"/>
            <a:ext cx="8208912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0" hangingPunct="0">
              <a:buFont typeface="Arial" pitchFamily="34" charset="0"/>
              <a:buChar char="•"/>
              <a:defRPr/>
            </a:pPr>
            <a:r>
              <a:rPr lang="en-US" altLang="zh-CN" sz="2000" dirty="0">
                <a:solidFill>
                  <a:srgbClr val="000000"/>
                </a:solidFill>
                <a:latin typeface="+mn-lt"/>
                <a:ea typeface="宋体" pitchFamily="2" charset="-122"/>
              </a:rPr>
              <a:t> </a:t>
            </a:r>
            <a:r>
              <a:rPr lang="en-US" altLang="zh-CN" sz="2000" dirty="0" smtClean="0">
                <a:solidFill>
                  <a:srgbClr val="000000"/>
                </a:solidFill>
                <a:latin typeface="+mn-lt"/>
                <a:ea typeface="宋体" pitchFamily="2" charset="-122"/>
              </a:rPr>
              <a:t>Usually, there are two falling VT waveforms. </a:t>
            </a:r>
          </a:p>
          <a:p>
            <a:pPr eaLnBrk="0" hangingPunct="0">
              <a:buFont typeface="Arial" pitchFamily="34" charset="0"/>
              <a:buChar char="•"/>
              <a:defRPr/>
            </a:pPr>
            <a:r>
              <a:rPr lang="en-US" altLang="zh-CN" sz="2000" dirty="0" smtClean="0">
                <a:solidFill>
                  <a:srgbClr val="000000"/>
                </a:solidFill>
                <a:ea typeface="宋体" pitchFamily="2" charset="-122"/>
              </a:rPr>
              <a:t> The falling initial delay is defined to be the minimum of initial flat part. </a:t>
            </a:r>
          </a:p>
        </p:txBody>
      </p:sp>
      <p:grpSp>
        <p:nvGrpSpPr>
          <p:cNvPr id="47" name="Group 46"/>
          <p:cNvGrpSpPr/>
          <p:nvPr/>
        </p:nvGrpSpPr>
        <p:grpSpPr>
          <a:xfrm>
            <a:off x="1115616" y="2996952"/>
            <a:ext cx="4752528" cy="2232248"/>
            <a:chOff x="1763688" y="2348880"/>
            <a:chExt cx="4752528" cy="2292070"/>
          </a:xfrm>
        </p:grpSpPr>
        <p:pic>
          <p:nvPicPr>
            <p:cNvPr id="2051" name="Picture 3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763688" y="2420888"/>
              <a:ext cx="4752528" cy="22200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20" name="Straight Arrow Connector 19"/>
            <p:cNvCxnSpPr/>
            <p:nvPr/>
          </p:nvCxnSpPr>
          <p:spPr>
            <a:xfrm>
              <a:off x="1917643" y="3253579"/>
              <a:ext cx="1440160" cy="1588"/>
            </a:xfrm>
            <a:prstGeom prst="straightConnector1">
              <a:avLst/>
            </a:prstGeom>
            <a:ln w="25400">
              <a:solidFill>
                <a:srgbClr val="C00000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Arrow Connector 20"/>
            <p:cNvCxnSpPr/>
            <p:nvPr/>
          </p:nvCxnSpPr>
          <p:spPr>
            <a:xfrm>
              <a:off x="1907704" y="2552530"/>
              <a:ext cx="1584176" cy="1588"/>
            </a:xfrm>
            <a:prstGeom prst="straightConnector1">
              <a:avLst/>
            </a:prstGeom>
            <a:ln w="25400">
              <a:solidFill>
                <a:srgbClr val="C00000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Right Arrow 38"/>
            <p:cNvSpPr/>
            <p:nvPr/>
          </p:nvSpPr>
          <p:spPr>
            <a:xfrm rot="17873646">
              <a:off x="2528586" y="3465116"/>
              <a:ext cx="288032" cy="72008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1907704" y="3573016"/>
              <a:ext cx="172819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/>
                <a:t>Use this short one</a:t>
              </a:r>
              <a:endParaRPr lang="en-US" sz="1400" dirty="0"/>
            </a:p>
          </p:txBody>
        </p:sp>
        <p:cxnSp>
          <p:nvCxnSpPr>
            <p:cNvPr id="45" name="Straight Connector 44"/>
            <p:cNvCxnSpPr/>
            <p:nvPr/>
          </p:nvCxnSpPr>
          <p:spPr>
            <a:xfrm rot="5400000">
              <a:off x="2843808" y="2852936"/>
              <a:ext cx="1008112" cy="0"/>
            </a:xfrm>
            <a:prstGeom prst="line">
              <a:avLst/>
            </a:prstGeom>
            <a:ln w="19050">
              <a:solidFill>
                <a:srgbClr val="C0000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6" name="TextBox 45"/>
          <p:cNvSpPr txBox="1"/>
          <p:nvPr/>
        </p:nvSpPr>
        <p:spPr>
          <a:xfrm>
            <a:off x="899592" y="5517232"/>
            <a:ext cx="7416824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0" hangingPunct="0">
              <a:buFont typeface="Arial" pitchFamily="34" charset="0"/>
              <a:buChar char="•"/>
              <a:defRPr/>
            </a:pPr>
            <a:r>
              <a:rPr lang="en-US" altLang="zh-CN" sz="2000" dirty="0">
                <a:solidFill>
                  <a:srgbClr val="000000"/>
                </a:solidFill>
                <a:latin typeface="+mn-lt"/>
                <a:ea typeface="宋体" pitchFamily="2" charset="-122"/>
              </a:rPr>
              <a:t> </a:t>
            </a:r>
            <a:r>
              <a:rPr lang="en-US" altLang="zh-CN" sz="2000" dirty="0" smtClean="0">
                <a:solidFill>
                  <a:srgbClr val="000000"/>
                </a:solidFill>
                <a:latin typeface="+mn-lt"/>
                <a:ea typeface="宋体" pitchFamily="2" charset="-122"/>
              </a:rPr>
              <a:t>The value of rising initial delay is defined in a similar way.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611560" y="1556792"/>
            <a:ext cx="51125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7030A0"/>
                </a:solidFill>
              </a:rPr>
              <a:t>Definition of Falling/Rising Initial Delay : </a:t>
            </a:r>
            <a:endParaRPr lang="en-US" sz="2000" b="1" dirty="0">
              <a:solidFill>
                <a:srgbClr val="7030A0"/>
              </a:solidFill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1043608" y="5229200"/>
            <a:ext cx="28083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rgbClr val="002060"/>
                </a:solidFill>
              </a:rPr>
              <a:t>(VT waveform in IBIS model)</a:t>
            </a:r>
            <a:endParaRPr lang="en-US" sz="1400" b="1" dirty="0">
              <a:solidFill>
                <a:srgbClr val="002060"/>
              </a:solidFill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title"/>
          </p:nvPr>
        </p:nvSpPr>
        <p:spPr>
          <a:xfrm>
            <a:off x="1343025" y="260648"/>
            <a:ext cx="5983288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US" altLang="zh-CN" sz="3200" dirty="0" smtClean="0">
                <a:ea typeface="宋体" charset="-122"/>
              </a:rPr>
              <a:t>Remove Initial Delay for Better Over Clocking Simulation(Cont.)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755576" y="1700808"/>
            <a:ext cx="8208912" cy="458587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0" hangingPunct="0">
              <a:buFont typeface="Arial" pitchFamily="34" charset="0"/>
              <a:buChar char="•"/>
              <a:defRPr/>
            </a:pPr>
            <a:r>
              <a:rPr lang="en-US" altLang="zh-CN" sz="2000" dirty="0">
                <a:solidFill>
                  <a:srgbClr val="000000"/>
                </a:solidFill>
                <a:latin typeface="+mn-lt"/>
                <a:ea typeface="宋体" pitchFamily="2" charset="-122"/>
              </a:rPr>
              <a:t> </a:t>
            </a:r>
            <a:r>
              <a:rPr lang="en-US" altLang="zh-CN" sz="2000" dirty="0" smtClean="0">
                <a:solidFill>
                  <a:srgbClr val="000000"/>
                </a:solidFill>
                <a:latin typeface="+mn-lt"/>
                <a:ea typeface="宋体" pitchFamily="2" charset="-122"/>
              </a:rPr>
              <a:t>After remove initial delay, VT waveforms are shifted and </a:t>
            </a:r>
            <a:r>
              <a:rPr lang="en-US" altLang="zh-CN" sz="2000" smtClean="0">
                <a:solidFill>
                  <a:srgbClr val="000000"/>
                </a:solidFill>
                <a:latin typeface="+mn-lt"/>
                <a:ea typeface="宋体" pitchFamily="2" charset="-122"/>
              </a:rPr>
              <a:t>time span(i.e. last T value) </a:t>
            </a:r>
            <a:r>
              <a:rPr lang="en-US" altLang="zh-CN" sz="2000" dirty="0" smtClean="0">
                <a:solidFill>
                  <a:srgbClr val="000000"/>
                </a:solidFill>
                <a:latin typeface="+mn-lt"/>
                <a:ea typeface="宋体" pitchFamily="2" charset="-122"/>
              </a:rPr>
              <a:t>is shortened. So over clocking maybe “</a:t>
            </a:r>
            <a:r>
              <a:rPr lang="en-US" altLang="zh-CN" sz="2000" b="1" dirty="0" smtClean="0">
                <a:solidFill>
                  <a:srgbClr val="000000"/>
                </a:solidFill>
                <a:latin typeface="+mn-lt"/>
                <a:ea typeface="宋体" pitchFamily="2" charset="-122"/>
              </a:rPr>
              <a:t>avoided</a:t>
            </a:r>
            <a:r>
              <a:rPr lang="en-US" altLang="zh-CN" sz="2000" dirty="0" smtClean="0">
                <a:solidFill>
                  <a:srgbClr val="000000"/>
                </a:solidFill>
                <a:latin typeface="+mn-lt"/>
                <a:ea typeface="宋体" pitchFamily="2" charset="-122"/>
              </a:rPr>
              <a:t>”.     </a:t>
            </a:r>
          </a:p>
          <a:p>
            <a:pPr eaLnBrk="0" hangingPunct="0">
              <a:defRPr/>
            </a:pPr>
            <a:endParaRPr lang="en-US" altLang="zh-CN" sz="2000" dirty="0" smtClean="0">
              <a:solidFill>
                <a:srgbClr val="000000"/>
              </a:solidFill>
              <a:ea typeface="宋体" pitchFamily="2" charset="-122"/>
            </a:endParaRPr>
          </a:p>
          <a:p>
            <a:pPr eaLnBrk="0" hangingPunct="0">
              <a:buFont typeface="Arial" pitchFamily="34" charset="0"/>
              <a:buChar char="•"/>
              <a:defRPr/>
            </a:pPr>
            <a:endParaRPr lang="en-US" altLang="zh-CN" sz="2000" dirty="0" smtClean="0">
              <a:solidFill>
                <a:srgbClr val="000000"/>
              </a:solidFill>
              <a:ea typeface="宋体" pitchFamily="2" charset="-122"/>
            </a:endParaRPr>
          </a:p>
          <a:p>
            <a:pPr eaLnBrk="0" hangingPunct="0">
              <a:buFont typeface="Arial" pitchFamily="34" charset="0"/>
              <a:buChar char="•"/>
              <a:defRPr/>
            </a:pPr>
            <a:endParaRPr lang="en-US" altLang="zh-CN" sz="2000" dirty="0" smtClean="0">
              <a:solidFill>
                <a:srgbClr val="000000"/>
              </a:solidFill>
              <a:ea typeface="宋体" pitchFamily="2" charset="-122"/>
            </a:endParaRPr>
          </a:p>
          <a:p>
            <a:pPr eaLnBrk="0" hangingPunct="0">
              <a:buFont typeface="Arial" pitchFamily="34" charset="0"/>
              <a:buChar char="•"/>
              <a:defRPr/>
            </a:pPr>
            <a:endParaRPr lang="en-US" altLang="zh-CN" sz="2000" dirty="0" smtClean="0">
              <a:solidFill>
                <a:srgbClr val="000000"/>
              </a:solidFill>
              <a:ea typeface="宋体" pitchFamily="2" charset="-122"/>
            </a:endParaRPr>
          </a:p>
          <a:p>
            <a:pPr eaLnBrk="0" hangingPunct="0">
              <a:buFont typeface="Arial" pitchFamily="34" charset="0"/>
              <a:buChar char="•"/>
              <a:defRPr/>
            </a:pPr>
            <a:endParaRPr lang="en-US" altLang="zh-CN" sz="2000" dirty="0" smtClean="0">
              <a:solidFill>
                <a:srgbClr val="000000"/>
              </a:solidFill>
              <a:ea typeface="宋体" pitchFamily="2" charset="-122"/>
            </a:endParaRPr>
          </a:p>
          <a:p>
            <a:pPr eaLnBrk="0" hangingPunct="0">
              <a:buFont typeface="Arial" pitchFamily="34" charset="0"/>
              <a:buChar char="•"/>
              <a:defRPr/>
            </a:pPr>
            <a:endParaRPr lang="en-US" altLang="zh-CN" sz="2000" dirty="0" smtClean="0">
              <a:solidFill>
                <a:srgbClr val="000000"/>
              </a:solidFill>
              <a:ea typeface="宋体" pitchFamily="2" charset="-122"/>
            </a:endParaRPr>
          </a:p>
          <a:p>
            <a:pPr eaLnBrk="0" hangingPunct="0">
              <a:defRPr/>
            </a:pPr>
            <a:endParaRPr lang="en-US" altLang="zh-CN" sz="2000" dirty="0" smtClean="0">
              <a:solidFill>
                <a:srgbClr val="000000"/>
              </a:solidFill>
              <a:ea typeface="宋体" pitchFamily="2" charset="-122"/>
            </a:endParaRPr>
          </a:p>
          <a:p>
            <a:pPr eaLnBrk="0" hangingPunct="0">
              <a:defRPr/>
            </a:pPr>
            <a:endParaRPr lang="en-US" altLang="zh-CN" sz="2000" dirty="0" smtClean="0">
              <a:solidFill>
                <a:srgbClr val="000000"/>
              </a:solidFill>
              <a:ea typeface="宋体" pitchFamily="2" charset="-122"/>
            </a:endParaRPr>
          </a:p>
          <a:p>
            <a:pPr eaLnBrk="0" hangingPunct="0">
              <a:buFont typeface="Arial" pitchFamily="34" charset="0"/>
              <a:buChar char="•"/>
              <a:defRPr/>
            </a:pPr>
            <a:r>
              <a:rPr lang="en-US" altLang="zh-CN" sz="2000" dirty="0" smtClean="0">
                <a:solidFill>
                  <a:srgbClr val="000000"/>
                </a:solidFill>
                <a:ea typeface="宋体" pitchFamily="2" charset="-122"/>
              </a:rPr>
              <a:t> </a:t>
            </a:r>
            <a:r>
              <a:rPr lang="en-US" altLang="zh-CN" sz="2000" b="1" dirty="0" smtClean="0">
                <a:solidFill>
                  <a:srgbClr val="000000"/>
                </a:solidFill>
                <a:ea typeface="宋体" pitchFamily="2" charset="-122"/>
              </a:rPr>
              <a:t>Issue:</a:t>
            </a:r>
            <a:r>
              <a:rPr lang="en-US" altLang="zh-CN" sz="2000" dirty="0" smtClean="0">
                <a:solidFill>
                  <a:srgbClr val="000000"/>
                </a:solidFill>
                <a:ea typeface="宋体" pitchFamily="2" charset="-122"/>
              </a:rPr>
              <a:t> </a:t>
            </a:r>
          </a:p>
          <a:p>
            <a:pPr marL="457200" indent="-457200" eaLnBrk="0" hangingPunct="0">
              <a:buAutoNum type="arabicParenR"/>
              <a:defRPr/>
            </a:pPr>
            <a:r>
              <a:rPr lang="en-US" altLang="zh-CN" dirty="0" smtClean="0">
                <a:solidFill>
                  <a:srgbClr val="000000"/>
                </a:solidFill>
                <a:ea typeface="宋体" pitchFamily="2" charset="-122"/>
              </a:rPr>
              <a:t>The output waveform will be shifted too. </a:t>
            </a:r>
          </a:p>
          <a:p>
            <a:pPr marL="457200" indent="-457200" eaLnBrk="0" hangingPunct="0">
              <a:buAutoNum type="arabicParenR"/>
              <a:defRPr/>
            </a:pPr>
            <a:r>
              <a:rPr lang="en-US" altLang="zh-CN" dirty="0" smtClean="0">
                <a:solidFill>
                  <a:srgbClr val="000000"/>
                </a:solidFill>
                <a:ea typeface="宋体" pitchFamily="2" charset="-122"/>
              </a:rPr>
              <a:t>Loss timing relation of rising and falling for different falling and rising initial delays. Obviously, it’s important for cross point of differential </a:t>
            </a:r>
            <a:r>
              <a:rPr lang="en-US" altLang="zh-CN" smtClean="0">
                <a:solidFill>
                  <a:srgbClr val="000000"/>
                </a:solidFill>
                <a:ea typeface="宋体" pitchFamily="2" charset="-122"/>
              </a:rPr>
              <a:t>outputs.</a:t>
            </a:r>
          </a:p>
          <a:p>
            <a:pPr marL="457200" indent="-457200" eaLnBrk="0" hangingPunct="0">
              <a:buAutoNum type="arabicParenR"/>
              <a:defRPr/>
            </a:pPr>
            <a:r>
              <a:rPr lang="en-US" altLang="zh-CN" smtClean="0">
                <a:solidFill>
                  <a:srgbClr val="000000"/>
                </a:solidFill>
                <a:ea typeface="宋体" pitchFamily="2" charset="-122"/>
              </a:rPr>
              <a:t>Loss timing relation of corners of ‘Typ’, ‘Min’, ‘Max’</a:t>
            </a:r>
            <a:endParaRPr lang="en-US" altLang="zh-CN" dirty="0" smtClean="0">
              <a:solidFill>
                <a:srgbClr val="000000"/>
              </a:solidFill>
              <a:ea typeface="宋体" pitchFamily="2" charset="-122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467544" y="1340768"/>
            <a:ext cx="54726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7030A0"/>
                </a:solidFill>
              </a:rPr>
              <a:t> Simulation with Initial Delay Removed VT: </a:t>
            </a:r>
            <a:endParaRPr lang="en-US" sz="2000" b="1" dirty="0">
              <a:solidFill>
                <a:srgbClr val="7030A0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2420888"/>
            <a:ext cx="3553428" cy="1944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Right Arrow 13"/>
          <p:cNvSpPr/>
          <p:nvPr/>
        </p:nvSpPr>
        <p:spPr>
          <a:xfrm rot="8775343">
            <a:off x="3053765" y="3431926"/>
            <a:ext cx="289834" cy="6606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3131840" y="3068960"/>
            <a:ext cx="86409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shifted</a:t>
            </a:r>
            <a:endParaRPr lang="en-US" sz="1600" dirty="0"/>
          </a:p>
        </p:txBody>
      </p:sp>
      <p:sp>
        <p:nvSpPr>
          <p:cNvPr id="17" name="TextBox 16"/>
          <p:cNvSpPr txBox="1"/>
          <p:nvPr/>
        </p:nvSpPr>
        <p:spPr>
          <a:xfrm>
            <a:off x="1043608" y="4365104"/>
            <a:ext cx="28083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rgbClr val="002060"/>
                </a:solidFill>
              </a:rPr>
              <a:t>(VT waveform in IBIS model)</a:t>
            </a:r>
            <a:endParaRPr lang="en-US" sz="14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title"/>
          </p:nvPr>
        </p:nvSpPr>
        <p:spPr>
          <a:xfrm>
            <a:off x="1343025" y="344488"/>
            <a:ext cx="5983288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US" altLang="zh-CN" sz="3200" dirty="0" smtClean="0">
                <a:ea typeface="宋体" charset="-122"/>
              </a:rPr>
              <a:t>Remove Initial Delay for Better Over Clocking Simulation(Cont.)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539552" y="2020778"/>
            <a:ext cx="8352928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0" hangingPunct="0">
              <a:defRPr/>
            </a:pPr>
            <a:r>
              <a:rPr lang="en-US" altLang="zh-CN" sz="2000" i="1" dirty="0" smtClean="0">
                <a:ea typeface="宋体" pitchFamily="2" charset="-122"/>
              </a:rPr>
              <a:t>For simulator, add falling and rising delay in </a:t>
            </a:r>
            <a:r>
              <a:rPr lang="en-US" altLang="zh-CN" sz="2000" i="1" smtClean="0">
                <a:ea typeface="宋体" pitchFamily="2" charset="-122"/>
              </a:rPr>
              <a:t>input stimulus respectively. 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323528" y="1628800"/>
            <a:ext cx="59046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7030A0"/>
                </a:solidFill>
              </a:rPr>
              <a:t>Solution of No Timing </a:t>
            </a:r>
            <a:r>
              <a:rPr lang="en-US" sz="2000" b="1" smtClean="0">
                <a:solidFill>
                  <a:srgbClr val="7030A0"/>
                </a:solidFill>
              </a:rPr>
              <a:t>Impact Simulation:</a:t>
            </a:r>
            <a:endParaRPr lang="en-US" sz="2400" b="1" dirty="0">
              <a:solidFill>
                <a:srgbClr val="7030A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95536" y="2780928"/>
            <a:ext cx="78488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7030A0"/>
                </a:solidFill>
              </a:rPr>
              <a:t>Example: </a:t>
            </a:r>
            <a:r>
              <a:rPr lang="en-US" b="1" dirty="0" smtClean="0">
                <a:solidFill>
                  <a:srgbClr val="7030A0"/>
                </a:solidFill>
              </a:rPr>
              <a:t>output buffers + T line + input buffers (differential)  </a:t>
            </a:r>
            <a:endParaRPr lang="en-US" sz="2000" b="1" dirty="0">
              <a:solidFill>
                <a:srgbClr val="7030A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187624" y="5589240"/>
            <a:ext cx="5544616" cy="86177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accent6"/>
                </a:solidFill>
              </a:rPr>
              <a:t>blue</a:t>
            </a:r>
            <a:r>
              <a:rPr lang="en-US" sz="1600" smtClean="0">
                <a:solidFill>
                  <a:schemeClr val="accent6"/>
                </a:solidFill>
              </a:rPr>
              <a:t>: result </a:t>
            </a:r>
            <a:r>
              <a:rPr lang="en-US" sz="1600" dirty="0" smtClean="0">
                <a:solidFill>
                  <a:schemeClr val="accent6"/>
                </a:solidFill>
              </a:rPr>
              <a:t>at receivers by this solution</a:t>
            </a:r>
          </a:p>
          <a:p>
            <a:r>
              <a:rPr lang="en-US" sz="1600" dirty="0" smtClean="0">
                <a:solidFill>
                  <a:srgbClr val="FF0000"/>
                </a:solidFill>
              </a:rPr>
              <a:t>red</a:t>
            </a:r>
            <a:r>
              <a:rPr lang="en-US" sz="1600" smtClean="0">
                <a:solidFill>
                  <a:srgbClr val="FF0000"/>
                </a:solidFill>
              </a:rPr>
              <a:t>: result </a:t>
            </a:r>
            <a:r>
              <a:rPr lang="en-US" sz="1600" dirty="0" smtClean="0">
                <a:solidFill>
                  <a:srgbClr val="FF0000"/>
                </a:solidFill>
              </a:rPr>
              <a:t>at receivers of no VT adjustment</a:t>
            </a:r>
          </a:p>
          <a:p>
            <a:endParaRPr lang="en-US" dirty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08324" y="3212976"/>
            <a:ext cx="6055964" cy="2387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1343025" y="344488"/>
            <a:ext cx="5983288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en-US" altLang="zh-CN" sz="2900" b="1" dirty="0" smtClean="0">
                <a:solidFill>
                  <a:schemeClr val="tx2"/>
                </a:solidFill>
                <a:latin typeface="+mj-lt"/>
                <a:ea typeface="宋体" charset="-122"/>
                <a:cs typeface="+mj-cs"/>
              </a:rPr>
              <a:t>Remove Flat Tail for Better Over Clocking Simulation</a:t>
            </a:r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95736" y="1661332"/>
            <a:ext cx="3528391" cy="15940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7"/>
          <p:cNvSpPr/>
          <p:nvPr/>
        </p:nvSpPr>
        <p:spPr>
          <a:xfrm>
            <a:off x="539552" y="3429000"/>
            <a:ext cx="777686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altLang="zh-CN" sz="2000" smtClean="0">
                <a:solidFill>
                  <a:srgbClr val="000000"/>
                </a:solidFill>
                <a:ea typeface="宋体" pitchFamily="2" charset="-122"/>
              </a:rPr>
              <a:t> It’s for algorithm stability(although few cases show improvement)</a:t>
            </a:r>
          </a:p>
          <a:p>
            <a:endParaRPr lang="en-US" altLang="zh-CN" sz="2000" smtClean="0">
              <a:solidFill>
                <a:srgbClr val="000000"/>
              </a:solidFill>
              <a:ea typeface="宋体" pitchFamily="2" charset="-122"/>
            </a:endParaRPr>
          </a:p>
          <a:p>
            <a:r>
              <a:rPr lang="en-US" altLang="zh-CN" sz="2000" smtClean="0">
                <a:solidFill>
                  <a:srgbClr val="000000"/>
                </a:solidFill>
                <a:ea typeface="宋体" pitchFamily="2" charset="-122"/>
              </a:rPr>
              <a:t>   </a:t>
            </a:r>
          </a:p>
          <a:p>
            <a:endParaRPr lang="en-US" altLang="zh-CN" sz="2000" smtClean="0">
              <a:solidFill>
                <a:srgbClr val="000000"/>
              </a:solidFill>
              <a:ea typeface="宋体" pitchFamily="2" charset="-122"/>
            </a:endParaRPr>
          </a:p>
          <a:p>
            <a:endParaRPr lang="en-US" sz="2000" smtClean="0">
              <a:solidFill>
                <a:srgbClr val="000000"/>
              </a:solidFill>
              <a:ea typeface="宋体" pitchFamily="2" charset="-122"/>
            </a:endParaRPr>
          </a:p>
          <a:p>
            <a:pPr>
              <a:buFont typeface="Arial" pitchFamily="34" charset="0"/>
              <a:buChar char="•"/>
            </a:pPr>
            <a:r>
              <a:rPr lang="en-US" sz="2000" smtClean="0">
                <a:solidFill>
                  <a:srgbClr val="000000"/>
                </a:solidFill>
                <a:ea typeface="宋体" pitchFamily="2" charset="-122"/>
              </a:rPr>
              <a:t> It seems conflicting with IBIS cookbook.  </a:t>
            </a:r>
            <a:endParaRPr lang="en-US" sz="2000"/>
          </a:p>
        </p:txBody>
      </p:sp>
      <p:sp>
        <p:nvSpPr>
          <p:cNvPr id="11" name="Right Arrow 10"/>
          <p:cNvSpPr/>
          <p:nvPr/>
        </p:nvSpPr>
        <p:spPr>
          <a:xfrm rot="8897761">
            <a:off x="3618413" y="2089303"/>
            <a:ext cx="395313" cy="4571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ight Arrow 11"/>
          <p:cNvSpPr/>
          <p:nvPr/>
        </p:nvSpPr>
        <p:spPr>
          <a:xfrm rot="8897761">
            <a:off x="4122471" y="2881391"/>
            <a:ext cx="395313" cy="4571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ight Arrow 13"/>
          <p:cNvSpPr/>
          <p:nvPr/>
        </p:nvSpPr>
        <p:spPr>
          <a:xfrm rot="6115057">
            <a:off x="4570057" y="2915398"/>
            <a:ext cx="184814" cy="70457"/>
          </a:xfrm>
          <a:prstGeom prst="right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ight Arrow 14"/>
          <p:cNvSpPr/>
          <p:nvPr/>
        </p:nvSpPr>
        <p:spPr>
          <a:xfrm rot="5400000">
            <a:off x="4765308" y="2922713"/>
            <a:ext cx="185272" cy="4571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3995936" y="1628800"/>
            <a:ext cx="25922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smtClean="0"/>
              <a:t>Over clocking happen if next transition is triggered here</a:t>
            </a:r>
            <a:endParaRPr lang="en-US" sz="1400"/>
          </a:p>
        </p:txBody>
      </p:sp>
      <p:sp>
        <p:nvSpPr>
          <p:cNvPr id="17" name="TextBox 16"/>
          <p:cNvSpPr txBox="1"/>
          <p:nvPr/>
        </p:nvSpPr>
        <p:spPr>
          <a:xfrm>
            <a:off x="3995936" y="2492896"/>
            <a:ext cx="28803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smtClean="0"/>
              <a:t>But how about these time points?</a:t>
            </a:r>
            <a:endParaRPr lang="en-US" sz="1400"/>
          </a:p>
        </p:txBody>
      </p:sp>
      <p:sp>
        <p:nvSpPr>
          <p:cNvPr id="18" name="TextBox 17"/>
          <p:cNvSpPr txBox="1"/>
          <p:nvPr/>
        </p:nvSpPr>
        <p:spPr>
          <a:xfrm>
            <a:off x="971600" y="3789040"/>
            <a:ext cx="741682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smtClean="0"/>
              <a:t> </a:t>
            </a:r>
            <a:r>
              <a:rPr lang="en-US" sz="1600" smtClean="0"/>
              <a:t>For real over clocking, buffer does not start from initial stable state of next transition. Instead, it starts from one middle state(i.e. Kpu&amp;Kpd are not 0 or 1). </a:t>
            </a:r>
          </a:p>
          <a:p>
            <a:pPr>
              <a:buFont typeface="Wingdings" pitchFamily="2" charset="2"/>
              <a:buChar char="Ø"/>
            </a:pPr>
            <a:r>
              <a:rPr lang="en-US" sz="1600" smtClean="0"/>
              <a:t>  If remove the flat tail, then the time span is shortened. Simulator is easy to detect that current transition is finished for trigger points of 3,4.</a:t>
            </a:r>
            <a:endParaRPr lang="en-US" sz="1600"/>
          </a:p>
        </p:txBody>
      </p:sp>
      <p:cxnSp>
        <p:nvCxnSpPr>
          <p:cNvPr id="20" name="Straight Connector 19"/>
          <p:cNvCxnSpPr/>
          <p:nvPr/>
        </p:nvCxnSpPr>
        <p:spPr>
          <a:xfrm rot="5400000">
            <a:off x="4283968" y="3140968"/>
            <a:ext cx="576064" cy="0"/>
          </a:xfrm>
          <a:prstGeom prst="line">
            <a:avLst/>
          </a:prstGeom>
          <a:ln w="25400">
            <a:solidFill>
              <a:srgbClr val="C0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3347864" y="2060848"/>
            <a:ext cx="3600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smtClean="0"/>
              <a:t>1</a:t>
            </a:r>
            <a:endParaRPr lang="en-US" sz="1400"/>
          </a:p>
        </p:txBody>
      </p:sp>
      <p:sp>
        <p:nvSpPr>
          <p:cNvPr id="22" name="TextBox 21"/>
          <p:cNvSpPr txBox="1"/>
          <p:nvPr/>
        </p:nvSpPr>
        <p:spPr>
          <a:xfrm>
            <a:off x="3851920" y="2977207"/>
            <a:ext cx="3600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smtClean="0"/>
              <a:t>2</a:t>
            </a:r>
            <a:endParaRPr lang="en-US" sz="1400"/>
          </a:p>
        </p:txBody>
      </p:sp>
      <p:sp>
        <p:nvSpPr>
          <p:cNvPr id="23" name="TextBox 22"/>
          <p:cNvSpPr txBox="1"/>
          <p:nvPr/>
        </p:nvSpPr>
        <p:spPr>
          <a:xfrm>
            <a:off x="4499992" y="3049215"/>
            <a:ext cx="3600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smtClean="0"/>
              <a:t>3</a:t>
            </a:r>
            <a:endParaRPr lang="en-US" sz="1400"/>
          </a:p>
        </p:txBody>
      </p:sp>
      <p:sp>
        <p:nvSpPr>
          <p:cNvPr id="24" name="TextBox 23"/>
          <p:cNvSpPr txBox="1"/>
          <p:nvPr/>
        </p:nvSpPr>
        <p:spPr>
          <a:xfrm>
            <a:off x="4716016" y="3049215"/>
            <a:ext cx="3600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smtClean="0"/>
              <a:t>4</a:t>
            </a:r>
            <a:endParaRPr lang="en-US" sz="1400"/>
          </a:p>
        </p:txBody>
      </p:sp>
      <p:sp>
        <p:nvSpPr>
          <p:cNvPr id="26" name="TextBox 25"/>
          <p:cNvSpPr txBox="1"/>
          <p:nvPr/>
        </p:nvSpPr>
        <p:spPr>
          <a:xfrm>
            <a:off x="4572000" y="3212976"/>
            <a:ext cx="15121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i="1" smtClean="0">
                <a:solidFill>
                  <a:srgbClr val="C00000"/>
                </a:solidFill>
              </a:rPr>
              <a:t>remove from here</a:t>
            </a:r>
            <a:endParaRPr lang="en-US" sz="1200" b="1" i="1">
              <a:solidFill>
                <a:srgbClr val="C00000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971600" y="5333727"/>
            <a:ext cx="7200800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dirty="0" smtClean="0"/>
              <a:t> </a:t>
            </a:r>
            <a:r>
              <a:rPr lang="en-US" sz="1600" dirty="0" smtClean="0"/>
              <a:t>Cookbook </a:t>
            </a:r>
            <a:r>
              <a:rPr lang="en-US" sz="1600" dirty="0" smtClean="0"/>
              <a:t>suggests to extract VT with long enough time for stable state.</a:t>
            </a:r>
          </a:p>
          <a:p>
            <a:pPr>
              <a:buFont typeface="Wingdings" pitchFamily="2" charset="2"/>
              <a:buChar char="Ø"/>
            </a:pPr>
            <a:r>
              <a:rPr lang="en-US" sz="1600" dirty="0" smtClean="0"/>
              <a:t> But experiments show removing flat tail is not sensitive to simulation result</a:t>
            </a:r>
          </a:p>
        </p:txBody>
      </p:sp>
    </p:spTree>
  </p:cSld>
  <p:clrMapOvr>
    <a:masterClrMapping/>
  </p:clrMapOvr>
  <p:transition/>
</p:sld>
</file>

<file path=ppt/theme/theme1.xml><?xml version="1.0" encoding="utf-8"?>
<a:theme xmlns:a="http://schemas.openxmlformats.org/drawingml/2006/main" name="Default Theme">
  <a:themeElements>
    <a:clrScheme name="Synopsys">
      <a:dk1>
        <a:sysClr val="windowText" lastClr="000000"/>
      </a:dk1>
      <a:lt1>
        <a:sysClr val="window" lastClr="FFFFFF"/>
      </a:lt1>
      <a:dk2>
        <a:srgbClr val="000000"/>
      </a:dk2>
      <a:lt2>
        <a:srgbClr val="FFFFFF"/>
      </a:lt2>
      <a:accent1>
        <a:srgbClr val="897ABA"/>
      </a:accent1>
      <a:accent2>
        <a:srgbClr val="FA7D21"/>
      </a:accent2>
      <a:accent3>
        <a:srgbClr val="85B634"/>
      </a:accent3>
      <a:accent4>
        <a:srgbClr val="EA1700"/>
      </a:accent4>
      <a:accent5>
        <a:srgbClr val="BCBCBC"/>
      </a:accent5>
      <a:accent6>
        <a:srgbClr val="4071BA"/>
      </a:accent6>
      <a:hlink>
        <a:srgbClr val="800080"/>
      </a:hlink>
      <a:folHlink>
        <a:srgbClr val="D200D2"/>
      </a:folHlink>
    </a:clrScheme>
    <a:fontScheme name="Synopsys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Synopsy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tint val="85000"/>
                <a:shade val="96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balanced" dir="tl">
              <a:rot lat="0" lon="0" rev="1200000"/>
            </a:lightRig>
          </a:scene3d>
          <a:sp3d>
            <a:bevelT h="50800"/>
          </a:sp3d>
        </a:effectStyle>
      </a:effectStyleLst>
      <a:bgFillStyleLst>
        <a:solidFill>
          <a:schemeClr val="phClr"/>
        </a:solidFill>
        <a:solidFill>
          <a:schemeClr val="phClr"/>
        </a:solidFill>
        <a:solidFill>
          <a:schemeClr val="phClr"/>
        </a:soli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</Template>
  <TotalTime>2271</TotalTime>
  <Words>850</Words>
  <Application>Microsoft Office PowerPoint</Application>
  <PresentationFormat>On-screen Show (4:3)</PresentationFormat>
  <Paragraphs>125</Paragraphs>
  <Slides>13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Default Theme</vt:lpstr>
      <vt:lpstr>PowerPoint Presentation</vt:lpstr>
      <vt:lpstr>Outline</vt:lpstr>
      <vt:lpstr>Introduction to over clocking </vt:lpstr>
      <vt:lpstr>Introduction to over clocking(Cont.)</vt:lpstr>
      <vt:lpstr>Adjust VT waveform for Better Over Clocking Simulation</vt:lpstr>
      <vt:lpstr>Remove Initial Delay for Better Over Clocking Simulation</vt:lpstr>
      <vt:lpstr>Remove Initial Delay for Better Over Clocking Simulation(Cont.)</vt:lpstr>
      <vt:lpstr>Remove Initial Delay for Better Over Clocking Simulation(Cont.)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Synopsys, Inc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Optimum Frequency Sampling in S Parameter Extraction and Simulation</dc:title>
  <dc:creator>jhhuang</dc:creator>
  <cp:lastModifiedBy>bob</cp:lastModifiedBy>
  <cp:revision>196</cp:revision>
  <dcterms:created xsi:type="dcterms:W3CDTF">2008-10-09T06:59:50Z</dcterms:created>
  <dcterms:modified xsi:type="dcterms:W3CDTF">2011-10-17T03:02:53Z</dcterms:modified>
</cp:coreProperties>
</file>