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0"/>
  </p:notesMasterIdLst>
  <p:handoutMasterIdLst>
    <p:handoutMasterId r:id="rId11"/>
  </p:handoutMasterIdLst>
  <p:sldIdLst>
    <p:sldId id="452" r:id="rId2"/>
    <p:sldId id="451" r:id="rId3"/>
    <p:sldId id="453" r:id="rId4"/>
    <p:sldId id="470" r:id="rId5"/>
    <p:sldId id="474" r:id="rId6"/>
    <p:sldId id="473" r:id="rId7"/>
    <p:sldId id="471" r:id="rId8"/>
    <p:sldId id="472" r:id="rId9"/>
  </p:sldIdLst>
  <p:sldSz cx="9144000" cy="6858000" type="screen4x3"/>
  <p:notesSz cx="7315200" cy="9601200"/>
  <p:defaultTextStyle>
    <a:defPPr>
      <a:defRPr lang="en-US"/>
    </a:defPPr>
    <a:lvl1pPr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1pPr>
    <a:lvl2pPr marL="4572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2pPr>
    <a:lvl3pPr marL="9144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3pPr>
    <a:lvl4pPr marL="13716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4pPr>
    <a:lvl5pPr marL="18288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barbour" initials="" lastIdx="8" clrIdx="0"/>
  <p:cmAuthor id="1" name="Suzanne L. Pritchard" initials="" lastIdx="2" clrIdx="1"/>
  <p:cmAuthor id="2" name="Cheung, Tommy M" initials="CTM" lastIdx="4"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7015B"/>
    <a:srgbClr val="FFE1DD"/>
    <a:srgbClr val="4D4D4D"/>
    <a:srgbClr val="292929"/>
    <a:srgbClr val="FF5C00"/>
    <a:srgbClr val="003399"/>
    <a:srgbClr val="FFFFCC"/>
    <a:srgbClr val="000099"/>
    <a:srgbClr val="339933"/>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30" autoAdjust="0"/>
    <p:restoredTop sz="80435" autoAdjust="0"/>
  </p:normalViewPr>
  <p:slideViewPr>
    <p:cSldViewPr>
      <p:cViewPr varScale="1">
        <p:scale>
          <a:sx n="75" d="100"/>
          <a:sy n="75" d="100"/>
        </p:scale>
        <p:origin x="-648" y="-90"/>
      </p:cViewPr>
      <p:guideLst>
        <p:guide orient="horz"/>
        <p:guide/>
      </p:guideLst>
    </p:cSldViewPr>
  </p:slideViewPr>
  <p:notesTextViewPr>
    <p:cViewPr>
      <p:scale>
        <a:sx n="66" d="100"/>
        <a:sy n="66" d="100"/>
      </p:scale>
      <p:origin x="0" y="0"/>
    </p:cViewPr>
  </p:notesTextViewPr>
  <p:sorterViewPr>
    <p:cViewPr>
      <p:scale>
        <a:sx n="100" d="100"/>
        <a:sy n="100" d="100"/>
      </p:scale>
      <p:origin x="0" y="0"/>
    </p:cViewPr>
  </p:sorterViewPr>
  <p:notesViewPr>
    <p:cSldViewPr>
      <p:cViewPr>
        <p:scale>
          <a:sx n="100" d="100"/>
          <a:sy n="100" d="100"/>
        </p:scale>
        <p:origin x="-522" y="-72"/>
      </p:cViewPr>
      <p:guideLst>
        <p:guide orient="horz" pos="3024"/>
        <p:guide pos="2304"/>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F3C303FD-0E97-4345-BD08-9FD670FCB700}" type="slidenum">
              <a:rPr lang="en-US" smtClean="0"/>
              <a:t>‹#›</a:t>
            </a:fld>
            <a:endParaRPr lang="en-US"/>
          </a:p>
        </p:txBody>
      </p:sp>
    </p:spTree>
    <p:extLst>
      <p:ext uri="{BB962C8B-B14F-4D97-AF65-F5344CB8AC3E}">
        <p14:creationId xmlns:p14="http://schemas.microsoft.com/office/powerpoint/2010/main" val="8147029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l" defTabSz="965840">
              <a:lnSpc>
                <a:spcPct val="100000"/>
              </a:lnSpc>
              <a:spcBef>
                <a:spcPct val="0"/>
              </a:spcBef>
              <a:defRPr sz="1200"/>
            </a:lvl1pPr>
          </a:lstStyle>
          <a:p>
            <a:endParaRPr lang="en-US"/>
          </a:p>
        </p:txBody>
      </p:sp>
      <p:sp>
        <p:nvSpPr>
          <p:cNvPr id="5123" name="Rectangle 3"/>
          <p:cNvSpPr>
            <a:spLocks noGrp="1" noChangeArrowheads="1"/>
          </p:cNvSpPr>
          <p:nvPr>
            <p:ph type="dt" idx="1"/>
          </p:nvPr>
        </p:nvSpPr>
        <p:spPr bwMode="auto">
          <a:xfrm>
            <a:off x="4144847"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r" defTabSz="965840">
              <a:lnSpc>
                <a:spcPct val="100000"/>
              </a:lnSpc>
              <a:spcBef>
                <a:spcPct val="0"/>
              </a:spcBef>
              <a:defRPr sz="1200"/>
            </a:lvl1pPr>
          </a:lstStyle>
          <a:p>
            <a:endParaRPr lang="en-US"/>
          </a:p>
        </p:txBody>
      </p:sp>
      <p:sp>
        <p:nvSpPr>
          <p:cNvPr id="512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76119" y="4560248"/>
            <a:ext cx="5362964" cy="4321507"/>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l" defTabSz="965840">
              <a:lnSpc>
                <a:spcPct val="100000"/>
              </a:lnSpc>
              <a:spcBef>
                <a:spcPct val="0"/>
              </a:spcBef>
              <a:defRPr sz="1200"/>
            </a:lvl1pPr>
          </a:lstStyle>
          <a:p>
            <a:endParaRPr lang="en-US"/>
          </a:p>
        </p:txBody>
      </p:sp>
      <p:sp>
        <p:nvSpPr>
          <p:cNvPr id="5127" name="Rectangle 7"/>
          <p:cNvSpPr>
            <a:spLocks noGrp="1" noChangeArrowheads="1"/>
          </p:cNvSpPr>
          <p:nvPr>
            <p:ph type="sldNum" sz="quarter" idx="5"/>
          </p:nvPr>
        </p:nvSpPr>
        <p:spPr bwMode="auto">
          <a:xfrm>
            <a:off x="4144847"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r" defTabSz="965840">
              <a:lnSpc>
                <a:spcPct val="100000"/>
              </a:lnSpc>
              <a:spcBef>
                <a:spcPct val="0"/>
              </a:spcBef>
              <a:defRPr sz="1200"/>
            </a:lvl1pPr>
          </a:lstStyle>
          <a:p>
            <a:fld id="{2FDB19F5-E9DA-419C-9768-4ACA4E34DDB5}" type="slidenum">
              <a:rPr lang="en-US"/>
              <a:pPr/>
              <a:t>‹#›</a:t>
            </a:fld>
            <a:endParaRPr lang="en-US"/>
          </a:p>
        </p:txBody>
      </p:sp>
    </p:spTree>
    <p:extLst>
      <p:ext uri="{BB962C8B-B14F-4D97-AF65-F5344CB8AC3E}">
        <p14:creationId xmlns:p14="http://schemas.microsoft.com/office/powerpoint/2010/main" val="17742392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231775" indent="-230188" algn="l" rtl="0" fontAlgn="base">
      <a:spcBef>
        <a:spcPct val="30000"/>
      </a:spcBef>
      <a:spcAft>
        <a:spcPct val="0"/>
      </a:spcAft>
      <a:buChar char="•"/>
      <a:defRPr sz="1200" kern="1200">
        <a:solidFill>
          <a:schemeClr val="tx1"/>
        </a:solidFill>
        <a:latin typeface="Verdana" pitchFamily="34" charset="0"/>
        <a:ea typeface="+mn-ea"/>
        <a:cs typeface="+mn-cs"/>
      </a:defRPr>
    </a:lvl2pPr>
    <a:lvl3pPr marL="461963" indent="-228600" algn="l" rtl="0" fontAlgn="base">
      <a:spcBef>
        <a:spcPct val="30000"/>
      </a:spcBef>
      <a:spcAft>
        <a:spcPct val="0"/>
      </a:spcAft>
      <a:buFont typeface="Verdana" pitchFamily="34" charset="0"/>
      <a:buChar char="–"/>
      <a:defRPr sz="1200" kern="1200">
        <a:solidFill>
          <a:schemeClr val="tx1"/>
        </a:solidFill>
        <a:latin typeface="Verdana" pitchFamily="34" charset="0"/>
        <a:ea typeface="+mn-ea"/>
        <a:cs typeface="+mn-cs"/>
      </a:defRPr>
    </a:lvl3pPr>
    <a:lvl4pPr marL="633413" indent="-169863"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4pPr>
    <a:lvl5pPr marL="803275" indent="-168275"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DB19F5-E9DA-419C-9768-4ACA4E34DD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14B2B8-A082-425D-A47E-479EC9828EE7}" type="slidenum">
              <a:rPr lang="en-US"/>
              <a:pPr/>
              <a:t>2</a:t>
            </a:fld>
            <a:endParaRPr lang="en-US" dirty="0"/>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2194" name="Picture 2" descr="master intel logo"/>
          <p:cNvPicPr>
            <a:picLocks noChangeAspect="1" noChangeArrowheads="1"/>
          </p:cNvPicPr>
          <p:nvPr/>
        </p:nvPicPr>
        <p:blipFill>
          <a:blip r:embed="rId2" cstate="print"/>
          <a:srcRect/>
          <a:stretch>
            <a:fillRect/>
          </a:stretch>
        </p:blipFill>
        <p:spPr bwMode="black">
          <a:xfrm>
            <a:off x="6623050" y="431800"/>
            <a:ext cx="1965325" cy="1270000"/>
          </a:xfrm>
          <a:prstGeom prst="rect">
            <a:avLst/>
          </a:prstGeom>
          <a:noFill/>
        </p:spPr>
      </p:pic>
      <p:sp>
        <p:nvSpPr>
          <p:cNvPr id="392196" name="Rectangle 4"/>
          <p:cNvSpPr>
            <a:spLocks noGrp="1" noChangeArrowheads="1"/>
          </p:cNvSpPr>
          <p:nvPr>
            <p:ph type="ctrTitle" sz="quarter"/>
          </p:nvPr>
        </p:nvSpPr>
        <p:spPr>
          <a:xfrm>
            <a:off x="500063" y="2130425"/>
            <a:ext cx="7772400" cy="1470025"/>
          </a:xfrm>
        </p:spPr>
        <p:txBody>
          <a:bodyPr lIns="91440" tIns="45720" rIns="91440" bIns="45720" anchor="ctr"/>
          <a:lstStyle>
            <a:lvl1pPr algn="r">
              <a:defRPr sz="3600"/>
            </a:lvl1pPr>
          </a:lstStyle>
          <a:p>
            <a:r>
              <a:rPr lang="en-US"/>
              <a:t>Click to edit Master title style</a:t>
            </a:r>
          </a:p>
        </p:txBody>
      </p:sp>
      <p:sp>
        <p:nvSpPr>
          <p:cNvPr id="392197" name="Rectangle 5"/>
          <p:cNvSpPr>
            <a:spLocks noGrp="1" noChangeArrowheads="1"/>
          </p:cNvSpPr>
          <p:nvPr>
            <p:ph type="subTitle" sz="quarter" idx="1"/>
          </p:nvPr>
        </p:nvSpPr>
        <p:spPr>
          <a:xfrm>
            <a:off x="1871663" y="3886200"/>
            <a:ext cx="6400800" cy="1752600"/>
          </a:xfrm>
        </p:spPr>
        <p:txBody>
          <a:bodyPr lIns="91440" tIns="45720" rIns="91440" bIns="45720"/>
          <a:lstStyle>
            <a:lvl1pPr marL="0" indent="0" algn="r">
              <a:buFontTx/>
              <a:buNone/>
              <a:defRPr/>
            </a:lvl1pPr>
          </a:lstStyle>
          <a:p>
            <a:r>
              <a:rPr lang="en-US"/>
              <a:t>Click to edit Master subtitle style</a:t>
            </a:r>
          </a:p>
        </p:txBody>
      </p:sp>
      <p:sp>
        <p:nvSpPr>
          <p:cNvPr id="392198" name="Rectangle 6"/>
          <p:cNvSpPr>
            <a:spLocks noChangeArrowheads="1"/>
          </p:cNvSpPr>
          <p:nvPr/>
        </p:nvSpPr>
        <p:spPr bwMode="auto">
          <a:xfrm>
            <a:off x="0" y="6273800"/>
            <a:ext cx="592083" cy="457200"/>
          </a:xfrm>
          <a:prstGeom prst="rect">
            <a:avLst/>
          </a:prstGeom>
          <a:noFill/>
          <a:ln w="9525">
            <a:noFill/>
            <a:miter lim="800000"/>
            <a:headEnd/>
            <a:tailEnd/>
          </a:ln>
          <a:effectLst/>
        </p:spPr>
        <p:txBody>
          <a:bodyPr anchor="b"/>
          <a:lstStyle/>
          <a:p>
            <a:pPr algn="r" eaLnBrk="1" hangingPunct="1">
              <a:lnSpc>
                <a:spcPct val="100000"/>
              </a:lnSpc>
              <a:spcBef>
                <a:spcPct val="0"/>
              </a:spcBef>
            </a:pPr>
            <a:fld id="{9DF6B3AD-8DDE-4AC2-AEA7-3DB8B810E783}" type="slidenum">
              <a:rPr lang="en-US" sz="1000">
                <a:latin typeface="Verdana" pitchFamily="34" charset="0"/>
              </a:rPr>
              <a:pPr algn="r" eaLnBrk="1" hangingPunct="1">
                <a:lnSpc>
                  <a:spcPct val="100000"/>
                </a:lnSpc>
                <a:spcBef>
                  <a:spcPct val="0"/>
                </a:spcBef>
              </a:pPr>
              <a:t>‹#›</a:t>
            </a:fld>
            <a:endParaRPr lang="en-US" sz="1000" dirty="0">
              <a:latin typeface="Verdana"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158750"/>
            <a:ext cx="2058987"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58750"/>
            <a:ext cx="602615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201738"/>
            <a:ext cx="8237537" cy="4840287"/>
          </a:xfrm>
        </p:spPr>
        <p:txBody>
          <a:bodyPr/>
          <a:lstStyle/>
          <a:p>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5613" y="1201738"/>
            <a:ext cx="4041775"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201738"/>
            <a:ext cx="4041775"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8"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10"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4"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6"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5"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bwMode="auto">
          <a:xfrm>
            <a:off x="455613" y="158750"/>
            <a:ext cx="8237537" cy="889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91171" name="Rectangle 3"/>
          <p:cNvSpPr>
            <a:spLocks noGrp="1" noChangeArrowheads="1"/>
          </p:cNvSpPr>
          <p:nvPr>
            <p:ph type="body" idx="1"/>
          </p:nvPr>
        </p:nvSpPr>
        <p:spPr bwMode="auto">
          <a:xfrm>
            <a:off x="455613" y="1201738"/>
            <a:ext cx="8237537" cy="4840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1172" name="Rectangle 4"/>
          <p:cNvSpPr>
            <a:spLocks noChangeArrowheads="1"/>
          </p:cNvSpPr>
          <p:nvPr/>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91173" name="Picture 5" descr="Intel_white"/>
          <p:cNvPicPr>
            <a:picLocks noChangeAspect="1" noChangeArrowheads="1"/>
          </p:cNvPicPr>
          <p:nvPr/>
        </p:nvPicPr>
        <p:blipFill>
          <a:blip r:embed="rId15" cstate="print"/>
          <a:srcRect/>
          <a:stretch>
            <a:fillRect/>
          </a:stretch>
        </p:blipFill>
        <p:spPr bwMode="auto">
          <a:xfrm>
            <a:off x="7889875" y="6169025"/>
            <a:ext cx="811213" cy="541338"/>
          </a:xfrm>
          <a:prstGeom prst="rect">
            <a:avLst/>
          </a:prstGeom>
          <a:noFill/>
        </p:spPr>
      </p:pic>
      <p:sp>
        <p:nvSpPr>
          <p:cNvPr id="391175" name="Rectangle 7"/>
          <p:cNvSpPr>
            <a:spLocks noChangeArrowheads="1"/>
          </p:cNvSpPr>
          <p:nvPr/>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Lst>
  <p:transition>
    <p:fade/>
  </p:transition>
  <p:timing>
    <p:tnLst>
      <p:par>
        <p:cTn id="1" dur="indefinite" restart="never" nodeType="tmRoot"/>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Verdana" pitchFamily="34" charset="0"/>
        </a:defRPr>
      </a:lvl2pPr>
      <a:lvl3pPr algn="l" rtl="0" fontAlgn="base">
        <a:spcBef>
          <a:spcPct val="0"/>
        </a:spcBef>
        <a:spcAft>
          <a:spcPct val="0"/>
        </a:spcAft>
        <a:defRPr sz="3200" b="1">
          <a:solidFill>
            <a:schemeClr val="tx2"/>
          </a:solidFill>
          <a:latin typeface="Verdana" pitchFamily="34" charset="0"/>
        </a:defRPr>
      </a:lvl3pPr>
      <a:lvl4pPr algn="l" rtl="0" fontAlgn="base">
        <a:spcBef>
          <a:spcPct val="0"/>
        </a:spcBef>
        <a:spcAft>
          <a:spcPct val="0"/>
        </a:spcAft>
        <a:defRPr sz="3200" b="1">
          <a:solidFill>
            <a:schemeClr val="tx2"/>
          </a:solidFill>
          <a:latin typeface="Verdana" pitchFamily="34" charset="0"/>
        </a:defRPr>
      </a:lvl4pPr>
      <a:lvl5pPr algn="l" rtl="0" fontAlgn="base">
        <a:spcBef>
          <a:spcPct val="0"/>
        </a:spcBef>
        <a:spcAft>
          <a:spcPct val="0"/>
        </a:spcAft>
        <a:defRPr sz="3200" b="1">
          <a:solidFill>
            <a:schemeClr val="tx2"/>
          </a:solidFill>
          <a:latin typeface="Verdana" pitchFamily="34" charset="0"/>
        </a:defRPr>
      </a:lvl5pPr>
      <a:lvl6pPr marL="457200" algn="l" rtl="0" fontAlgn="base">
        <a:spcBef>
          <a:spcPct val="0"/>
        </a:spcBef>
        <a:spcAft>
          <a:spcPct val="0"/>
        </a:spcAft>
        <a:defRPr sz="3200" b="1">
          <a:solidFill>
            <a:schemeClr val="tx2"/>
          </a:solidFill>
          <a:latin typeface="Verdana" pitchFamily="34" charset="0"/>
        </a:defRPr>
      </a:lvl6pPr>
      <a:lvl7pPr marL="914400" algn="l" rtl="0" fontAlgn="base">
        <a:spcBef>
          <a:spcPct val="0"/>
        </a:spcBef>
        <a:spcAft>
          <a:spcPct val="0"/>
        </a:spcAft>
        <a:defRPr sz="3200" b="1">
          <a:solidFill>
            <a:schemeClr val="tx2"/>
          </a:solidFill>
          <a:latin typeface="Verdana" pitchFamily="34" charset="0"/>
        </a:defRPr>
      </a:lvl7pPr>
      <a:lvl8pPr marL="1371600" algn="l" rtl="0" fontAlgn="base">
        <a:spcBef>
          <a:spcPct val="0"/>
        </a:spcBef>
        <a:spcAft>
          <a:spcPct val="0"/>
        </a:spcAft>
        <a:defRPr sz="3200" b="1">
          <a:solidFill>
            <a:schemeClr val="tx2"/>
          </a:solidFill>
          <a:latin typeface="Verdana" pitchFamily="34" charset="0"/>
        </a:defRPr>
      </a:lvl8pPr>
      <a:lvl9pPr marL="1828800" algn="l" rtl="0" fontAlgn="base">
        <a:spcBef>
          <a:spcPct val="0"/>
        </a:spcBef>
        <a:spcAft>
          <a:spcPct val="0"/>
        </a:spcAft>
        <a:defRPr sz="3200" b="1">
          <a:solidFill>
            <a:schemeClr val="tx2"/>
          </a:solidFill>
          <a:latin typeface="Verdana" pitchFamily="34" charset="0"/>
        </a:defRPr>
      </a:lvl9pPr>
    </p:titleStyle>
    <p:bodyStyle>
      <a:lvl1pPr marL="225425" indent="-225425" algn="l" rtl="0" fontAlgn="base">
        <a:spcBef>
          <a:spcPct val="20000"/>
        </a:spcBef>
        <a:spcAft>
          <a:spcPct val="0"/>
        </a:spcAft>
        <a:buChar char="•"/>
        <a:defRPr sz="2400">
          <a:solidFill>
            <a:schemeClr val="tx1"/>
          </a:solidFill>
          <a:latin typeface="+mn-lt"/>
          <a:ea typeface="+mn-ea"/>
          <a:cs typeface="+mn-cs"/>
        </a:defRPr>
      </a:lvl1pPr>
      <a:lvl2pPr marL="576263" indent="-236538" algn="l" rtl="0" fontAlgn="base">
        <a:spcBef>
          <a:spcPct val="20000"/>
        </a:spcBef>
        <a:spcAft>
          <a:spcPct val="0"/>
        </a:spcAft>
        <a:buFont typeface="Verdana" pitchFamily="34" charset="0"/>
        <a:buChar char="–"/>
        <a:defRPr sz="2000">
          <a:solidFill>
            <a:schemeClr val="tx1"/>
          </a:solidFill>
          <a:latin typeface="+mn-lt"/>
        </a:defRPr>
      </a:lvl2pPr>
      <a:lvl3pPr marL="914400" indent="-223838" algn="l" rtl="0" fontAlgn="base">
        <a:spcBef>
          <a:spcPct val="20000"/>
        </a:spcBef>
        <a:spcAft>
          <a:spcPct val="0"/>
        </a:spcAft>
        <a:buFont typeface="Verdana" pitchFamily="34" charset="0"/>
        <a:buChar char="–"/>
        <a:defRPr>
          <a:solidFill>
            <a:schemeClr val="tx1"/>
          </a:solidFill>
          <a:latin typeface="+mn-lt"/>
        </a:defRPr>
      </a:lvl3pPr>
      <a:lvl4pPr marL="1265238" indent="-236538" algn="l" rtl="0" fontAlgn="base">
        <a:spcBef>
          <a:spcPct val="20000"/>
        </a:spcBef>
        <a:spcAft>
          <a:spcPct val="0"/>
        </a:spcAft>
        <a:buFont typeface="Verdana" pitchFamily="34" charset="0"/>
        <a:buChar char="–"/>
        <a:defRPr sz="1600">
          <a:solidFill>
            <a:schemeClr val="tx1"/>
          </a:solidFill>
          <a:latin typeface="+mn-lt"/>
        </a:defRPr>
      </a:lvl4pPr>
      <a:lvl5pPr marL="1660525" indent="-234950" algn="l" rtl="0" fontAlgn="base">
        <a:spcBef>
          <a:spcPct val="20000"/>
        </a:spcBef>
        <a:spcAft>
          <a:spcPct val="0"/>
        </a:spcAft>
        <a:buFont typeface="Verdana" pitchFamily="34" charset="0"/>
        <a:buChar char="–"/>
        <a:defRPr sz="14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da.org/ibis/ibischk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ibis-users@eda.org" TargetMode="External"/><Relationship Id="rId2" Type="http://schemas.openxmlformats.org/officeDocument/2006/relationships/hyperlink" Target="mailto:ibis@eda.org" TargetMode="External"/><Relationship Id="rId1" Type="http://schemas.openxmlformats.org/officeDocument/2006/relationships/slideLayout" Target="../slideLayouts/slideLayout2.xml"/><Relationship Id="rId4" Type="http://schemas.openxmlformats.org/officeDocument/2006/relationships/hyperlink" Target="mailto:ibis-info@eda.org"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www.eda.org/ibis/training/" TargetMode="External"/><Relationship Id="rId3" Type="http://schemas.openxmlformats.org/officeDocument/2006/relationships/hyperlink" Target="http://www.eda.org/ibis/ver5.0/" TargetMode="External"/><Relationship Id="rId7" Type="http://schemas.openxmlformats.org/officeDocument/2006/relationships/hyperlink" Target="http://www.eda.org/ibis/cookbook/" TargetMode="External"/><Relationship Id="rId2" Type="http://schemas.openxmlformats.org/officeDocument/2006/relationships/hyperlink" Target="http://www.eda.org/ibis/" TargetMode="External"/><Relationship Id="rId1" Type="http://schemas.openxmlformats.org/officeDocument/2006/relationships/slideLayout" Target="../slideLayouts/slideLayout2.xml"/><Relationship Id="rId6" Type="http://schemas.openxmlformats.org/officeDocument/2006/relationships/hyperlink" Target="http://www.eda.org/ibis/birds/" TargetMode="External"/><Relationship Id="rId5" Type="http://schemas.openxmlformats.org/officeDocument/2006/relationships/hyperlink" Target="http://www.eda.org/ibis/icm_ver1.1/" TargetMode="External"/><Relationship Id="rId4" Type="http://schemas.openxmlformats.org/officeDocument/2006/relationships/hyperlink" Target="http://www.eda.org/ibis/touchstone_ver2.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Introducing IBIS</a:t>
            </a:r>
            <a:endParaRPr lang="en-US" dirty="0"/>
          </a:p>
        </p:txBody>
      </p:sp>
      <p:sp>
        <p:nvSpPr>
          <p:cNvPr id="4" name="Subtitle 3"/>
          <p:cNvSpPr>
            <a:spLocks noGrp="1"/>
          </p:cNvSpPr>
          <p:nvPr>
            <p:ph type="subTitle" sz="quarter" idx="1"/>
          </p:nvPr>
        </p:nvSpPr>
        <p:spPr/>
        <p:txBody>
          <a:bodyPr/>
          <a:lstStyle/>
          <a:p>
            <a:r>
              <a:rPr lang="en-US" dirty="0" smtClean="0"/>
              <a:t> </a:t>
            </a:r>
            <a:endParaRPr lang="en-US" dirty="0"/>
          </a:p>
        </p:txBody>
      </p:sp>
      <p:sp>
        <p:nvSpPr>
          <p:cNvPr id="5" name="Rectangle 3"/>
          <p:cNvSpPr txBox="1">
            <a:spLocks noChangeArrowheads="1"/>
          </p:cNvSpPr>
          <p:nvPr/>
        </p:nvSpPr>
        <p:spPr bwMode="auto">
          <a:xfrm>
            <a:off x="1367644" y="3753036"/>
            <a:ext cx="3324225" cy="2552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Michael Mirmak</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Intel Corporation</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Chair, IBIS Open Forum</a:t>
            </a:r>
          </a:p>
          <a:p>
            <a:pPr marL="0" marR="0" lvl="0" indent="0" algn="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Asian</a:t>
            </a:r>
            <a:r>
              <a:rPr kumimoji="0" lang="en-US" sz="1800" b="0" i="0" u="none" strike="noStrike" kern="0" cap="none" spc="0" normalizeH="0" noProof="0" dirty="0" smtClean="0">
                <a:ln>
                  <a:noFill/>
                </a:ln>
                <a:solidFill>
                  <a:schemeClr val="tx1"/>
                </a:solidFill>
                <a:effectLst/>
                <a:uLnTx/>
                <a:uFillTx/>
                <a:latin typeface="+mn-lt"/>
                <a:ea typeface="+mn-ea"/>
                <a:cs typeface="+mn-cs"/>
              </a:rPr>
              <a:t> </a:t>
            </a:r>
            <a:r>
              <a:rPr kumimoji="0" lang="en-US" sz="1800" b="0" i="0" u="none" strike="noStrike" kern="0" cap="none" spc="0" normalizeH="0" baseline="0" noProof="0" dirty="0" smtClean="0">
                <a:ln>
                  <a:noFill/>
                </a:ln>
                <a:solidFill>
                  <a:schemeClr val="tx1"/>
                </a:solidFill>
                <a:effectLst/>
                <a:uLnTx/>
                <a:uFillTx/>
                <a:latin typeface="+mn-lt"/>
                <a:ea typeface="+mn-ea"/>
                <a:cs typeface="+mn-cs"/>
              </a:rPr>
              <a:t>IBIS Summit Taipei</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800" b="0" i="0" u="none" strike="noStrike" kern="0" cap="none" spc="0" normalizeH="0" baseline="0" noProof="0" dirty="0" smtClean="0">
                <a:ln>
                  <a:noFill/>
                </a:ln>
                <a:solidFill>
                  <a:schemeClr val="tx1"/>
                </a:solidFill>
                <a:effectLst/>
                <a:uLnTx/>
                <a:uFillTx/>
                <a:latin typeface="+mn-lt"/>
                <a:ea typeface="+mn-ea"/>
                <a:cs typeface="+mn-cs"/>
              </a:rPr>
              <a:t>November 12, 2010</a:t>
            </a: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4"/>
          <p:cNvSpPr>
            <a:spLocks noChangeArrowheads="1"/>
          </p:cNvSpPr>
          <p:nvPr/>
        </p:nvSpPr>
        <p:spPr bwMode="auto">
          <a:xfrm>
            <a:off x="5076056" y="3861048"/>
            <a:ext cx="3181350" cy="2547367"/>
          </a:xfrm>
          <a:prstGeom prst="rect">
            <a:avLst/>
          </a:prstGeom>
          <a:noFill/>
          <a:ln w="9525">
            <a:noFill/>
            <a:miter lim="800000"/>
            <a:headEnd/>
            <a:tailEnd/>
          </a:ln>
          <a:effectLst/>
        </p:spPr>
        <p:txBody>
          <a:bodyPr lIns="92075" tIns="46038" rIns="92075" bIns="46038"/>
          <a:lstStyle/>
          <a:p>
            <a:pPr algn="l">
              <a:spcBef>
                <a:spcPct val="20000"/>
              </a:spcBef>
              <a:buClr>
                <a:srgbClr val="FFCC00"/>
              </a:buClr>
              <a:buSzPct val="75000"/>
            </a:pPr>
            <a:r>
              <a:rPr lang="zh-TW" altLang="en-US" sz="2400" b="1" dirty="0" smtClean="0">
                <a:latin typeface="SimSun" pitchFamily="2" charset="-122"/>
                <a:ea typeface="SimSun" pitchFamily="2" charset="-122"/>
              </a:rPr>
              <a:t>馬夢寬</a:t>
            </a:r>
            <a:endParaRPr lang="en-US" altLang="zh-TW" sz="2400" b="1" dirty="0" smtClean="0">
              <a:latin typeface="SimSun" pitchFamily="2" charset="-122"/>
              <a:ea typeface="SimSun" pitchFamily="2" charset="-122"/>
            </a:endParaRPr>
          </a:p>
          <a:p>
            <a:pPr algn="l">
              <a:spcBef>
                <a:spcPct val="20000"/>
              </a:spcBef>
              <a:buClr>
                <a:srgbClr val="FFCC00"/>
              </a:buClr>
              <a:buSzPct val="75000"/>
            </a:pPr>
            <a:r>
              <a:rPr lang="zh-TW" altLang="en-US" b="1" dirty="0" smtClean="0">
                <a:latin typeface="SimSun" pitchFamily="2" charset="-122"/>
                <a:ea typeface="SimSun" pitchFamily="2" charset="-122"/>
              </a:rPr>
              <a:t>英特爾公司</a:t>
            </a:r>
            <a:endParaRPr lang="en-US" altLang="zh-TW" b="1" dirty="0" smtClean="0">
              <a:latin typeface="SimSun" pitchFamily="2" charset="-122"/>
              <a:ea typeface="SimSun" pitchFamily="2" charset="-122"/>
            </a:endParaRPr>
          </a:p>
          <a:p>
            <a:pPr algn="l">
              <a:spcBef>
                <a:spcPct val="20000"/>
              </a:spcBef>
              <a:buClr>
                <a:srgbClr val="FFCC00"/>
              </a:buClr>
              <a:buSzPct val="75000"/>
            </a:pPr>
            <a:r>
              <a:rPr lang="en-US" altLang="zh-CN" b="1" dirty="0" smtClean="0">
                <a:latin typeface="Arial" charset="0"/>
                <a:ea typeface="宋体" pitchFamily="2" charset="-122"/>
              </a:rPr>
              <a:t>IBIS</a:t>
            </a:r>
            <a:r>
              <a:rPr lang="en-US" altLang="zh-CN" b="1" dirty="0" smtClean="0">
                <a:latin typeface="SimSun" pitchFamily="2" charset="-122"/>
                <a:ea typeface="SimSun" pitchFamily="2" charset="-122"/>
              </a:rPr>
              <a:t> </a:t>
            </a:r>
            <a:r>
              <a:rPr lang="zh-TW" altLang="en-US" b="1" dirty="0" smtClean="0">
                <a:latin typeface="SimSun" pitchFamily="2" charset="-122"/>
                <a:ea typeface="SimSun" pitchFamily="2" charset="-122"/>
              </a:rPr>
              <a:t>委員會主席</a:t>
            </a:r>
            <a:endParaRPr lang="zh-CN" altLang="en-US" b="1" dirty="0">
              <a:latin typeface="SimSun" pitchFamily="2" charset="-122"/>
              <a:ea typeface="SimSun" pitchFamily="2" charset="-122"/>
            </a:endParaRPr>
          </a:p>
          <a:p>
            <a:pPr algn="l">
              <a:spcBef>
                <a:spcPct val="20000"/>
              </a:spcBef>
              <a:buClr>
                <a:srgbClr val="FFCC00"/>
              </a:buClr>
              <a:buSzPct val="75000"/>
              <a:buFont typeface="Wingdings" pitchFamily="2" charset="2"/>
              <a:buNone/>
            </a:pPr>
            <a:endParaRPr lang="en-US" b="1" dirty="0">
              <a:latin typeface="Arial" charset="0"/>
            </a:endParaRPr>
          </a:p>
          <a:p>
            <a:pPr algn="l">
              <a:spcBef>
                <a:spcPct val="20000"/>
              </a:spcBef>
              <a:buClr>
                <a:srgbClr val="FFCC00"/>
              </a:buClr>
              <a:buSzPct val="75000"/>
            </a:pPr>
            <a:r>
              <a:rPr lang="zh-TW" altLang="en-US" b="1" dirty="0" smtClean="0">
                <a:latin typeface="SimSun" pitchFamily="2" charset="-122"/>
                <a:ea typeface="SimSun" pitchFamily="2" charset="-122"/>
              </a:rPr>
              <a:t>台北 </a:t>
            </a:r>
            <a:r>
              <a:rPr lang="en-US" altLang="zh-CN" b="1" dirty="0" smtClean="0">
                <a:latin typeface="Arial" charset="0"/>
                <a:ea typeface="宋体" pitchFamily="2" charset="-122"/>
              </a:rPr>
              <a:t>IBIS </a:t>
            </a:r>
            <a:r>
              <a:rPr lang="zh-TW" altLang="en-US" b="1" dirty="0" smtClean="0">
                <a:latin typeface="SimSun" pitchFamily="2" charset="-122"/>
                <a:ea typeface="SimSun" pitchFamily="2" charset="-122"/>
              </a:rPr>
              <a:t>技術研討會</a:t>
            </a:r>
            <a:endParaRPr lang="en-US" b="1" dirty="0">
              <a:latin typeface="SimSun" pitchFamily="2" charset="-122"/>
              <a:ea typeface="SimSun" pitchFamily="2" charset="-122"/>
            </a:endParaRPr>
          </a:p>
          <a:p>
            <a:pPr algn="l">
              <a:lnSpc>
                <a:spcPct val="80000"/>
              </a:lnSpc>
              <a:spcBef>
                <a:spcPct val="20000"/>
              </a:spcBef>
              <a:buClr>
                <a:srgbClr val="FFCC00"/>
              </a:buClr>
              <a:buSzPct val="75000"/>
              <a:buFont typeface="Wingdings" pitchFamily="2" charset="2"/>
              <a:buNone/>
            </a:pPr>
            <a:r>
              <a:rPr lang="en-US" b="1" dirty="0" smtClean="0">
                <a:latin typeface="宋体" pitchFamily="2" charset="-122"/>
                <a:ea typeface="宋体" pitchFamily="2" charset="-122"/>
              </a:rPr>
              <a:t>2010 </a:t>
            </a:r>
            <a:r>
              <a:rPr lang="en-US" b="1" dirty="0">
                <a:latin typeface="宋体" pitchFamily="2" charset="-122"/>
                <a:ea typeface="宋体" pitchFamily="2" charset="-122"/>
              </a:rPr>
              <a:t>年 </a:t>
            </a:r>
            <a:r>
              <a:rPr lang="en-US" b="1" dirty="0" smtClean="0">
                <a:latin typeface="宋体" pitchFamily="2" charset="-122"/>
                <a:ea typeface="宋体" pitchFamily="2" charset="-122"/>
              </a:rPr>
              <a:t>11 </a:t>
            </a:r>
            <a:r>
              <a:rPr lang="en-US" b="1" dirty="0">
                <a:latin typeface="宋体" pitchFamily="2" charset="-122"/>
                <a:ea typeface="宋体" pitchFamily="2" charset="-122"/>
              </a:rPr>
              <a:t>月 </a:t>
            </a:r>
            <a:r>
              <a:rPr lang="en-US" b="1" dirty="0" smtClean="0">
                <a:latin typeface="宋体" pitchFamily="2" charset="-122"/>
                <a:ea typeface="宋体" pitchFamily="2" charset="-122"/>
              </a:rPr>
              <a:t>12 </a:t>
            </a:r>
            <a:r>
              <a:rPr lang="en-US" b="1" dirty="0">
                <a:latin typeface="宋体" pitchFamily="2" charset="-122"/>
                <a:ea typeface="宋体" pitchFamily="2" charset="-122"/>
              </a:rPr>
              <a:t>日</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r>
              <a:rPr lang="en-US" dirty="0"/>
              <a:t>Legal Disclaimer</a:t>
            </a:r>
          </a:p>
        </p:txBody>
      </p:sp>
      <p:sp>
        <p:nvSpPr>
          <p:cNvPr id="585732" name="Rectangle 4"/>
          <p:cNvSpPr>
            <a:spLocks noGrp="1" noChangeArrowheads="1"/>
          </p:cNvSpPr>
          <p:nvPr>
            <p:ph type="body" idx="1"/>
          </p:nvPr>
        </p:nvSpPr>
        <p:spPr>
          <a:xfrm>
            <a:off x="455613" y="1001713"/>
            <a:ext cx="8237537" cy="5040312"/>
          </a:xfrm>
        </p:spPr>
        <p:txBody>
          <a:bodyPr/>
          <a:lstStyle/>
          <a:p>
            <a:pPr marL="571500" indent="-571500">
              <a:lnSpc>
                <a:spcPct val="90000"/>
              </a:lnSpc>
              <a:buFontTx/>
              <a:buNone/>
            </a:pPr>
            <a:r>
              <a:rPr lang="en-US" sz="1000" dirty="0"/>
              <a:t> </a:t>
            </a:r>
            <a:r>
              <a:rPr lang="en-US" sz="1000" b="1" dirty="0"/>
              <a:t>Notice:</a:t>
            </a:r>
            <a:r>
              <a:rPr lang="en-US" sz="1000" dirty="0"/>
              <a:t> This document contains information on products in the design phase of development. The information here is subject to change without notice. Do not finalize a design with this information. Contact your local Intel sales office or your distributor to obtain the latest specification before placing your product order. </a:t>
            </a:r>
          </a:p>
          <a:p>
            <a:pPr marL="0" indent="0">
              <a:lnSpc>
                <a:spcPct val="90000"/>
              </a:lnSpc>
              <a:buFontTx/>
              <a:buNone/>
            </a:pPr>
            <a:endParaRPr lang="en-US" sz="1000" dirty="0"/>
          </a:p>
          <a:p>
            <a:pPr marL="0" indent="0">
              <a:lnSpc>
                <a:spcPct val="90000"/>
              </a:lnSpc>
              <a:buFontTx/>
              <a:buNone/>
            </a:pPr>
            <a:r>
              <a:rPr lang="en-US" sz="1000" dirty="0"/>
              <a:t>INFORMATION IN THIS DOCUMENT IS PROVIDED IN CONNECTION WITH INTEL® PRODUCTS.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 Intel may make changes to specifications, product descriptions, and plans at any time, without notice.</a:t>
            </a:r>
          </a:p>
          <a:p>
            <a:pPr marL="0" indent="0">
              <a:lnSpc>
                <a:spcPct val="90000"/>
              </a:lnSpc>
              <a:buFontTx/>
              <a:buNone/>
            </a:pPr>
            <a:endParaRPr lang="en-US" sz="1000" dirty="0"/>
          </a:p>
          <a:p>
            <a:pPr marL="0" indent="0">
              <a:lnSpc>
                <a:spcPct val="90000"/>
              </a:lnSpc>
              <a:buFontTx/>
              <a:buNone/>
            </a:pPr>
            <a:r>
              <a:rPr lang="en-US" sz="1000" dirty="0"/>
              <a:t>All products, dates, and figures are preliminary for planning purposes and are subject to change without notice.</a:t>
            </a:r>
          </a:p>
          <a:p>
            <a:pPr marL="0" indent="0">
              <a:lnSpc>
                <a:spcPct val="90000"/>
              </a:lnSpc>
              <a:buFontTx/>
              <a:buNone/>
            </a:pPr>
            <a:endParaRPr lang="en-US" sz="1000" b="1" dirty="0"/>
          </a:p>
          <a:p>
            <a:pPr marL="0" indent="0">
              <a:lnSpc>
                <a:spcPct val="90000"/>
              </a:lnSpc>
              <a:buFontTx/>
              <a:buNone/>
            </a:pPr>
            <a:r>
              <a:rPr lang="en-US" sz="1000" dirty="0"/>
              <a:t>Designers must not rely on the absence or characteristics of any features or instructions marked "reserved" or "undefined." Intel reserves these for future definition and shall have no responsibility whatsoever for conflicts or incompatibilities arising from future changes to them.</a:t>
            </a:r>
          </a:p>
          <a:p>
            <a:pPr marL="0" indent="0">
              <a:lnSpc>
                <a:spcPct val="90000"/>
              </a:lnSpc>
              <a:buFontTx/>
              <a:buNone/>
            </a:pPr>
            <a:endParaRPr lang="en-US" sz="1000" dirty="0"/>
          </a:p>
          <a:p>
            <a:pPr marL="0" indent="0">
              <a:lnSpc>
                <a:spcPct val="90000"/>
              </a:lnSpc>
              <a:buFontTx/>
              <a:buNone/>
            </a:pPr>
            <a:r>
              <a:rPr lang="en-US" sz="1000" dirty="0"/>
              <a:t>The Intel products discussed herein may contain design defects or errors known as errata which may cause the product to deviate from published specifications. Current characterized errata are available on request.</a:t>
            </a:r>
          </a:p>
          <a:p>
            <a:pPr marL="0" indent="0">
              <a:lnSpc>
                <a:spcPct val="90000"/>
              </a:lnSpc>
              <a:buFontTx/>
              <a:buNone/>
            </a:pPr>
            <a:endParaRPr lang="en-US" sz="1000" dirty="0"/>
          </a:p>
          <a:p>
            <a:pPr marL="0" indent="0">
              <a:lnSpc>
                <a:spcPct val="90000"/>
              </a:lnSpc>
              <a:buFontTx/>
              <a:buNone/>
            </a:pPr>
            <a:r>
              <a:rPr lang="en-US" sz="1000" dirty="0"/>
              <a:t>Copies of documents which have an order number and are referenced in this document, or other Intel literature, may be obtained by calling 1-800-548-4725, or by visiting Intel's website at http://www.intel.com.</a:t>
            </a:r>
          </a:p>
          <a:p>
            <a:pPr marL="0" indent="0">
              <a:lnSpc>
                <a:spcPct val="90000"/>
              </a:lnSpc>
              <a:buFontTx/>
              <a:buNone/>
            </a:pPr>
            <a:endParaRPr lang="en-US" sz="1000" dirty="0"/>
          </a:p>
          <a:p>
            <a:pPr marL="0" indent="0">
              <a:lnSpc>
                <a:spcPct val="90000"/>
              </a:lnSpc>
              <a:buFontTx/>
              <a:buNone/>
            </a:pPr>
            <a:r>
              <a:rPr lang="en-US" sz="1000" dirty="0" smtClean="0"/>
              <a:t>Intel and the Intel logo are </a:t>
            </a:r>
            <a:r>
              <a:rPr lang="en-US" sz="1000" dirty="0"/>
              <a:t>trademarks </a:t>
            </a:r>
            <a:r>
              <a:rPr lang="en-US" sz="1000" dirty="0" smtClean="0"/>
              <a:t>of </a:t>
            </a:r>
            <a:r>
              <a:rPr lang="en-US" sz="1000" dirty="0"/>
              <a:t>Intel Corporation </a:t>
            </a:r>
            <a:r>
              <a:rPr lang="en-US" sz="1000" dirty="0" smtClean="0"/>
              <a:t>in </a:t>
            </a:r>
            <a:r>
              <a:rPr lang="en-US" sz="1000" dirty="0"/>
              <a:t>the </a:t>
            </a:r>
            <a:r>
              <a:rPr lang="en-US" sz="1000" dirty="0" smtClean="0"/>
              <a:t>U. S. and </a:t>
            </a:r>
            <a:r>
              <a:rPr lang="en-US" sz="1000" dirty="0"/>
              <a:t>other countries.  </a:t>
            </a:r>
            <a:endParaRPr lang="en-US" sz="1000" dirty="0" smtClean="0"/>
          </a:p>
          <a:p>
            <a:pPr marL="0" indent="0">
              <a:lnSpc>
                <a:spcPct val="90000"/>
              </a:lnSpc>
              <a:buFontTx/>
              <a:buNone/>
            </a:pPr>
            <a:endParaRPr lang="en-US" sz="1000" dirty="0" smtClean="0"/>
          </a:p>
          <a:p>
            <a:pPr marL="0" indent="0">
              <a:lnSpc>
                <a:spcPct val="90000"/>
              </a:lnSpc>
              <a:buFontTx/>
              <a:buNone/>
            </a:pPr>
            <a:r>
              <a:rPr lang="en-US" sz="1000" dirty="0" smtClean="0"/>
              <a:t>Copyright </a:t>
            </a:r>
            <a:r>
              <a:rPr lang="en-US" sz="1000" dirty="0"/>
              <a:t>© </a:t>
            </a:r>
            <a:r>
              <a:rPr lang="en-US" sz="1000" dirty="0" smtClean="0"/>
              <a:t>2010, </a:t>
            </a:r>
            <a:r>
              <a:rPr lang="en-US" sz="1000" dirty="0"/>
              <a:t>Intel Corporation. All rights reserved.</a:t>
            </a:r>
          </a:p>
          <a:p>
            <a:pPr marL="0" indent="0">
              <a:lnSpc>
                <a:spcPct val="90000"/>
              </a:lnSpc>
              <a:buFontTx/>
              <a:buNone/>
            </a:pPr>
            <a:endParaRPr lang="en-US" sz="1000" dirty="0"/>
          </a:p>
          <a:p>
            <a:pPr marL="0" indent="0">
              <a:lnSpc>
                <a:spcPct val="90000"/>
              </a:lnSpc>
              <a:buFontTx/>
              <a:buNone/>
            </a:pPr>
            <a:r>
              <a:rPr lang="en-US" sz="1000" dirty="0"/>
              <a:t>*Other names and brands may be claimed as the property of others.</a:t>
            </a:r>
          </a:p>
          <a:p>
            <a:pPr eaLnBrk="0" hangingPunct="0">
              <a:lnSpc>
                <a:spcPct val="90000"/>
              </a:lnSpc>
              <a:spcBef>
                <a:spcPct val="0"/>
              </a:spcBef>
              <a:buFontTx/>
              <a:buNone/>
            </a:pPr>
            <a:endParaRPr lang="en-US" sz="1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743908" y="872716"/>
            <a:ext cx="5184576" cy="5253447"/>
          </a:xfrm>
        </p:spPr>
        <p:txBody>
          <a:bodyPr/>
          <a:lstStyle/>
          <a:p>
            <a:r>
              <a:rPr lang="en-US" dirty="0" smtClean="0"/>
              <a:t>IBIS – A Review</a:t>
            </a:r>
          </a:p>
          <a:p>
            <a:pPr lvl="1"/>
            <a:endParaRPr lang="en-US" dirty="0" smtClean="0"/>
          </a:p>
          <a:p>
            <a:r>
              <a:rPr lang="en-US" dirty="0" smtClean="0"/>
              <a:t>Specifications and Technologies</a:t>
            </a:r>
          </a:p>
          <a:p>
            <a:endParaRPr lang="en-US" dirty="0" smtClean="0"/>
          </a:p>
          <a:p>
            <a:r>
              <a:rPr lang="en-US" dirty="0" smtClean="0"/>
              <a:t>How Changes Are Made</a:t>
            </a:r>
          </a:p>
          <a:p>
            <a:endParaRPr lang="en-US" dirty="0" smtClean="0"/>
          </a:p>
          <a:p>
            <a:r>
              <a:rPr lang="en-US" dirty="0" smtClean="0"/>
              <a:t>How to Get Involved</a:t>
            </a:r>
          </a:p>
          <a:p>
            <a:endParaRPr lang="en-US" dirty="0" smtClean="0"/>
          </a:p>
          <a:p>
            <a:r>
              <a:rPr lang="en-US" dirty="0" smtClean="0"/>
              <a:t>References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15516" y="1736812"/>
            <a:ext cx="3442218" cy="2581514"/>
          </a:xfrm>
          <a:prstGeom prst="rect">
            <a:avLst/>
          </a:prstGeom>
          <a:noFill/>
          <a:ln w="9525">
            <a:noFill/>
            <a:miter lim="800000"/>
            <a:headEnd/>
            <a:tailEnd/>
          </a:ln>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 – A Review</a:t>
            </a:r>
            <a:endParaRPr lang="en-US" dirty="0"/>
          </a:p>
        </p:txBody>
      </p:sp>
      <p:sp>
        <p:nvSpPr>
          <p:cNvPr id="3" name="Content Placeholder 2"/>
          <p:cNvSpPr>
            <a:spLocks noGrp="1"/>
          </p:cNvSpPr>
          <p:nvPr>
            <p:ph idx="1"/>
          </p:nvPr>
        </p:nvSpPr>
        <p:spPr>
          <a:xfrm>
            <a:off x="455613" y="728700"/>
            <a:ext cx="8436867" cy="5313325"/>
          </a:xfrm>
        </p:spPr>
        <p:txBody>
          <a:bodyPr/>
          <a:lstStyle/>
          <a:p>
            <a:r>
              <a:rPr lang="en-US" dirty="0" smtClean="0"/>
              <a:t>IBIS – </a:t>
            </a:r>
            <a:r>
              <a:rPr lang="en-US" dirty="0" smtClean="0">
                <a:solidFill>
                  <a:schemeClr val="bg2"/>
                </a:solidFill>
              </a:rPr>
              <a:t>I</a:t>
            </a:r>
            <a:r>
              <a:rPr lang="en-US" dirty="0" smtClean="0"/>
              <a:t>/O </a:t>
            </a:r>
            <a:r>
              <a:rPr lang="en-US" dirty="0" smtClean="0">
                <a:solidFill>
                  <a:schemeClr val="bg2"/>
                </a:solidFill>
              </a:rPr>
              <a:t>B</a:t>
            </a:r>
            <a:r>
              <a:rPr lang="en-US" dirty="0" smtClean="0"/>
              <a:t>uffer </a:t>
            </a:r>
            <a:r>
              <a:rPr lang="en-US" dirty="0" smtClean="0">
                <a:solidFill>
                  <a:schemeClr val="bg2"/>
                </a:solidFill>
              </a:rPr>
              <a:t>I</a:t>
            </a:r>
            <a:r>
              <a:rPr lang="en-US" dirty="0" smtClean="0"/>
              <a:t>nformation </a:t>
            </a:r>
            <a:r>
              <a:rPr lang="en-US" dirty="0" smtClean="0">
                <a:solidFill>
                  <a:schemeClr val="bg2"/>
                </a:solidFill>
              </a:rPr>
              <a:t>S</a:t>
            </a:r>
            <a:r>
              <a:rPr lang="en-US" dirty="0" smtClean="0"/>
              <a:t>pecification, Ver. 5.0</a:t>
            </a:r>
          </a:p>
          <a:p>
            <a:pPr lvl="1"/>
            <a:r>
              <a:rPr lang="en-US" dirty="0" smtClean="0">
                <a:solidFill>
                  <a:schemeClr val="bg2"/>
                </a:solidFill>
              </a:rPr>
              <a:t>Standardized as ANSI/EIA* 656-B, IEC* 62014</a:t>
            </a:r>
          </a:p>
          <a:p>
            <a:pPr lvl="1"/>
            <a:r>
              <a:rPr lang="en-US" dirty="0" smtClean="0">
                <a:solidFill>
                  <a:schemeClr val="bg2"/>
                </a:solidFill>
              </a:rPr>
              <a:t>Managed by the IBIS Open Forum</a:t>
            </a:r>
          </a:p>
          <a:p>
            <a:pPr lvl="1"/>
            <a:r>
              <a:rPr lang="en-US" dirty="0" smtClean="0">
                <a:solidFill>
                  <a:schemeClr val="bg2"/>
                </a:solidFill>
              </a:rPr>
              <a:t>Originally analog: resistance, transition speed, capacitance </a:t>
            </a:r>
          </a:p>
          <a:p>
            <a:pPr lvl="1"/>
            <a:r>
              <a:rPr lang="en-US" dirty="0" smtClean="0">
                <a:solidFill>
                  <a:schemeClr val="bg2"/>
                </a:solidFill>
              </a:rPr>
              <a:t>Package modeling included in early revisions</a:t>
            </a:r>
          </a:p>
          <a:p>
            <a:endParaRPr lang="en-US" dirty="0" smtClean="0"/>
          </a:p>
          <a:p>
            <a:endParaRPr lang="en-US" dirty="0" smtClean="0"/>
          </a:p>
          <a:p>
            <a:endParaRPr lang="en-US" dirty="0" smtClean="0"/>
          </a:p>
          <a:p>
            <a:endParaRPr lang="en-US" dirty="0" smtClean="0"/>
          </a:p>
          <a:p>
            <a:endParaRPr lang="en-US" dirty="0" smtClean="0"/>
          </a:p>
          <a:p>
            <a:r>
              <a:rPr lang="en-US" dirty="0" smtClean="0"/>
              <a:t>Extended in recent years</a:t>
            </a:r>
          </a:p>
          <a:p>
            <a:pPr lvl="1"/>
            <a:r>
              <a:rPr lang="en-US" dirty="0" smtClean="0">
                <a:solidFill>
                  <a:schemeClr val="bg2"/>
                </a:solidFill>
              </a:rPr>
              <a:t>AMS: Verilog-A, Verilog-AMS, VHDL-AMS support</a:t>
            </a:r>
          </a:p>
          <a:p>
            <a:pPr lvl="1"/>
            <a:r>
              <a:rPr lang="en-US" dirty="0" smtClean="0">
                <a:solidFill>
                  <a:schemeClr val="bg2"/>
                </a:solidFill>
              </a:rPr>
              <a:t>AMI: Algorithmic Modeling Interface for advanced SerDes</a:t>
            </a:r>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979712" y="2780928"/>
            <a:ext cx="5341937" cy="1889125"/>
          </a:xfrm>
          <a:prstGeom prst="rect">
            <a:avLst/>
          </a:prstGeom>
          <a:noFill/>
          <a:ln w="9525">
            <a:noFill/>
            <a:miter lim="800000"/>
            <a:headEnd/>
            <a:tailEnd/>
          </a:ln>
          <a:effec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Specifications and Technologies</a:t>
            </a:r>
            <a:endParaRPr lang="en-US" dirty="0"/>
          </a:p>
        </p:txBody>
      </p:sp>
      <p:sp>
        <p:nvSpPr>
          <p:cNvPr id="3" name="Content Placeholder 2"/>
          <p:cNvSpPr>
            <a:spLocks noGrp="1"/>
          </p:cNvSpPr>
          <p:nvPr>
            <p:ph idx="1"/>
          </p:nvPr>
        </p:nvSpPr>
        <p:spPr>
          <a:xfrm>
            <a:off x="455613" y="872716"/>
            <a:ext cx="8237537" cy="5169309"/>
          </a:xfrm>
        </p:spPr>
        <p:txBody>
          <a:bodyPr/>
          <a:lstStyle/>
          <a:p>
            <a:r>
              <a:rPr lang="en-US" dirty="0" smtClean="0"/>
              <a:t>IBISCHK5: Free IBIS Syntax Checker and Parser</a:t>
            </a:r>
          </a:p>
          <a:p>
            <a:pPr lvl="1"/>
            <a:r>
              <a:rPr lang="en-US" dirty="0" smtClean="0">
                <a:hlinkClick r:id="rId2"/>
              </a:rPr>
              <a:t>www.eda.org/ibis/ibischk5/</a:t>
            </a:r>
            <a:r>
              <a:rPr lang="en-US" dirty="0" smtClean="0"/>
              <a:t> </a:t>
            </a:r>
          </a:p>
          <a:p>
            <a:endParaRPr lang="en-US" dirty="0" smtClean="0"/>
          </a:p>
          <a:p>
            <a:r>
              <a:rPr lang="en-US" dirty="0" smtClean="0"/>
              <a:t>IBIS Quality Specification</a:t>
            </a:r>
          </a:p>
          <a:p>
            <a:pPr lvl="1"/>
            <a:r>
              <a:rPr lang="en-US" dirty="0" smtClean="0">
                <a:solidFill>
                  <a:schemeClr val="bg2"/>
                </a:solidFill>
              </a:rPr>
              <a:t>Defines a structured rating system for IBIS models</a:t>
            </a:r>
          </a:p>
          <a:p>
            <a:pPr>
              <a:buNone/>
            </a:pPr>
            <a:endParaRPr lang="en-US" dirty="0" smtClean="0"/>
          </a:p>
          <a:p>
            <a:r>
              <a:rPr lang="en-US" dirty="0" smtClean="0"/>
              <a:t>Touchstone 2.0</a:t>
            </a:r>
          </a:p>
          <a:p>
            <a:pPr lvl="1"/>
            <a:r>
              <a:rPr lang="en-US" dirty="0" smtClean="0">
                <a:solidFill>
                  <a:schemeClr val="bg2"/>
                </a:solidFill>
              </a:rPr>
              <a:t>Network parameter descriptions (e.g., S-parameters)</a:t>
            </a:r>
          </a:p>
          <a:p>
            <a:endParaRPr lang="en-US" dirty="0" smtClean="0"/>
          </a:p>
          <a:p>
            <a:r>
              <a:rPr lang="en-US" dirty="0" smtClean="0"/>
              <a:t>IBIS Interconnect Modeling (ICM) Specification</a:t>
            </a:r>
          </a:p>
          <a:p>
            <a:pPr lvl="1"/>
            <a:r>
              <a:rPr lang="en-US" dirty="0" smtClean="0">
                <a:solidFill>
                  <a:schemeClr val="bg2"/>
                </a:solidFill>
              </a:rPr>
              <a:t>Generic transmission line modeling format</a:t>
            </a:r>
          </a:p>
          <a:p>
            <a:pPr lvl="1"/>
            <a:r>
              <a:rPr lang="en-US" dirty="0" smtClean="0">
                <a:solidFill>
                  <a:schemeClr val="bg2"/>
                </a:solidFill>
              </a:rPr>
              <a:t>Also links to S-parameters through Touchstone</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Changes Are Made</a:t>
            </a:r>
            <a:endParaRPr lang="en-US" dirty="0"/>
          </a:p>
        </p:txBody>
      </p:sp>
      <p:sp>
        <p:nvSpPr>
          <p:cNvPr id="3" name="Content Placeholder 2"/>
          <p:cNvSpPr>
            <a:spLocks noGrp="1"/>
          </p:cNvSpPr>
          <p:nvPr>
            <p:ph idx="1"/>
          </p:nvPr>
        </p:nvSpPr>
        <p:spPr>
          <a:xfrm>
            <a:off x="455613" y="908720"/>
            <a:ext cx="8237537" cy="5133305"/>
          </a:xfrm>
        </p:spPr>
        <p:txBody>
          <a:bodyPr/>
          <a:lstStyle/>
          <a:p>
            <a:r>
              <a:rPr lang="en-US" dirty="0" smtClean="0"/>
              <a:t>BIRDs: </a:t>
            </a:r>
            <a:r>
              <a:rPr lang="en-US" dirty="0" smtClean="0">
                <a:solidFill>
                  <a:schemeClr val="bg2"/>
                </a:solidFill>
              </a:rPr>
              <a:t>B</a:t>
            </a:r>
            <a:r>
              <a:rPr lang="en-US" dirty="0" smtClean="0"/>
              <a:t>uffer </a:t>
            </a:r>
            <a:r>
              <a:rPr lang="en-US" dirty="0" smtClean="0">
                <a:solidFill>
                  <a:schemeClr val="bg2"/>
                </a:solidFill>
              </a:rPr>
              <a:t>I</a:t>
            </a:r>
            <a:r>
              <a:rPr lang="en-US" dirty="0" smtClean="0"/>
              <a:t>ssue </a:t>
            </a:r>
            <a:r>
              <a:rPr lang="en-US" dirty="0" smtClean="0">
                <a:solidFill>
                  <a:schemeClr val="bg2"/>
                </a:solidFill>
              </a:rPr>
              <a:t>R</a:t>
            </a:r>
            <a:r>
              <a:rPr lang="en-US" dirty="0" smtClean="0"/>
              <a:t>esolution </a:t>
            </a:r>
            <a:r>
              <a:rPr lang="en-US" dirty="0" smtClean="0">
                <a:solidFill>
                  <a:schemeClr val="bg2"/>
                </a:solidFill>
              </a:rPr>
              <a:t>D</a:t>
            </a:r>
            <a:r>
              <a:rPr lang="en-US" dirty="0" smtClean="0"/>
              <a:t>ocuments</a:t>
            </a:r>
          </a:p>
          <a:p>
            <a:pPr lvl="1"/>
            <a:r>
              <a:rPr lang="en-US" dirty="0" smtClean="0">
                <a:solidFill>
                  <a:schemeClr val="bg2"/>
                </a:solidFill>
              </a:rPr>
              <a:t>Change proposals for the IBIS specification</a:t>
            </a:r>
          </a:p>
          <a:p>
            <a:pPr lvl="1"/>
            <a:r>
              <a:rPr lang="en-US" dirty="0" smtClean="0">
                <a:solidFill>
                  <a:schemeClr val="bg2"/>
                </a:solidFill>
              </a:rPr>
              <a:t>Submitted by individuals or Task Groups</a:t>
            </a:r>
          </a:p>
          <a:p>
            <a:pPr lvl="1"/>
            <a:r>
              <a:rPr lang="en-US" dirty="0" smtClean="0">
                <a:solidFill>
                  <a:schemeClr val="bg2"/>
                </a:solidFill>
              </a:rPr>
              <a:t>If approved by IBIS Open Forum, included in future IBIS specification versions</a:t>
            </a:r>
          </a:p>
          <a:p>
            <a:pPr lvl="1"/>
            <a:endParaRPr lang="en-US" dirty="0" smtClean="0"/>
          </a:p>
          <a:p>
            <a:r>
              <a:rPr lang="en-US" dirty="0" smtClean="0"/>
              <a:t>BUGs: IBIS Parser issues</a:t>
            </a:r>
          </a:p>
          <a:p>
            <a:pPr lvl="1"/>
            <a:r>
              <a:rPr lang="en-US" dirty="0" smtClean="0">
                <a:solidFill>
                  <a:schemeClr val="bg2"/>
                </a:solidFill>
              </a:rPr>
              <a:t>Violations of the specification, unexpected behaviors or requests for improvement</a:t>
            </a:r>
          </a:p>
          <a:p>
            <a:pPr lvl="1"/>
            <a:r>
              <a:rPr lang="en-US" dirty="0" smtClean="0">
                <a:solidFill>
                  <a:schemeClr val="bg2"/>
                </a:solidFill>
              </a:rPr>
              <a:t>Usually submitted by individuals</a:t>
            </a:r>
          </a:p>
          <a:p>
            <a:pPr lvl="1"/>
            <a:endParaRPr lang="en-US" dirty="0" smtClean="0">
              <a:solidFill>
                <a:schemeClr val="bg2"/>
              </a:solidFill>
            </a:endParaRPr>
          </a:p>
          <a:p>
            <a:r>
              <a:rPr lang="en-US" dirty="0" smtClean="0"/>
              <a:t>TSIRDs: </a:t>
            </a:r>
            <a:r>
              <a:rPr lang="en-US" dirty="0" smtClean="0">
                <a:solidFill>
                  <a:schemeClr val="bg2"/>
                </a:solidFill>
              </a:rPr>
              <a:t>T</a:t>
            </a:r>
            <a:r>
              <a:rPr lang="en-US" dirty="0" smtClean="0"/>
              <a:t>ouchstone </a:t>
            </a:r>
            <a:r>
              <a:rPr lang="en-US" dirty="0" smtClean="0">
                <a:solidFill>
                  <a:schemeClr val="bg2"/>
                </a:solidFill>
              </a:rPr>
              <a:t>I</a:t>
            </a:r>
            <a:r>
              <a:rPr lang="en-US" dirty="0" smtClean="0"/>
              <a:t>ssue </a:t>
            </a:r>
            <a:r>
              <a:rPr lang="en-US" dirty="0" smtClean="0">
                <a:solidFill>
                  <a:schemeClr val="bg2"/>
                </a:solidFill>
              </a:rPr>
              <a:t>R</a:t>
            </a:r>
            <a:r>
              <a:rPr lang="en-US" dirty="0" smtClean="0"/>
              <a:t>esolution </a:t>
            </a:r>
            <a:r>
              <a:rPr lang="en-US" dirty="0" smtClean="0">
                <a:solidFill>
                  <a:schemeClr val="bg2"/>
                </a:solidFill>
              </a:rPr>
              <a:t>D</a:t>
            </a:r>
            <a:r>
              <a:rPr lang="en-US" dirty="0" smtClean="0"/>
              <a:t>ocuments</a:t>
            </a:r>
          </a:p>
          <a:p>
            <a:pPr lvl="1"/>
            <a:r>
              <a:rPr lang="en-US" dirty="0" smtClean="0">
                <a:solidFill>
                  <a:schemeClr val="bg2"/>
                </a:solidFill>
              </a:rPr>
              <a:t>Similar to BIRDs, but for Touchstone 2.0</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Involved</a:t>
            </a:r>
            <a:endParaRPr lang="en-US" dirty="0"/>
          </a:p>
        </p:txBody>
      </p:sp>
      <p:sp>
        <p:nvSpPr>
          <p:cNvPr id="3" name="Content Placeholder 2"/>
          <p:cNvSpPr>
            <a:spLocks noGrp="1"/>
          </p:cNvSpPr>
          <p:nvPr>
            <p:ph idx="1"/>
          </p:nvPr>
        </p:nvSpPr>
        <p:spPr>
          <a:xfrm>
            <a:off x="455613" y="656692"/>
            <a:ext cx="8237537" cy="5385333"/>
          </a:xfrm>
        </p:spPr>
        <p:txBody>
          <a:bodyPr/>
          <a:lstStyle/>
          <a:p>
            <a:r>
              <a:rPr lang="en-US" dirty="0" smtClean="0"/>
              <a:t>E-mail Reflectors – Discussion welcome!</a:t>
            </a:r>
          </a:p>
          <a:p>
            <a:pPr lvl="1"/>
            <a:r>
              <a:rPr lang="en-US" dirty="0" smtClean="0">
                <a:hlinkClick r:id="rId2"/>
              </a:rPr>
              <a:t>ibis@eda.org</a:t>
            </a:r>
            <a:r>
              <a:rPr lang="en-US" dirty="0" smtClean="0"/>
              <a:t> </a:t>
            </a:r>
            <a:r>
              <a:rPr lang="en-US" dirty="0" smtClean="0">
                <a:solidFill>
                  <a:schemeClr val="bg2"/>
                </a:solidFill>
              </a:rPr>
              <a:t>for administration and change updates</a:t>
            </a:r>
          </a:p>
          <a:p>
            <a:pPr lvl="1"/>
            <a:r>
              <a:rPr lang="en-US" dirty="0" smtClean="0">
                <a:hlinkClick r:id="rId3"/>
              </a:rPr>
              <a:t>ibis-users@eda.org</a:t>
            </a:r>
            <a:r>
              <a:rPr lang="en-US" dirty="0" smtClean="0">
                <a:solidFill>
                  <a:schemeClr val="bg2"/>
                </a:solidFill>
              </a:rPr>
              <a:t> for usage questions</a:t>
            </a:r>
          </a:p>
          <a:p>
            <a:pPr lvl="1"/>
            <a:r>
              <a:rPr lang="en-US" dirty="0" smtClean="0">
                <a:solidFill>
                  <a:schemeClr val="bg2"/>
                </a:solidFill>
              </a:rPr>
              <a:t>To subscribe, write to </a:t>
            </a:r>
            <a:r>
              <a:rPr lang="en-US" dirty="0" smtClean="0">
                <a:hlinkClick r:id="rId4"/>
              </a:rPr>
              <a:t>ibis-info@eda.org</a:t>
            </a:r>
            <a:r>
              <a:rPr lang="en-US" dirty="0" smtClean="0"/>
              <a:t> </a:t>
            </a:r>
          </a:p>
          <a:p>
            <a:pPr lvl="3"/>
            <a:endParaRPr lang="en-US" dirty="0" smtClean="0"/>
          </a:p>
          <a:p>
            <a:r>
              <a:rPr lang="en-US" dirty="0" smtClean="0"/>
              <a:t>IBIS Open Forum teleconferences every 3 weeks</a:t>
            </a:r>
          </a:p>
          <a:p>
            <a:pPr lvl="3"/>
            <a:endParaRPr lang="en-US" dirty="0" smtClean="0"/>
          </a:p>
          <a:p>
            <a:r>
              <a:rPr lang="en-US" dirty="0" smtClean="0"/>
              <a:t>Task Groups</a:t>
            </a:r>
          </a:p>
          <a:p>
            <a:pPr lvl="1"/>
            <a:r>
              <a:rPr lang="en-US" dirty="0" smtClean="0">
                <a:solidFill>
                  <a:schemeClr val="bg2"/>
                </a:solidFill>
              </a:rPr>
              <a:t>Advanced Technology Modeling</a:t>
            </a:r>
          </a:p>
          <a:p>
            <a:pPr lvl="1"/>
            <a:r>
              <a:rPr lang="en-US" dirty="0" smtClean="0">
                <a:solidFill>
                  <a:schemeClr val="bg2"/>
                </a:solidFill>
              </a:rPr>
              <a:t>Model Review (EDA vendors)</a:t>
            </a:r>
          </a:p>
          <a:p>
            <a:pPr lvl="1"/>
            <a:r>
              <a:rPr lang="en-US" dirty="0" smtClean="0">
                <a:solidFill>
                  <a:schemeClr val="bg2"/>
                </a:solidFill>
              </a:rPr>
              <a:t>Interconnect</a:t>
            </a:r>
          </a:p>
          <a:p>
            <a:pPr lvl="1"/>
            <a:r>
              <a:rPr lang="en-US" dirty="0" smtClean="0">
                <a:solidFill>
                  <a:schemeClr val="bg2"/>
                </a:solidFill>
              </a:rPr>
              <a:t>Quality</a:t>
            </a:r>
          </a:p>
          <a:p>
            <a:pPr lvl="2"/>
            <a:endParaRPr lang="en-US" dirty="0" smtClean="0"/>
          </a:p>
        </p:txBody>
      </p:sp>
      <p:sp>
        <p:nvSpPr>
          <p:cNvPr id="4" name="Rounded Rectangle 3"/>
          <p:cNvSpPr/>
          <p:nvPr/>
        </p:nvSpPr>
        <p:spPr>
          <a:xfrm>
            <a:off x="539552" y="5193196"/>
            <a:ext cx="8153400" cy="71095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Your participation helps  IBIS provide the standard, unified solutions needed by industry!</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605954"/>
          </a:xfrm>
        </p:spPr>
        <p:txBody>
          <a:bodyPr/>
          <a:lstStyle/>
          <a:p>
            <a:r>
              <a:rPr lang="en-US" dirty="0" smtClean="0"/>
              <a:t>References</a:t>
            </a:r>
            <a:endParaRPr lang="en-US" dirty="0"/>
          </a:p>
        </p:txBody>
      </p:sp>
      <p:sp>
        <p:nvSpPr>
          <p:cNvPr id="3" name="Content Placeholder 2"/>
          <p:cNvSpPr>
            <a:spLocks noGrp="1"/>
          </p:cNvSpPr>
          <p:nvPr>
            <p:ph idx="1"/>
          </p:nvPr>
        </p:nvSpPr>
        <p:spPr>
          <a:xfrm>
            <a:off x="455613" y="872716"/>
            <a:ext cx="8237537" cy="5169309"/>
          </a:xfrm>
        </p:spPr>
        <p:txBody>
          <a:bodyPr/>
          <a:lstStyle/>
          <a:p>
            <a:r>
              <a:rPr lang="en-US" dirty="0" smtClean="0"/>
              <a:t>IBIS Web site: </a:t>
            </a:r>
            <a:r>
              <a:rPr lang="en-US" dirty="0" smtClean="0">
                <a:hlinkClick r:id="rId2"/>
              </a:rPr>
              <a:t>www.eda.org/ibis/</a:t>
            </a:r>
            <a:endParaRPr lang="en-US" dirty="0" smtClean="0"/>
          </a:p>
          <a:p>
            <a:pPr lvl="1"/>
            <a:r>
              <a:rPr lang="en-US" dirty="0" smtClean="0">
                <a:solidFill>
                  <a:schemeClr val="bg2"/>
                </a:solidFill>
              </a:rPr>
              <a:t>Links to Task Groups available there</a:t>
            </a:r>
          </a:p>
          <a:p>
            <a:r>
              <a:rPr lang="en-US" dirty="0" smtClean="0"/>
              <a:t>Specifications</a:t>
            </a:r>
          </a:p>
          <a:p>
            <a:pPr lvl="1"/>
            <a:r>
              <a:rPr lang="en-US" dirty="0" smtClean="0">
                <a:solidFill>
                  <a:schemeClr val="bg2"/>
                </a:solidFill>
              </a:rPr>
              <a:t>IBIS 5.0: </a:t>
            </a:r>
            <a:r>
              <a:rPr lang="en-US" dirty="0" smtClean="0">
                <a:hlinkClick r:id="rId3"/>
              </a:rPr>
              <a:t>www.eda.org/ibis/ver5.0/</a:t>
            </a:r>
            <a:r>
              <a:rPr lang="en-US" dirty="0" smtClean="0"/>
              <a:t> </a:t>
            </a:r>
          </a:p>
          <a:p>
            <a:pPr lvl="1"/>
            <a:r>
              <a:rPr lang="en-US" dirty="0" smtClean="0">
                <a:solidFill>
                  <a:schemeClr val="bg2"/>
                </a:solidFill>
              </a:rPr>
              <a:t>Touchstone: </a:t>
            </a:r>
            <a:r>
              <a:rPr lang="en-US" dirty="0" smtClean="0">
                <a:hlinkClick r:id="rId4"/>
              </a:rPr>
              <a:t>www.eda.org/ibis/touchstone_ver2.0/</a:t>
            </a:r>
            <a:endParaRPr lang="en-US" dirty="0" smtClean="0"/>
          </a:p>
          <a:p>
            <a:pPr lvl="1"/>
            <a:r>
              <a:rPr lang="en-US" dirty="0" smtClean="0">
                <a:solidFill>
                  <a:schemeClr val="bg2"/>
                </a:solidFill>
              </a:rPr>
              <a:t>ICM: </a:t>
            </a:r>
            <a:r>
              <a:rPr lang="en-US" dirty="0" smtClean="0">
                <a:hlinkClick r:id="rId5"/>
              </a:rPr>
              <a:t>www.eda.org/ibis/icm_ver1.1/</a:t>
            </a:r>
            <a:r>
              <a:rPr lang="en-US" dirty="0" smtClean="0"/>
              <a:t>  </a:t>
            </a:r>
          </a:p>
          <a:p>
            <a:r>
              <a:rPr lang="en-US" dirty="0" smtClean="0"/>
              <a:t>BIRDs</a:t>
            </a:r>
          </a:p>
          <a:p>
            <a:pPr lvl="1"/>
            <a:r>
              <a:rPr lang="en-US" dirty="0" smtClean="0">
                <a:hlinkClick r:id="rId6"/>
              </a:rPr>
              <a:t>www.eda.org/ibis/birds/</a:t>
            </a:r>
            <a:endParaRPr lang="en-US" dirty="0" smtClean="0"/>
          </a:p>
          <a:p>
            <a:r>
              <a:rPr lang="en-US" smtClean="0"/>
              <a:t>IBIS 4.0 Cookbook</a:t>
            </a:r>
            <a:endParaRPr lang="en-US" dirty="0" smtClean="0"/>
          </a:p>
          <a:p>
            <a:pPr lvl="1"/>
            <a:r>
              <a:rPr lang="en-US" dirty="0" smtClean="0">
                <a:hlinkClick r:id="rId7"/>
              </a:rPr>
              <a:t>www.eda.org/ibis/cookbook/</a:t>
            </a:r>
            <a:r>
              <a:rPr lang="en-US" dirty="0" smtClean="0"/>
              <a:t>	</a:t>
            </a:r>
          </a:p>
          <a:p>
            <a:r>
              <a:rPr lang="en-US" dirty="0" smtClean="0"/>
              <a:t>Training </a:t>
            </a:r>
          </a:p>
          <a:p>
            <a:pPr lvl="1"/>
            <a:r>
              <a:rPr lang="en-US" dirty="0" smtClean="0">
                <a:hlinkClick r:id="rId8"/>
              </a:rPr>
              <a:t>www.eda.org/ibis/training/</a:t>
            </a:r>
            <a:endParaRPr lang="en-US" dirty="0" smtClean="0"/>
          </a:p>
          <a:p>
            <a:pPr lvl="1"/>
            <a:endParaRPr lang="en-US" dirty="0" smtClean="0"/>
          </a:p>
          <a:p>
            <a:endParaRPr lang="en-US" dirty="0"/>
          </a:p>
        </p:txBody>
      </p:sp>
    </p:spTree>
  </p:cSld>
  <p:clrMapOvr>
    <a:masterClrMapping/>
  </p:clrMapOvr>
  <p:transition>
    <p:fade/>
  </p:transition>
</p:sld>
</file>

<file path=ppt/theme/theme1.xml><?xml version="1.0" encoding="utf-8"?>
<a:theme xmlns:a="http://schemas.openxmlformats.org/drawingml/2006/main" name="2_white_intel_only">
  <a:themeElements>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fontScheme name="2_whit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2_white_intel_only 1">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CCEC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2">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0066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3">
        <a:dk1>
          <a:srgbClr val="111111"/>
        </a:dk1>
        <a:lt1>
          <a:srgbClr val="FFFFFF"/>
        </a:lt1>
        <a:dk2>
          <a:srgbClr val="0860A8"/>
        </a:dk2>
        <a:lt2>
          <a:srgbClr val="777777"/>
        </a:lt2>
        <a:accent1>
          <a:srgbClr val="FF5C00"/>
        </a:accent1>
        <a:accent2>
          <a:srgbClr val="FDB605"/>
        </a:accent2>
        <a:accent3>
          <a:srgbClr val="FFFFFF"/>
        </a:accent3>
        <a:accent4>
          <a:srgbClr val="0D0D0D"/>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4">
        <a:dk1>
          <a:srgbClr val="333333"/>
        </a:dk1>
        <a:lt1>
          <a:srgbClr val="FFFFFF"/>
        </a:lt1>
        <a:dk2>
          <a:srgbClr val="0860A8"/>
        </a:dk2>
        <a:lt2>
          <a:srgbClr val="000000"/>
        </a:lt2>
        <a:accent1>
          <a:srgbClr val="FF5C00"/>
        </a:accent1>
        <a:accent2>
          <a:srgbClr val="FDB605"/>
        </a:accent2>
        <a:accent3>
          <a:srgbClr val="FFFFFF"/>
        </a:accent3>
        <a:accent4>
          <a:srgbClr val="2A2A2A"/>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5">
        <a:dk1>
          <a:srgbClr val="080808"/>
        </a:dk1>
        <a:lt1>
          <a:srgbClr val="FFFFFF"/>
        </a:lt1>
        <a:dk2>
          <a:srgbClr val="0860A8"/>
        </a:dk2>
        <a:lt2>
          <a:srgbClr val="0860A8"/>
        </a:lt2>
        <a:accent1>
          <a:srgbClr val="FF5C00"/>
        </a:accent1>
        <a:accent2>
          <a:srgbClr val="FDB605"/>
        </a:accent2>
        <a:accent3>
          <a:srgbClr val="FFFFFF"/>
        </a:accent3>
        <a:accent4>
          <a:srgbClr val="060606"/>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51996</TotalTime>
  <Words>417</Words>
  <Application>Microsoft Office PowerPoint</Application>
  <PresentationFormat>On-screen Show (4:3)</PresentationFormat>
  <Paragraphs>110</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2_white_intel_only</vt:lpstr>
      <vt:lpstr>Introducing IBIS</vt:lpstr>
      <vt:lpstr>Legal Disclaimer</vt:lpstr>
      <vt:lpstr>Agenda</vt:lpstr>
      <vt:lpstr>IBIS – A Review</vt:lpstr>
      <vt:lpstr>Specifications and Technologies</vt:lpstr>
      <vt:lpstr>How Changes Are Made</vt:lpstr>
      <vt:lpstr>How to Get Involved</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IBIS</dc:title>
  <dc:creator>Michael Mirmak</dc:creator>
  <cp:lastModifiedBy>bob</cp:lastModifiedBy>
  <cp:revision>1124</cp:revision>
  <dcterms:created xsi:type="dcterms:W3CDTF">2006-01-03T03:33:43Z</dcterms:created>
  <dcterms:modified xsi:type="dcterms:W3CDTF">2010-10-25T06:18:54Z</dcterms:modified>
</cp:coreProperties>
</file>