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2" r:id="rId1"/>
  </p:sldMasterIdLst>
  <p:notesMasterIdLst>
    <p:notesMasterId r:id="rId14"/>
  </p:notesMasterIdLst>
  <p:sldIdLst>
    <p:sldId id="452" r:id="rId2"/>
    <p:sldId id="451" r:id="rId3"/>
    <p:sldId id="453" r:id="rId4"/>
    <p:sldId id="454" r:id="rId5"/>
    <p:sldId id="455" r:id="rId6"/>
    <p:sldId id="456" r:id="rId7"/>
    <p:sldId id="457" r:id="rId8"/>
    <p:sldId id="458" r:id="rId9"/>
    <p:sldId id="459" r:id="rId10"/>
    <p:sldId id="460" r:id="rId11"/>
    <p:sldId id="461" r:id="rId12"/>
    <p:sldId id="462" r:id="rId13"/>
  </p:sldIdLst>
  <p:sldSz cx="9144000" cy="6858000" type="screen4x3"/>
  <p:notesSz cx="7315200" cy="9601200"/>
  <p:defaultTextStyle>
    <a:defPPr>
      <a:defRPr lang="en-US"/>
    </a:defPPr>
    <a:lvl1pPr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1pPr>
    <a:lvl2pPr marL="4572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2pPr>
    <a:lvl3pPr marL="9144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3pPr>
    <a:lvl4pPr marL="13716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4pPr>
    <a:lvl5pPr marL="18288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barbour" initials="" lastIdx="8" clrIdx="0"/>
  <p:cmAuthor id="1" name="Suzanne L. Pritchard" initials="" lastIdx="2" clrIdx="1"/>
  <p:cmAuthor id="2" name="Cheung, Tommy M" initials="CTM" lastIdx="4"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7015B"/>
    <a:srgbClr val="FFE1DD"/>
    <a:srgbClr val="4D4D4D"/>
    <a:srgbClr val="292929"/>
    <a:srgbClr val="FF5C00"/>
    <a:srgbClr val="003399"/>
    <a:srgbClr val="FFFFCC"/>
    <a:srgbClr val="000099"/>
    <a:srgbClr val="339933"/>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030" autoAdjust="0"/>
    <p:restoredTop sz="80435" autoAdjust="0"/>
  </p:normalViewPr>
  <p:slideViewPr>
    <p:cSldViewPr>
      <p:cViewPr varScale="1">
        <p:scale>
          <a:sx n="108" d="100"/>
          <a:sy n="108" d="100"/>
        </p:scale>
        <p:origin x="-1770" y="-96"/>
      </p:cViewPr>
      <p:guideLst>
        <p:guide orient="horz"/>
        <p:guide/>
      </p:guideLst>
    </p:cSldViewPr>
  </p:slideViewPr>
  <p:notesTextViewPr>
    <p:cViewPr>
      <p:scale>
        <a:sx n="66" d="100"/>
        <a:sy n="66" d="100"/>
      </p:scale>
      <p:origin x="0" y="0"/>
    </p:cViewPr>
  </p:notesTextViewPr>
  <p:sorterViewPr>
    <p:cViewPr>
      <p:scale>
        <a:sx n="100" d="100"/>
        <a:sy n="100" d="100"/>
      </p:scale>
      <p:origin x="0" y="0"/>
    </p:cViewPr>
  </p:sorterViewPr>
  <p:notesViewPr>
    <p:cSldViewPr>
      <p:cViewPr>
        <p:scale>
          <a:sx n="100" d="100"/>
          <a:sy n="100" d="100"/>
        </p:scale>
        <p:origin x="-2592" y="294"/>
      </p:cViewPr>
      <p:guideLst>
        <p:guide orient="horz" pos="3024"/>
        <p:guide pos="2304"/>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3170353" cy="480705"/>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algn="l" defTabSz="965840">
              <a:lnSpc>
                <a:spcPct val="100000"/>
              </a:lnSpc>
              <a:spcBef>
                <a:spcPct val="0"/>
              </a:spcBef>
              <a:defRPr sz="1200"/>
            </a:lvl1pPr>
          </a:lstStyle>
          <a:p>
            <a:endParaRPr lang="en-US"/>
          </a:p>
        </p:txBody>
      </p:sp>
      <p:sp>
        <p:nvSpPr>
          <p:cNvPr id="5123" name="Rectangle 3"/>
          <p:cNvSpPr>
            <a:spLocks noGrp="1" noChangeArrowheads="1"/>
          </p:cNvSpPr>
          <p:nvPr>
            <p:ph type="dt" idx="1"/>
          </p:nvPr>
        </p:nvSpPr>
        <p:spPr bwMode="auto">
          <a:xfrm>
            <a:off x="4144847" y="1"/>
            <a:ext cx="3170353" cy="480705"/>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algn="r" defTabSz="965840">
              <a:lnSpc>
                <a:spcPct val="100000"/>
              </a:lnSpc>
              <a:spcBef>
                <a:spcPct val="0"/>
              </a:spcBef>
              <a:defRPr sz="1200"/>
            </a:lvl1pPr>
          </a:lstStyle>
          <a:p>
            <a:endParaRPr lang="en-US"/>
          </a:p>
        </p:txBody>
      </p:sp>
      <p:sp>
        <p:nvSpPr>
          <p:cNvPr id="5124"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76119" y="4560248"/>
            <a:ext cx="5362964" cy="4321507"/>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9120495"/>
            <a:ext cx="3170353" cy="480705"/>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algn="l" defTabSz="965840">
              <a:lnSpc>
                <a:spcPct val="100000"/>
              </a:lnSpc>
              <a:spcBef>
                <a:spcPct val="0"/>
              </a:spcBef>
              <a:defRPr sz="1200"/>
            </a:lvl1pPr>
          </a:lstStyle>
          <a:p>
            <a:endParaRPr lang="en-US"/>
          </a:p>
        </p:txBody>
      </p:sp>
      <p:sp>
        <p:nvSpPr>
          <p:cNvPr id="5127" name="Rectangle 7"/>
          <p:cNvSpPr>
            <a:spLocks noGrp="1" noChangeArrowheads="1"/>
          </p:cNvSpPr>
          <p:nvPr>
            <p:ph type="sldNum" sz="quarter" idx="5"/>
          </p:nvPr>
        </p:nvSpPr>
        <p:spPr bwMode="auto">
          <a:xfrm>
            <a:off x="4144847" y="9120495"/>
            <a:ext cx="3170353" cy="480705"/>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algn="r" defTabSz="965840">
              <a:lnSpc>
                <a:spcPct val="100000"/>
              </a:lnSpc>
              <a:spcBef>
                <a:spcPct val="0"/>
              </a:spcBef>
              <a:defRPr sz="1200"/>
            </a:lvl1pPr>
          </a:lstStyle>
          <a:p>
            <a:fld id="{2FDB19F5-E9DA-419C-9768-4ACA4E34DDB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itchFamily="34" charset="0"/>
        <a:ea typeface="+mn-ea"/>
        <a:cs typeface="+mn-cs"/>
      </a:defRPr>
    </a:lvl1pPr>
    <a:lvl2pPr marL="231775" indent="-230188" algn="l" rtl="0" fontAlgn="base">
      <a:spcBef>
        <a:spcPct val="30000"/>
      </a:spcBef>
      <a:spcAft>
        <a:spcPct val="0"/>
      </a:spcAft>
      <a:buChar char="•"/>
      <a:defRPr sz="1200" kern="1200">
        <a:solidFill>
          <a:schemeClr val="tx1"/>
        </a:solidFill>
        <a:latin typeface="Verdana" pitchFamily="34" charset="0"/>
        <a:ea typeface="+mn-ea"/>
        <a:cs typeface="+mn-cs"/>
      </a:defRPr>
    </a:lvl2pPr>
    <a:lvl3pPr marL="461963" indent="-228600" algn="l" rtl="0" fontAlgn="base">
      <a:spcBef>
        <a:spcPct val="30000"/>
      </a:spcBef>
      <a:spcAft>
        <a:spcPct val="0"/>
      </a:spcAft>
      <a:buFont typeface="Verdana" pitchFamily="34" charset="0"/>
      <a:buChar char="–"/>
      <a:defRPr sz="1200" kern="1200">
        <a:solidFill>
          <a:schemeClr val="tx1"/>
        </a:solidFill>
        <a:latin typeface="Verdana" pitchFamily="34" charset="0"/>
        <a:ea typeface="+mn-ea"/>
        <a:cs typeface="+mn-cs"/>
      </a:defRPr>
    </a:lvl3pPr>
    <a:lvl4pPr marL="633413" indent="-169863" algn="l" rtl="0" fontAlgn="base">
      <a:spcBef>
        <a:spcPct val="30000"/>
      </a:spcBef>
      <a:spcAft>
        <a:spcPct val="0"/>
      </a:spcAft>
      <a:buFont typeface="Verdana" pitchFamily="34" charset="0"/>
      <a:buChar char="•"/>
      <a:defRPr sz="1000" kern="1200">
        <a:solidFill>
          <a:schemeClr val="tx1"/>
        </a:solidFill>
        <a:latin typeface="Verdana" pitchFamily="34" charset="0"/>
        <a:ea typeface="+mn-ea"/>
        <a:cs typeface="+mn-cs"/>
      </a:defRPr>
    </a:lvl4pPr>
    <a:lvl5pPr marL="803275" indent="-168275" algn="l" rtl="0" fontAlgn="base">
      <a:spcBef>
        <a:spcPct val="30000"/>
      </a:spcBef>
      <a:spcAft>
        <a:spcPct val="0"/>
      </a:spcAft>
      <a:buFont typeface="Verdana" pitchFamily="34" charset="0"/>
      <a:buChar char="–"/>
      <a:defRPr sz="10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FDB19F5-E9DA-419C-9768-4ACA4E34DDB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14B2B8-A082-425D-A47E-479EC9828EE7}" type="slidenum">
              <a:rPr lang="en-US"/>
              <a:pPr/>
              <a:t>2</a:t>
            </a:fld>
            <a:endParaRPr lang="en-US" dirty="0"/>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92194" name="Picture 2" descr="master intel logo"/>
          <p:cNvPicPr>
            <a:picLocks noChangeAspect="1" noChangeArrowheads="1"/>
          </p:cNvPicPr>
          <p:nvPr/>
        </p:nvPicPr>
        <p:blipFill>
          <a:blip r:embed="rId2" cstate="print"/>
          <a:srcRect/>
          <a:stretch>
            <a:fillRect/>
          </a:stretch>
        </p:blipFill>
        <p:spPr bwMode="black">
          <a:xfrm>
            <a:off x="6623050" y="431800"/>
            <a:ext cx="1965325" cy="1270000"/>
          </a:xfrm>
          <a:prstGeom prst="rect">
            <a:avLst/>
          </a:prstGeom>
          <a:noFill/>
        </p:spPr>
      </p:pic>
      <p:sp>
        <p:nvSpPr>
          <p:cNvPr id="392196" name="Rectangle 4"/>
          <p:cNvSpPr>
            <a:spLocks noGrp="1" noChangeArrowheads="1"/>
          </p:cNvSpPr>
          <p:nvPr>
            <p:ph type="ctrTitle" sz="quarter"/>
          </p:nvPr>
        </p:nvSpPr>
        <p:spPr>
          <a:xfrm>
            <a:off x="500063" y="2130425"/>
            <a:ext cx="7772400" cy="1470025"/>
          </a:xfrm>
        </p:spPr>
        <p:txBody>
          <a:bodyPr lIns="91440" tIns="45720" rIns="91440" bIns="45720" anchor="ctr"/>
          <a:lstStyle>
            <a:lvl1pPr algn="r">
              <a:defRPr sz="3600"/>
            </a:lvl1pPr>
          </a:lstStyle>
          <a:p>
            <a:r>
              <a:rPr lang="en-US"/>
              <a:t>Click to edit Master title style</a:t>
            </a:r>
          </a:p>
        </p:txBody>
      </p:sp>
      <p:sp>
        <p:nvSpPr>
          <p:cNvPr id="392197" name="Rectangle 5"/>
          <p:cNvSpPr>
            <a:spLocks noGrp="1" noChangeArrowheads="1"/>
          </p:cNvSpPr>
          <p:nvPr>
            <p:ph type="subTitle" sz="quarter" idx="1"/>
          </p:nvPr>
        </p:nvSpPr>
        <p:spPr>
          <a:xfrm>
            <a:off x="1871663" y="3886200"/>
            <a:ext cx="6400800" cy="1752600"/>
          </a:xfrm>
        </p:spPr>
        <p:txBody>
          <a:bodyPr lIns="91440" tIns="45720" rIns="91440" bIns="45720"/>
          <a:lstStyle>
            <a:lvl1pPr marL="0" indent="0" algn="r">
              <a:buFontTx/>
              <a:buNone/>
              <a:defRPr/>
            </a:lvl1pPr>
          </a:lstStyle>
          <a:p>
            <a:r>
              <a:rPr lang="en-US"/>
              <a:t>Click to edit Master subtitle style</a:t>
            </a:r>
          </a:p>
        </p:txBody>
      </p:sp>
      <p:sp>
        <p:nvSpPr>
          <p:cNvPr id="392198" name="Rectangle 6"/>
          <p:cNvSpPr>
            <a:spLocks noChangeArrowheads="1"/>
          </p:cNvSpPr>
          <p:nvPr/>
        </p:nvSpPr>
        <p:spPr bwMode="auto">
          <a:xfrm>
            <a:off x="0" y="6273800"/>
            <a:ext cx="592083" cy="457200"/>
          </a:xfrm>
          <a:prstGeom prst="rect">
            <a:avLst/>
          </a:prstGeom>
          <a:noFill/>
          <a:ln w="9525">
            <a:noFill/>
            <a:miter lim="800000"/>
            <a:headEnd/>
            <a:tailEnd/>
          </a:ln>
          <a:effectLst/>
        </p:spPr>
        <p:txBody>
          <a:bodyPr anchor="b"/>
          <a:lstStyle/>
          <a:p>
            <a:pPr algn="r" eaLnBrk="1" hangingPunct="1">
              <a:lnSpc>
                <a:spcPct val="100000"/>
              </a:lnSpc>
              <a:spcBef>
                <a:spcPct val="0"/>
              </a:spcBef>
            </a:pPr>
            <a:fld id="{9DF6B3AD-8DDE-4AC2-AEA7-3DB8B810E783}" type="slidenum">
              <a:rPr lang="en-US" sz="1000">
                <a:latin typeface="Verdana" pitchFamily="34" charset="0"/>
              </a:rPr>
              <a:pPr algn="r" eaLnBrk="1" hangingPunct="1">
                <a:lnSpc>
                  <a:spcPct val="100000"/>
                </a:lnSpc>
                <a:spcBef>
                  <a:spcPct val="0"/>
                </a:spcBef>
              </a:pPr>
              <a:t>‹#›</a:t>
            </a:fld>
            <a:endParaRPr lang="en-US" sz="1000" dirty="0">
              <a:latin typeface="Verdana" pitchFamily="34" charset="0"/>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158750"/>
            <a:ext cx="2058987"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58750"/>
            <a:ext cx="602615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5613" y="1201738"/>
            <a:ext cx="8237537" cy="4840287"/>
          </a:xfrm>
        </p:spPr>
        <p:txBody>
          <a:bodyPr/>
          <a:lstStyle/>
          <a:p>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5613" y="1201738"/>
            <a:ext cx="4041775" cy="484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201738"/>
            <a:ext cx="4041775" cy="4840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8"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10"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4"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6"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3"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5"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bwMode="auto">
          <a:xfrm>
            <a:off x="455613" y="158750"/>
            <a:ext cx="8237537" cy="889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391171" name="Rectangle 3"/>
          <p:cNvSpPr>
            <a:spLocks noGrp="1" noChangeArrowheads="1"/>
          </p:cNvSpPr>
          <p:nvPr>
            <p:ph type="body" idx="1"/>
          </p:nvPr>
        </p:nvSpPr>
        <p:spPr bwMode="auto">
          <a:xfrm>
            <a:off x="455613" y="1201738"/>
            <a:ext cx="8237537" cy="48402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91172" name="Rectangle 4"/>
          <p:cNvSpPr>
            <a:spLocks noChangeArrowheads="1"/>
          </p:cNvSpPr>
          <p:nvPr/>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391173" name="Picture 5" descr="Intel_white"/>
          <p:cNvPicPr>
            <a:picLocks noChangeAspect="1" noChangeArrowheads="1"/>
          </p:cNvPicPr>
          <p:nvPr/>
        </p:nvPicPr>
        <p:blipFill>
          <a:blip r:embed="rId15" cstate="print"/>
          <a:srcRect/>
          <a:stretch>
            <a:fillRect/>
          </a:stretch>
        </p:blipFill>
        <p:spPr bwMode="auto">
          <a:xfrm>
            <a:off x="7889875" y="6169025"/>
            <a:ext cx="811213" cy="541338"/>
          </a:xfrm>
          <a:prstGeom prst="rect">
            <a:avLst/>
          </a:prstGeom>
          <a:noFill/>
        </p:spPr>
      </p:pic>
      <p:sp>
        <p:nvSpPr>
          <p:cNvPr id="391175" name="Rectangle 7"/>
          <p:cNvSpPr>
            <a:spLocks noChangeArrowheads="1"/>
          </p:cNvSpPr>
          <p:nvPr/>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Lst>
  <p:transition>
    <p:fade/>
  </p:transition>
  <p:timing>
    <p:tnLst>
      <p:par>
        <p:cTn id="1" dur="indefinite" restart="never" nodeType="tmRoot"/>
      </p:par>
    </p:tnLst>
  </p:timing>
  <p:txStyles>
    <p:title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200" b="1">
          <a:solidFill>
            <a:schemeClr val="tx2"/>
          </a:solidFill>
          <a:latin typeface="Verdana" pitchFamily="34" charset="0"/>
        </a:defRPr>
      </a:lvl2pPr>
      <a:lvl3pPr algn="l" rtl="0" fontAlgn="base">
        <a:spcBef>
          <a:spcPct val="0"/>
        </a:spcBef>
        <a:spcAft>
          <a:spcPct val="0"/>
        </a:spcAft>
        <a:defRPr sz="3200" b="1">
          <a:solidFill>
            <a:schemeClr val="tx2"/>
          </a:solidFill>
          <a:latin typeface="Verdana" pitchFamily="34" charset="0"/>
        </a:defRPr>
      </a:lvl3pPr>
      <a:lvl4pPr algn="l" rtl="0" fontAlgn="base">
        <a:spcBef>
          <a:spcPct val="0"/>
        </a:spcBef>
        <a:spcAft>
          <a:spcPct val="0"/>
        </a:spcAft>
        <a:defRPr sz="3200" b="1">
          <a:solidFill>
            <a:schemeClr val="tx2"/>
          </a:solidFill>
          <a:latin typeface="Verdana" pitchFamily="34" charset="0"/>
        </a:defRPr>
      </a:lvl4pPr>
      <a:lvl5pPr algn="l" rtl="0" fontAlgn="base">
        <a:spcBef>
          <a:spcPct val="0"/>
        </a:spcBef>
        <a:spcAft>
          <a:spcPct val="0"/>
        </a:spcAft>
        <a:defRPr sz="3200" b="1">
          <a:solidFill>
            <a:schemeClr val="tx2"/>
          </a:solidFill>
          <a:latin typeface="Verdana" pitchFamily="34" charset="0"/>
        </a:defRPr>
      </a:lvl5pPr>
      <a:lvl6pPr marL="457200" algn="l" rtl="0" fontAlgn="base">
        <a:spcBef>
          <a:spcPct val="0"/>
        </a:spcBef>
        <a:spcAft>
          <a:spcPct val="0"/>
        </a:spcAft>
        <a:defRPr sz="3200" b="1">
          <a:solidFill>
            <a:schemeClr val="tx2"/>
          </a:solidFill>
          <a:latin typeface="Verdana" pitchFamily="34" charset="0"/>
        </a:defRPr>
      </a:lvl6pPr>
      <a:lvl7pPr marL="914400" algn="l" rtl="0" fontAlgn="base">
        <a:spcBef>
          <a:spcPct val="0"/>
        </a:spcBef>
        <a:spcAft>
          <a:spcPct val="0"/>
        </a:spcAft>
        <a:defRPr sz="3200" b="1">
          <a:solidFill>
            <a:schemeClr val="tx2"/>
          </a:solidFill>
          <a:latin typeface="Verdana" pitchFamily="34" charset="0"/>
        </a:defRPr>
      </a:lvl7pPr>
      <a:lvl8pPr marL="1371600" algn="l" rtl="0" fontAlgn="base">
        <a:spcBef>
          <a:spcPct val="0"/>
        </a:spcBef>
        <a:spcAft>
          <a:spcPct val="0"/>
        </a:spcAft>
        <a:defRPr sz="3200" b="1">
          <a:solidFill>
            <a:schemeClr val="tx2"/>
          </a:solidFill>
          <a:latin typeface="Verdana" pitchFamily="34" charset="0"/>
        </a:defRPr>
      </a:lvl8pPr>
      <a:lvl9pPr marL="1828800" algn="l" rtl="0" fontAlgn="base">
        <a:spcBef>
          <a:spcPct val="0"/>
        </a:spcBef>
        <a:spcAft>
          <a:spcPct val="0"/>
        </a:spcAft>
        <a:defRPr sz="3200" b="1">
          <a:solidFill>
            <a:schemeClr val="tx2"/>
          </a:solidFill>
          <a:latin typeface="Verdana" pitchFamily="34" charset="0"/>
        </a:defRPr>
      </a:lvl9pPr>
    </p:titleStyle>
    <p:bodyStyle>
      <a:lvl1pPr marL="225425" indent="-225425" algn="l" rtl="0" fontAlgn="base">
        <a:spcBef>
          <a:spcPct val="20000"/>
        </a:spcBef>
        <a:spcAft>
          <a:spcPct val="0"/>
        </a:spcAft>
        <a:buChar char="•"/>
        <a:defRPr sz="2400">
          <a:solidFill>
            <a:schemeClr val="tx1"/>
          </a:solidFill>
          <a:latin typeface="+mn-lt"/>
          <a:ea typeface="+mn-ea"/>
          <a:cs typeface="+mn-cs"/>
        </a:defRPr>
      </a:lvl1pPr>
      <a:lvl2pPr marL="576263" indent="-236538" algn="l" rtl="0" fontAlgn="base">
        <a:spcBef>
          <a:spcPct val="20000"/>
        </a:spcBef>
        <a:spcAft>
          <a:spcPct val="0"/>
        </a:spcAft>
        <a:buFont typeface="Verdana" pitchFamily="34" charset="0"/>
        <a:buChar char="–"/>
        <a:defRPr sz="2000">
          <a:solidFill>
            <a:schemeClr val="tx1"/>
          </a:solidFill>
          <a:latin typeface="+mn-lt"/>
        </a:defRPr>
      </a:lvl2pPr>
      <a:lvl3pPr marL="914400" indent="-223838" algn="l" rtl="0" fontAlgn="base">
        <a:spcBef>
          <a:spcPct val="20000"/>
        </a:spcBef>
        <a:spcAft>
          <a:spcPct val="0"/>
        </a:spcAft>
        <a:buFont typeface="Verdana" pitchFamily="34" charset="0"/>
        <a:buChar char="–"/>
        <a:defRPr>
          <a:solidFill>
            <a:schemeClr val="tx1"/>
          </a:solidFill>
          <a:latin typeface="+mn-lt"/>
        </a:defRPr>
      </a:lvl3pPr>
      <a:lvl4pPr marL="1265238" indent="-236538" algn="l" rtl="0" fontAlgn="base">
        <a:spcBef>
          <a:spcPct val="20000"/>
        </a:spcBef>
        <a:spcAft>
          <a:spcPct val="0"/>
        </a:spcAft>
        <a:buFont typeface="Verdana" pitchFamily="34" charset="0"/>
        <a:buChar char="–"/>
        <a:defRPr sz="1600">
          <a:solidFill>
            <a:schemeClr val="tx1"/>
          </a:solidFill>
          <a:latin typeface="+mn-lt"/>
        </a:defRPr>
      </a:lvl4pPr>
      <a:lvl5pPr marL="1660525" indent="-234950" algn="l" rtl="0" fontAlgn="base">
        <a:spcBef>
          <a:spcPct val="20000"/>
        </a:spcBef>
        <a:spcAft>
          <a:spcPct val="0"/>
        </a:spcAft>
        <a:buFont typeface="Verdana" pitchFamily="34" charset="0"/>
        <a:buChar char="–"/>
        <a:defRPr sz="1400">
          <a:solidFill>
            <a:schemeClr val="tx1"/>
          </a:solidFill>
          <a:latin typeface="+mn-lt"/>
        </a:defRPr>
      </a:lvl5pPr>
      <a:lvl6pPr marL="2117725" indent="-234950" algn="l" rtl="0" fontAlgn="base">
        <a:spcBef>
          <a:spcPct val="20000"/>
        </a:spcBef>
        <a:spcAft>
          <a:spcPct val="0"/>
        </a:spcAft>
        <a:buFont typeface="Verdana" pitchFamily="34" charset="0"/>
        <a:buChar char="–"/>
        <a:defRPr sz="1400">
          <a:solidFill>
            <a:schemeClr val="tx1"/>
          </a:solidFill>
          <a:latin typeface="+mn-lt"/>
        </a:defRPr>
      </a:lvl6pPr>
      <a:lvl7pPr marL="2574925" indent="-234950" algn="l" rtl="0" fontAlgn="base">
        <a:spcBef>
          <a:spcPct val="20000"/>
        </a:spcBef>
        <a:spcAft>
          <a:spcPct val="0"/>
        </a:spcAft>
        <a:buFont typeface="Verdana" pitchFamily="34" charset="0"/>
        <a:buChar char="–"/>
        <a:defRPr sz="1400">
          <a:solidFill>
            <a:schemeClr val="tx1"/>
          </a:solidFill>
          <a:latin typeface="+mn-lt"/>
        </a:defRPr>
      </a:lvl7pPr>
      <a:lvl8pPr marL="3032125" indent="-234950" algn="l" rtl="0" fontAlgn="base">
        <a:spcBef>
          <a:spcPct val="20000"/>
        </a:spcBef>
        <a:spcAft>
          <a:spcPct val="0"/>
        </a:spcAft>
        <a:buFont typeface="Verdana" pitchFamily="34" charset="0"/>
        <a:buChar char="–"/>
        <a:defRPr sz="1400">
          <a:solidFill>
            <a:schemeClr val="tx1"/>
          </a:solidFill>
          <a:latin typeface="+mn-lt"/>
        </a:defRPr>
      </a:lvl8pPr>
      <a:lvl9pPr marL="3489325" indent="-234950" algn="l" rtl="0" fontAlgn="base">
        <a:spcBef>
          <a:spcPct val="20000"/>
        </a:spcBef>
        <a:spcAft>
          <a:spcPct val="0"/>
        </a:spcAft>
        <a:buFont typeface="Verdana" pitchFamily="34"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freelists.org/lists/ibis-interconn/" TargetMode="External"/><Relationship Id="rId2" Type="http://schemas.openxmlformats.org/officeDocument/2006/relationships/hyperlink" Target="http://www.eda.org/ibis/interconnect_wip/"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IBIS-ISS: </a:t>
            </a:r>
            <a:br>
              <a:rPr lang="en-US" dirty="0" smtClean="0"/>
            </a:br>
            <a:r>
              <a:rPr lang="en-US" dirty="0" smtClean="0"/>
              <a:t>What It Is and What It Means to You</a:t>
            </a:r>
            <a:endParaRPr lang="en-US" dirty="0"/>
          </a:p>
        </p:txBody>
      </p:sp>
      <p:sp>
        <p:nvSpPr>
          <p:cNvPr id="4" name="Subtitle 3"/>
          <p:cNvSpPr>
            <a:spLocks noGrp="1"/>
          </p:cNvSpPr>
          <p:nvPr>
            <p:ph type="subTitle" sz="quarter" idx="1"/>
          </p:nvPr>
        </p:nvSpPr>
        <p:spPr/>
        <p:txBody>
          <a:bodyPr/>
          <a:lstStyle/>
          <a:p>
            <a:r>
              <a:rPr lang="en-US" dirty="0" smtClean="0"/>
              <a:t> </a:t>
            </a:r>
            <a:endParaRPr lang="en-US" dirty="0"/>
          </a:p>
        </p:txBody>
      </p:sp>
      <p:sp>
        <p:nvSpPr>
          <p:cNvPr id="5" name="Rectangle 3"/>
          <p:cNvSpPr txBox="1">
            <a:spLocks noChangeArrowheads="1"/>
          </p:cNvSpPr>
          <p:nvPr/>
        </p:nvSpPr>
        <p:spPr bwMode="auto">
          <a:xfrm>
            <a:off x="1367644" y="3753036"/>
            <a:ext cx="3324225" cy="2552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Michael Mirmak</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Intel Corporation</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Chair, IBIS Open Forum</a:t>
            </a:r>
          </a:p>
          <a:p>
            <a:pPr marL="0" marR="0" lvl="0" indent="0" algn="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IBIS Summit</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Shenzhen, China</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November 9, 2010</a:t>
            </a:r>
            <a:endParaRPr kumimoji="0" lang="en-US" sz="1800" b="0" i="0" u="none" strike="noStrike" kern="0" cap="none" spc="0" normalizeH="0" baseline="0" noProof="0" dirty="0">
              <a:ln>
                <a:noFill/>
              </a:ln>
              <a:solidFill>
                <a:schemeClr val="tx1"/>
              </a:solidFill>
              <a:effectLst/>
              <a:uLnTx/>
              <a:uFillTx/>
              <a:latin typeface="+mn-lt"/>
              <a:ea typeface="+mn-ea"/>
              <a:cs typeface="+mn-cs"/>
            </a:endParaRPr>
          </a:p>
        </p:txBody>
      </p:sp>
      <p:sp>
        <p:nvSpPr>
          <p:cNvPr id="6" name="Rectangle 4"/>
          <p:cNvSpPr>
            <a:spLocks noChangeArrowheads="1"/>
          </p:cNvSpPr>
          <p:nvPr/>
        </p:nvSpPr>
        <p:spPr bwMode="auto">
          <a:xfrm>
            <a:off x="5076056" y="3825044"/>
            <a:ext cx="3181350" cy="2583371"/>
          </a:xfrm>
          <a:prstGeom prst="rect">
            <a:avLst/>
          </a:prstGeom>
          <a:noFill/>
          <a:ln w="9525">
            <a:noFill/>
            <a:miter lim="800000"/>
            <a:headEnd/>
            <a:tailEnd/>
          </a:ln>
          <a:effectLst/>
        </p:spPr>
        <p:txBody>
          <a:bodyPr lIns="92075" tIns="46038" rIns="92075" bIns="46038"/>
          <a:lstStyle/>
          <a:p>
            <a:pPr algn="l">
              <a:lnSpc>
                <a:spcPct val="80000"/>
              </a:lnSpc>
              <a:spcBef>
                <a:spcPct val="20000"/>
              </a:spcBef>
              <a:buClr>
                <a:srgbClr val="FFCC00"/>
              </a:buClr>
              <a:buSzPct val="75000"/>
              <a:buFont typeface="Wingdings" pitchFamily="2" charset="2"/>
              <a:buNone/>
            </a:pPr>
            <a:r>
              <a:rPr lang="en-US" sz="2400" b="1" dirty="0" smtClean="0">
                <a:latin typeface="Arial" charset="0"/>
              </a:rPr>
              <a:t>马</a:t>
            </a:r>
            <a:r>
              <a:rPr lang="zh-CN" altLang="en-US" sz="2400" b="1" dirty="0" smtClean="0">
                <a:latin typeface="Arial" charset="0"/>
              </a:rPr>
              <a:t>梦宽</a:t>
            </a:r>
            <a:endParaRPr lang="en-US" altLang="zh-CN" sz="2400" b="1" dirty="0">
              <a:latin typeface="Arial" charset="0"/>
              <a:ea typeface="宋体" pitchFamily="2" charset="-122"/>
            </a:endParaRPr>
          </a:p>
          <a:p>
            <a:pPr algn="l"/>
            <a:r>
              <a:rPr lang="zh-CN" altLang="en-US" sz="1800" b="1" dirty="0">
                <a:latin typeface="Arial" charset="0"/>
                <a:ea typeface="宋体" pitchFamily="2" charset="-122"/>
              </a:rPr>
              <a:t>英特尔公司</a:t>
            </a:r>
          </a:p>
          <a:p>
            <a:pPr algn="l"/>
            <a:r>
              <a:rPr lang="en-US" altLang="zh-CN" sz="1800" b="1" dirty="0">
                <a:latin typeface="Arial" charset="0"/>
                <a:ea typeface="宋体" pitchFamily="2" charset="-122"/>
              </a:rPr>
              <a:t>IBIS </a:t>
            </a:r>
            <a:r>
              <a:rPr lang="zh-CN" altLang="en-US" sz="1800" b="1" dirty="0">
                <a:latin typeface="Arial" charset="0"/>
                <a:ea typeface="宋体" pitchFamily="2" charset="-122"/>
              </a:rPr>
              <a:t>委员会主席</a:t>
            </a:r>
          </a:p>
          <a:p>
            <a:pPr algn="l">
              <a:spcBef>
                <a:spcPct val="20000"/>
              </a:spcBef>
              <a:buClr>
                <a:srgbClr val="FFCC00"/>
              </a:buClr>
              <a:buSzPct val="75000"/>
              <a:buFont typeface="Wingdings" pitchFamily="2" charset="2"/>
              <a:buNone/>
            </a:pPr>
            <a:endParaRPr lang="en-US" sz="1800" b="1" dirty="0">
              <a:latin typeface="Arial" charset="0"/>
            </a:endParaRPr>
          </a:p>
          <a:p>
            <a:pPr algn="l">
              <a:lnSpc>
                <a:spcPct val="80000"/>
              </a:lnSpc>
              <a:spcBef>
                <a:spcPct val="20000"/>
              </a:spcBef>
              <a:buClr>
                <a:srgbClr val="FFCC00"/>
              </a:buClr>
              <a:buSzPct val="75000"/>
              <a:buFont typeface="Wingdings" pitchFamily="2" charset="2"/>
              <a:buNone/>
            </a:pPr>
            <a:r>
              <a:rPr lang="en-US" b="1" dirty="0" err="1">
                <a:latin typeface="宋体" pitchFamily="2" charset="-122"/>
                <a:ea typeface="宋体" pitchFamily="2" charset="-122"/>
              </a:rPr>
              <a:t>亚洲</a:t>
            </a:r>
            <a:r>
              <a:rPr lang="en-US" b="1" dirty="0">
                <a:latin typeface="宋体" pitchFamily="2" charset="-122"/>
                <a:ea typeface="宋体" pitchFamily="2" charset="-122"/>
              </a:rPr>
              <a:t> </a:t>
            </a:r>
            <a:r>
              <a:rPr lang="en-US" altLang="zh-CN" b="1" dirty="0">
                <a:latin typeface="Arial" charset="0"/>
                <a:ea typeface="宋体" pitchFamily="2" charset="-122"/>
              </a:rPr>
              <a:t>IBIS</a:t>
            </a:r>
            <a:r>
              <a:rPr lang="en-US" altLang="zh-CN" b="1" dirty="0">
                <a:latin typeface="宋体" pitchFamily="2" charset="-122"/>
                <a:ea typeface="宋体" pitchFamily="2" charset="-122"/>
              </a:rPr>
              <a:t> </a:t>
            </a:r>
            <a:r>
              <a:rPr lang="en-US" b="1" dirty="0" err="1">
                <a:latin typeface="宋体" pitchFamily="2" charset="-122"/>
                <a:ea typeface="宋体" pitchFamily="2" charset="-122"/>
              </a:rPr>
              <a:t>技术研讨会</a:t>
            </a:r>
            <a:endParaRPr lang="en-US" b="1" dirty="0">
              <a:latin typeface="宋体" pitchFamily="2" charset="-122"/>
              <a:ea typeface="宋体" pitchFamily="2" charset="-122"/>
            </a:endParaRPr>
          </a:p>
          <a:p>
            <a:pPr algn="l">
              <a:lnSpc>
                <a:spcPct val="80000"/>
              </a:lnSpc>
              <a:spcBef>
                <a:spcPct val="20000"/>
              </a:spcBef>
              <a:buClr>
                <a:srgbClr val="FFCC00"/>
              </a:buClr>
              <a:buSzPct val="75000"/>
              <a:buFont typeface="Wingdings" pitchFamily="2" charset="2"/>
              <a:buNone/>
            </a:pPr>
            <a:r>
              <a:rPr lang="en-US" b="1" dirty="0" err="1">
                <a:latin typeface="宋体" pitchFamily="2" charset="-122"/>
                <a:ea typeface="宋体" pitchFamily="2" charset="-122"/>
              </a:rPr>
              <a:t>中国深圳</a:t>
            </a:r>
            <a:endParaRPr lang="en-US" b="1" dirty="0">
              <a:latin typeface="宋体" pitchFamily="2" charset="-122"/>
              <a:ea typeface="宋体" pitchFamily="2" charset="-122"/>
            </a:endParaRPr>
          </a:p>
          <a:p>
            <a:pPr algn="l">
              <a:lnSpc>
                <a:spcPct val="80000"/>
              </a:lnSpc>
              <a:spcBef>
                <a:spcPct val="20000"/>
              </a:spcBef>
              <a:buClr>
                <a:srgbClr val="FFCC00"/>
              </a:buClr>
              <a:buSzPct val="75000"/>
              <a:buFont typeface="Wingdings" pitchFamily="2" charset="2"/>
              <a:buNone/>
            </a:pPr>
            <a:r>
              <a:rPr lang="en-US" b="1" dirty="0" smtClean="0">
                <a:latin typeface="宋体" pitchFamily="2" charset="-122"/>
                <a:ea typeface="宋体" pitchFamily="2" charset="-122"/>
              </a:rPr>
              <a:t>2010 </a:t>
            </a:r>
            <a:r>
              <a:rPr lang="en-US" b="1" dirty="0">
                <a:latin typeface="宋体" pitchFamily="2" charset="-122"/>
                <a:ea typeface="宋体" pitchFamily="2" charset="-122"/>
              </a:rPr>
              <a:t>年 </a:t>
            </a:r>
            <a:r>
              <a:rPr lang="en-US" b="1" dirty="0" smtClean="0">
                <a:latin typeface="宋体" pitchFamily="2" charset="-122"/>
                <a:ea typeface="宋体" pitchFamily="2" charset="-122"/>
              </a:rPr>
              <a:t>11 </a:t>
            </a:r>
            <a:r>
              <a:rPr lang="en-US" b="1" dirty="0">
                <a:latin typeface="宋体" pitchFamily="2" charset="-122"/>
                <a:ea typeface="宋体" pitchFamily="2" charset="-122"/>
              </a:rPr>
              <a:t>月 </a:t>
            </a:r>
            <a:r>
              <a:rPr lang="en-US" b="1" dirty="0" smtClean="0">
                <a:latin typeface="宋体" pitchFamily="2" charset="-122"/>
                <a:ea typeface="宋体" pitchFamily="2" charset="-122"/>
              </a:rPr>
              <a:t>9 </a:t>
            </a:r>
            <a:r>
              <a:rPr lang="en-US" b="1" dirty="0">
                <a:latin typeface="宋体" pitchFamily="2" charset="-122"/>
                <a:ea typeface="宋体" pitchFamily="2" charset="-122"/>
              </a:rPr>
              <a:t>日</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SPICE* Correctly</a:t>
            </a:r>
            <a:endParaRPr lang="en-US" dirty="0"/>
          </a:p>
        </p:txBody>
      </p:sp>
      <p:sp>
        <p:nvSpPr>
          <p:cNvPr id="3" name="Content Placeholder 2"/>
          <p:cNvSpPr>
            <a:spLocks noGrp="1"/>
          </p:cNvSpPr>
          <p:nvPr>
            <p:ph idx="1"/>
          </p:nvPr>
        </p:nvSpPr>
        <p:spPr>
          <a:xfrm>
            <a:off x="381000" y="836712"/>
            <a:ext cx="8458200" cy="5289451"/>
          </a:xfrm>
        </p:spPr>
        <p:txBody>
          <a:bodyPr>
            <a:normAutofit/>
          </a:bodyPr>
          <a:lstStyle/>
          <a:p>
            <a:r>
              <a:rPr lang="en-US" dirty="0" smtClean="0"/>
              <a:t>Good SPICE* habits will make IBIS-ISS adoption and use easier</a:t>
            </a:r>
          </a:p>
          <a:p>
            <a:pPr lvl="1"/>
            <a:r>
              <a:rPr lang="en-US" dirty="0" smtClean="0">
                <a:solidFill>
                  <a:schemeClr val="tx2"/>
                </a:solidFill>
              </a:rPr>
              <a:t>Pass parameters explicitly and sparingly</a:t>
            </a:r>
          </a:p>
          <a:p>
            <a:pPr lvl="1"/>
            <a:r>
              <a:rPr lang="en-US" dirty="0" smtClean="0">
                <a:solidFill>
                  <a:schemeClr val="tx2"/>
                </a:solidFill>
              </a:rPr>
              <a:t>Do not rely on global parameter definitions</a:t>
            </a:r>
          </a:p>
          <a:p>
            <a:pPr lvl="1"/>
            <a:r>
              <a:rPr lang="en-US" dirty="0" smtClean="0">
                <a:solidFill>
                  <a:schemeClr val="tx2"/>
                </a:solidFill>
              </a:rPr>
              <a:t>Avoid using global nodes</a:t>
            </a:r>
          </a:p>
          <a:p>
            <a:pPr lvl="1"/>
            <a:r>
              <a:rPr lang="en-US" dirty="0" smtClean="0">
                <a:solidFill>
                  <a:schemeClr val="tx2"/>
                </a:solidFill>
              </a:rPr>
              <a:t>Use modular circuit design</a:t>
            </a:r>
          </a:p>
          <a:p>
            <a:pPr lvl="1"/>
            <a:r>
              <a:rPr lang="en-US" dirty="0" smtClean="0">
                <a:solidFill>
                  <a:schemeClr val="tx2"/>
                </a:solidFill>
              </a:rPr>
              <a:t>Make node, parameter and element names clear and unique</a:t>
            </a:r>
          </a:p>
          <a:p>
            <a:pPr lvl="1"/>
            <a:r>
              <a:rPr lang="en-US" dirty="0" smtClean="0">
                <a:solidFill>
                  <a:schemeClr val="tx2"/>
                </a:solidFill>
              </a:rPr>
              <a:t>Avoid setting engine options in subcircuits</a:t>
            </a:r>
          </a:p>
          <a:p>
            <a:pPr lvl="1"/>
            <a:r>
              <a:rPr lang="en-US" dirty="0" smtClean="0">
                <a:solidFill>
                  <a:schemeClr val="tx2"/>
                </a:solidFill>
              </a:rPr>
              <a:t>Avoid ambiguous units and multipliers (e.g., amps vs. </a:t>
            </a:r>
            <a:r>
              <a:rPr lang="en-US" dirty="0" err="1" smtClean="0">
                <a:solidFill>
                  <a:schemeClr val="tx2"/>
                </a:solidFill>
              </a:rPr>
              <a:t>atto</a:t>
            </a:r>
            <a:r>
              <a:rPr lang="en-US" dirty="0" smtClean="0">
                <a:solidFill>
                  <a:schemeClr val="tx2"/>
                </a:solidFill>
              </a:rPr>
              <a:t>-)</a:t>
            </a:r>
            <a:endParaRPr lang="en-US" dirty="0">
              <a:solidFill>
                <a:schemeClr val="tx2"/>
              </a:solidFill>
            </a:endParaRPr>
          </a:p>
        </p:txBody>
      </p:sp>
      <p:sp>
        <p:nvSpPr>
          <p:cNvPr id="4" name="Rounded Rectangle 3"/>
          <p:cNvSpPr/>
          <p:nvPr/>
        </p:nvSpPr>
        <p:spPr>
          <a:xfrm>
            <a:off x="467544" y="4653136"/>
            <a:ext cx="8153400" cy="936104"/>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Practice using IBIS-ISS rules in your circuits today</a:t>
            </a:r>
            <a:endParaRPr lang="en-US" sz="28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and Future Work</a:t>
            </a:r>
            <a:endParaRPr lang="en-US" dirty="0"/>
          </a:p>
        </p:txBody>
      </p:sp>
      <p:sp>
        <p:nvSpPr>
          <p:cNvPr id="3" name="Content Placeholder 2"/>
          <p:cNvSpPr>
            <a:spLocks noGrp="1"/>
          </p:cNvSpPr>
          <p:nvPr>
            <p:ph idx="1"/>
          </p:nvPr>
        </p:nvSpPr>
        <p:spPr>
          <a:xfrm>
            <a:off x="457200" y="764704"/>
            <a:ext cx="8229600" cy="5361459"/>
          </a:xfrm>
        </p:spPr>
        <p:txBody>
          <a:bodyPr>
            <a:normAutofit/>
          </a:bodyPr>
          <a:lstStyle/>
          <a:p>
            <a:r>
              <a:rPr lang="en-US" sz="2000" dirty="0" smtClean="0"/>
              <a:t>Draft v0.7 now in review</a:t>
            </a:r>
          </a:p>
          <a:p>
            <a:pPr lvl="1"/>
            <a:endParaRPr lang="en-US" sz="1800" dirty="0" smtClean="0"/>
          </a:p>
          <a:p>
            <a:r>
              <a:rPr lang="en-US" sz="2000" dirty="0" smtClean="0"/>
              <a:t>Once drafts are complete, the document will be provided to the IBIS Open Forum for approval</a:t>
            </a:r>
            <a:endParaRPr lang="en-US" sz="2000" dirty="0"/>
          </a:p>
          <a:p>
            <a:pPr lvl="1"/>
            <a:endParaRPr lang="en-US" sz="1800" dirty="0" smtClean="0"/>
          </a:p>
          <a:p>
            <a:r>
              <a:rPr lang="en-US" sz="2000" dirty="0" smtClean="0"/>
              <a:t>A parser is under consideration</a:t>
            </a:r>
          </a:p>
          <a:p>
            <a:endParaRPr lang="en-US" sz="1800" dirty="0"/>
          </a:p>
          <a:p>
            <a:r>
              <a:rPr lang="en-US" sz="2000" dirty="0" smtClean="0"/>
              <a:t>Documents and background materials on-line:</a:t>
            </a:r>
          </a:p>
          <a:p>
            <a:pPr lvl="1"/>
            <a:r>
              <a:rPr lang="en-US" sz="1800" dirty="0" smtClean="0">
                <a:hlinkClick r:id="rId2"/>
              </a:rPr>
              <a:t>http://www.eda.org/ibis/interconnect_wip/</a:t>
            </a:r>
            <a:r>
              <a:rPr lang="en-US" sz="1800" dirty="0" smtClean="0"/>
              <a:t> </a:t>
            </a:r>
          </a:p>
          <a:p>
            <a:pPr lvl="1"/>
            <a:endParaRPr lang="en-US" sz="1800" dirty="0"/>
          </a:p>
          <a:p>
            <a:r>
              <a:rPr lang="en-US" sz="2000" dirty="0" smtClean="0"/>
              <a:t>Mailing list available for updates and discussion:</a:t>
            </a:r>
          </a:p>
          <a:p>
            <a:pPr lvl="1"/>
            <a:r>
              <a:rPr lang="en-US" sz="1800" dirty="0" smtClean="0">
                <a:hlinkClick r:id="rId3"/>
              </a:rPr>
              <a:t>http://www.freelists.org/list/ibis-interconn/</a:t>
            </a:r>
            <a:endParaRPr lang="en-US" sz="1800" dirty="0" smtClean="0"/>
          </a:p>
          <a:p>
            <a:pPr lvl="1"/>
            <a:endParaRPr lang="en-US" sz="1800" dirty="0" smtClean="0"/>
          </a:p>
          <a:p>
            <a:pPr lvl="1"/>
            <a:endParaRPr lang="en-US" sz="1800" dirty="0"/>
          </a:p>
        </p:txBody>
      </p:sp>
      <p:sp>
        <p:nvSpPr>
          <p:cNvPr id="4" name="Rounded Rectangle 3"/>
          <p:cNvSpPr/>
          <p:nvPr/>
        </p:nvSpPr>
        <p:spPr>
          <a:xfrm>
            <a:off x="467544" y="5121188"/>
            <a:ext cx="8153400" cy="60960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Questions and comments are welcome!</a:t>
            </a:r>
            <a:endParaRPr lang="en-US" sz="28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872716"/>
            <a:ext cx="8229600" cy="5253447"/>
          </a:xfrm>
        </p:spPr>
        <p:txBody>
          <a:bodyPr/>
          <a:lstStyle/>
          <a:p>
            <a:r>
              <a:rPr lang="en-US" dirty="0" smtClean="0"/>
              <a:t>If you model interconnects, IBIS-ISS can help ensure usability </a:t>
            </a:r>
            <a:r>
              <a:rPr lang="en-US" smtClean="0"/>
              <a:t>across SPICE* </a:t>
            </a:r>
            <a:r>
              <a:rPr lang="en-US" dirty="0" smtClean="0"/>
              <a:t>tools</a:t>
            </a:r>
          </a:p>
          <a:p>
            <a:endParaRPr lang="en-US" dirty="0" smtClean="0"/>
          </a:p>
          <a:p>
            <a:r>
              <a:rPr lang="en-US" dirty="0" smtClean="0"/>
              <a:t>If you use SPICE of any kind, IBIS-ISS will be familiar to you</a:t>
            </a:r>
          </a:p>
          <a:p>
            <a:endParaRPr lang="en-US" dirty="0" smtClean="0"/>
          </a:p>
          <a:p>
            <a:r>
              <a:rPr lang="en-US" dirty="0" smtClean="0"/>
              <a:t>Following principles of good SPICE circuit construction makes IBIS-ISS easy to use</a:t>
            </a:r>
            <a:endParaRPr lang="en-US" dirty="0"/>
          </a:p>
        </p:txBody>
      </p:sp>
      <p:sp>
        <p:nvSpPr>
          <p:cNvPr id="4" name="Rounded Rectangle 3"/>
          <p:cNvSpPr/>
          <p:nvPr/>
        </p:nvSpPr>
        <p:spPr>
          <a:xfrm>
            <a:off x="539552" y="4329100"/>
            <a:ext cx="8153400" cy="1575048"/>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Please study, learn, discuss and comment on the IBIS-ISS draft.  </a:t>
            </a:r>
          </a:p>
          <a:p>
            <a:pPr algn="ctr"/>
            <a:r>
              <a:rPr lang="en-US" sz="2800" dirty="0" smtClean="0"/>
              <a:t>Your contributions are important!</a:t>
            </a:r>
            <a:endParaRPr lang="en-US"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p:txBody>
          <a:bodyPr/>
          <a:lstStyle/>
          <a:p>
            <a:r>
              <a:rPr lang="en-US" dirty="0"/>
              <a:t>Legal Disclaimer</a:t>
            </a:r>
          </a:p>
        </p:txBody>
      </p:sp>
      <p:sp>
        <p:nvSpPr>
          <p:cNvPr id="585732" name="Rectangle 4"/>
          <p:cNvSpPr>
            <a:spLocks noGrp="1" noChangeArrowheads="1"/>
          </p:cNvSpPr>
          <p:nvPr>
            <p:ph type="body" idx="1"/>
          </p:nvPr>
        </p:nvSpPr>
        <p:spPr>
          <a:xfrm>
            <a:off x="455613" y="1001713"/>
            <a:ext cx="8237537" cy="5040312"/>
          </a:xfrm>
        </p:spPr>
        <p:txBody>
          <a:bodyPr/>
          <a:lstStyle/>
          <a:p>
            <a:pPr marL="571500" indent="-571500">
              <a:lnSpc>
                <a:spcPct val="90000"/>
              </a:lnSpc>
              <a:buFontTx/>
              <a:buNone/>
            </a:pPr>
            <a:r>
              <a:rPr lang="en-US" sz="1000" dirty="0"/>
              <a:t> </a:t>
            </a:r>
            <a:r>
              <a:rPr lang="en-US" sz="1000" b="1" dirty="0"/>
              <a:t>Notice:</a:t>
            </a:r>
            <a:r>
              <a:rPr lang="en-US" sz="1000" dirty="0"/>
              <a:t> This document contains information on products in the design phase of development. The information here is subject to change without notice. Do not finalize a design with this information. Contact your local Intel sales office or your distributor to obtain the latest specification before placing your product order. </a:t>
            </a:r>
          </a:p>
          <a:p>
            <a:pPr marL="0" indent="0">
              <a:lnSpc>
                <a:spcPct val="90000"/>
              </a:lnSpc>
              <a:buFontTx/>
              <a:buNone/>
            </a:pPr>
            <a:endParaRPr lang="en-US" sz="1000" dirty="0"/>
          </a:p>
          <a:p>
            <a:pPr marL="0" indent="0">
              <a:lnSpc>
                <a:spcPct val="90000"/>
              </a:lnSpc>
              <a:buFontTx/>
              <a:buNone/>
            </a:pPr>
            <a:r>
              <a:rPr lang="en-US" sz="1000" dirty="0"/>
              <a:t>INFORMATION IN THIS DOCUMENT IS PROVIDED IN CONNECTION WITH INTEL® PRODUCTS.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 Intel products are not intended for use in medical, life saving, or life sustaining applications. Intel may make changes to specifications, product descriptions, and plans at any time, without notice.</a:t>
            </a:r>
          </a:p>
          <a:p>
            <a:pPr marL="0" indent="0">
              <a:lnSpc>
                <a:spcPct val="90000"/>
              </a:lnSpc>
              <a:buFontTx/>
              <a:buNone/>
            </a:pPr>
            <a:endParaRPr lang="en-US" sz="1000" dirty="0"/>
          </a:p>
          <a:p>
            <a:pPr marL="0" indent="0">
              <a:lnSpc>
                <a:spcPct val="90000"/>
              </a:lnSpc>
              <a:buFontTx/>
              <a:buNone/>
            </a:pPr>
            <a:r>
              <a:rPr lang="en-US" sz="1000" dirty="0"/>
              <a:t>All products, dates, and figures are preliminary for planning purposes and are subject to change without notice.</a:t>
            </a:r>
          </a:p>
          <a:p>
            <a:pPr marL="0" indent="0">
              <a:lnSpc>
                <a:spcPct val="90000"/>
              </a:lnSpc>
              <a:buFontTx/>
              <a:buNone/>
            </a:pPr>
            <a:endParaRPr lang="en-US" sz="1000" b="1" dirty="0"/>
          </a:p>
          <a:p>
            <a:pPr marL="0" indent="0">
              <a:lnSpc>
                <a:spcPct val="90000"/>
              </a:lnSpc>
              <a:buFontTx/>
              <a:buNone/>
            </a:pPr>
            <a:r>
              <a:rPr lang="en-US" sz="1000" dirty="0"/>
              <a:t>Designers must not rely on the absence or characteristics of any features or instructions marked "reserved" or "undefined." Intel reserves these for future definition and shall have no responsibility whatsoever for conflicts or incompatibilities arising from future changes to them.</a:t>
            </a:r>
          </a:p>
          <a:p>
            <a:pPr marL="0" indent="0">
              <a:lnSpc>
                <a:spcPct val="90000"/>
              </a:lnSpc>
              <a:buFontTx/>
              <a:buNone/>
            </a:pPr>
            <a:endParaRPr lang="en-US" sz="1000" dirty="0"/>
          </a:p>
          <a:p>
            <a:pPr marL="0" indent="0">
              <a:lnSpc>
                <a:spcPct val="90000"/>
              </a:lnSpc>
              <a:buFontTx/>
              <a:buNone/>
            </a:pPr>
            <a:r>
              <a:rPr lang="en-US" sz="1000" dirty="0"/>
              <a:t>The Intel products discussed herein may contain design defects or errors known as errata which may cause the product to deviate from published specifications. Current characterized errata are available on request.</a:t>
            </a:r>
          </a:p>
          <a:p>
            <a:pPr marL="0" indent="0">
              <a:lnSpc>
                <a:spcPct val="90000"/>
              </a:lnSpc>
              <a:buFontTx/>
              <a:buNone/>
            </a:pPr>
            <a:endParaRPr lang="en-US" sz="1000" dirty="0"/>
          </a:p>
          <a:p>
            <a:pPr marL="0" indent="0">
              <a:lnSpc>
                <a:spcPct val="90000"/>
              </a:lnSpc>
              <a:buFontTx/>
              <a:buNone/>
            </a:pPr>
            <a:r>
              <a:rPr lang="en-US" sz="1000" dirty="0"/>
              <a:t>Copies of documents which have an order number and are referenced in this document, or other Intel literature, may be obtained by calling 1-800-548-4725, or by visiting Intel's website at http://www.intel.com.</a:t>
            </a:r>
          </a:p>
          <a:p>
            <a:pPr marL="0" indent="0">
              <a:lnSpc>
                <a:spcPct val="90000"/>
              </a:lnSpc>
              <a:buFontTx/>
              <a:buNone/>
            </a:pPr>
            <a:endParaRPr lang="en-US" sz="1000" dirty="0"/>
          </a:p>
          <a:p>
            <a:pPr marL="0" indent="0">
              <a:lnSpc>
                <a:spcPct val="90000"/>
              </a:lnSpc>
              <a:buFontTx/>
              <a:buNone/>
            </a:pPr>
            <a:r>
              <a:rPr lang="en-US" sz="1000" dirty="0" smtClean="0"/>
              <a:t>Intel and the Intel logo are </a:t>
            </a:r>
            <a:r>
              <a:rPr lang="en-US" sz="1000" dirty="0"/>
              <a:t>trademarks </a:t>
            </a:r>
            <a:r>
              <a:rPr lang="en-US" sz="1000" dirty="0" smtClean="0"/>
              <a:t>of </a:t>
            </a:r>
            <a:r>
              <a:rPr lang="en-US" sz="1000" dirty="0"/>
              <a:t>Intel Corporation </a:t>
            </a:r>
            <a:r>
              <a:rPr lang="en-US" sz="1000" dirty="0" smtClean="0"/>
              <a:t>in </a:t>
            </a:r>
            <a:r>
              <a:rPr lang="en-US" sz="1000" dirty="0"/>
              <a:t>the </a:t>
            </a:r>
            <a:r>
              <a:rPr lang="en-US" sz="1000" dirty="0" smtClean="0"/>
              <a:t>U. S. and </a:t>
            </a:r>
            <a:r>
              <a:rPr lang="en-US" sz="1000" dirty="0"/>
              <a:t>other countries.  </a:t>
            </a:r>
            <a:endParaRPr lang="en-US" sz="1000" dirty="0" smtClean="0"/>
          </a:p>
          <a:p>
            <a:pPr marL="0" indent="0">
              <a:lnSpc>
                <a:spcPct val="90000"/>
              </a:lnSpc>
              <a:buFontTx/>
              <a:buNone/>
            </a:pPr>
            <a:endParaRPr lang="en-US" sz="1000" dirty="0" smtClean="0"/>
          </a:p>
          <a:p>
            <a:pPr marL="0" indent="0">
              <a:lnSpc>
                <a:spcPct val="90000"/>
              </a:lnSpc>
              <a:buFontTx/>
              <a:buNone/>
            </a:pPr>
            <a:r>
              <a:rPr lang="en-US" sz="1000" dirty="0" smtClean="0"/>
              <a:t>Copyright </a:t>
            </a:r>
            <a:r>
              <a:rPr lang="en-US" sz="1000" dirty="0"/>
              <a:t>© </a:t>
            </a:r>
            <a:r>
              <a:rPr lang="en-US" sz="1000" dirty="0" smtClean="0"/>
              <a:t>2010, </a:t>
            </a:r>
            <a:r>
              <a:rPr lang="en-US" sz="1000" dirty="0"/>
              <a:t>Intel Corporation. All rights reserved.</a:t>
            </a:r>
          </a:p>
          <a:p>
            <a:pPr marL="0" indent="0">
              <a:lnSpc>
                <a:spcPct val="90000"/>
              </a:lnSpc>
              <a:buFontTx/>
              <a:buNone/>
            </a:pPr>
            <a:endParaRPr lang="en-US" sz="1000" dirty="0"/>
          </a:p>
          <a:p>
            <a:pPr marL="0" indent="0">
              <a:lnSpc>
                <a:spcPct val="90000"/>
              </a:lnSpc>
              <a:buFontTx/>
              <a:buNone/>
            </a:pPr>
            <a:r>
              <a:rPr lang="en-US" sz="1000" dirty="0"/>
              <a:t>*Other names and brands may be claimed as the property of others.</a:t>
            </a:r>
          </a:p>
          <a:p>
            <a:pPr eaLnBrk="0" hangingPunct="0">
              <a:lnSpc>
                <a:spcPct val="90000"/>
              </a:lnSpc>
              <a:spcBef>
                <a:spcPct val="0"/>
              </a:spcBef>
              <a:buFontTx/>
              <a:buNone/>
            </a:pPr>
            <a:endParaRPr lang="en-US" sz="1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872716"/>
            <a:ext cx="8229600" cy="5253447"/>
          </a:xfrm>
        </p:spPr>
        <p:txBody>
          <a:bodyPr/>
          <a:lstStyle/>
          <a:p>
            <a:r>
              <a:rPr lang="en-US" dirty="0" smtClean="0"/>
              <a:t>The Problem of SPICE* Model Portability</a:t>
            </a:r>
          </a:p>
          <a:p>
            <a:endParaRPr lang="en-US" dirty="0" smtClean="0"/>
          </a:p>
          <a:p>
            <a:r>
              <a:rPr lang="en-US" dirty="0" smtClean="0"/>
              <a:t>The Concept of IBIS-ISS</a:t>
            </a:r>
          </a:p>
          <a:p>
            <a:endParaRPr lang="en-US" dirty="0" smtClean="0"/>
          </a:p>
          <a:p>
            <a:r>
              <a:rPr lang="en-US" dirty="0" smtClean="0"/>
              <a:t>What Is and Isn’t Supported</a:t>
            </a:r>
          </a:p>
          <a:p>
            <a:endParaRPr lang="en-US" dirty="0" smtClean="0"/>
          </a:p>
          <a:p>
            <a:r>
              <a:rPr lang="en-US" dirty="0" smtClean="0"/>
              <a:t>IBIS-ISS and Good SPICE Usage</a:t>
            </a:r>
          </a:p>
          <a:p>
            <a:endParaRPr lang="en-US" dirty="0" smtClean="0"/>
          </a:p>
          <a:p>
            <a:r>
              <a:rPr lang="en-US" dirty="0" smtClean="0"/>
              <a:t>Status and Future Work</a:t>
            </a:r>
          </a:p>
          <a:p>
            <a:endParaRPr lang="en-US" dirty="0" smtClean="0"/>
          </a:p>
          <a:p>
            <a:r>
              <a:rPr lang="en-US" dirty="0" smtClean="0"/>
              <a:t>Summary and Call for Action!</a:t>
            </a:r>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Standard SPICE* Does Not Exist</a:t>
            </a:r>
            <a:endParaRPr lang="en-US" dirty="0"/>
          </a:p>
        </p:txBody>
      </p:sp>
      <p:sp>
        <p:nvSpPr>
          <p:cNvPr id="3" name="Content Placeholder 2"/>
          <p:cNvSpPr>
            <a:spLocks noGrp="1"/>
          </p:cNvSpPr>
          <p:nvPr>
            <p:ph idx="1"/>
          </p:nvPr>
        </p:nvSpPr>
        <p:spPr>
          <a:xfrm>
            <a:off x="457200" y="800708"/>
            <a:ext cx="8229600" cy="5325455"/>
          </a:xfrm>
        </p:spPr>
        <p:txBody>
          <a:bodyPr/>
          <a:lstStyle/>
          <a:p>
            <a:r>
              <a:rPr lang="en-US" sz="2600" dirty="0" smtClean="0"/>
              <a:t>What does the following SPICE* statement do?</a:t>
            </a:r>
          </a:p>
          <a:p>
            <a:pPr lvl="1">
              <a:buNone/>
            </a:pPr>
            <a:r>
              <a:rPr lang="pt-BR" sz="2400" dirty="0" smtClean="0">
                <a:solidFill>
                  <a:schemeClr val="bg2"/>
                </a:solidFill>
                <a:latin typeface="Courier New" pitchFamily="49" charset="0"/>
                <a:cs typeface="Courier New" pitchFamily="49" charset="0"/>
              </a:rPr>
              <a:t>Bexample 1 2 I=sin(V(3,0))</a:t>
            </a:r>
          </a:p>
          <a:p>
            <a:pPr lvl="1"/>
            <a:endParaRPr lang="pt-BR" sz="2400" dirty="0"/>
          </a:p>
          <a:p>
            <a:r>
              <a:rPr lang="pt-BR" sz="2600" dirty="0" smtClean="0"/>
              <a:t>Results depend on the SPICE tool you use</a:t>
            </a:r>
          </a:p>
          <a:p>
            <a:pPr lvl="1"/>
            <a:r>
              <a:rPr lang="pt-BR" sz="2200" dirty="0" smtClean="0">
                <a:solidFill>
                  <a:schemeClr val="bg2"/>
                </a:solidFill>
              </a:rPr>
              <a:t>IBIS or non-linear dependent source?</a:t>
            </a:r>
          </a:p>
          <a:p>
            <a:endParaRPr lang="pt-BR" sz="2800" dirty="0" smtClean="0"/>
          </a:p>
          <a:p>
            <a:r>
              <a:rPr lang="pt-BR" sz="2600" dirty="0" smtClean="0"/>
              <a:t>Some elements are not supported or do not share a common meaning in all SPICE variants</a:t>
            </a:r>
            <a:endParaRPr lang="pt-BR" sz="2600" dirty="0"/>
          </a:p>
          <a:p>
            <a:pPr lvl="1"/>
            <a:r>
              <a:rPr lang="en-US" sz="2200" dirty="0" smtClean="0">
                <a:solidFill>
                  <a:schemeClr val="bg2"/>
                </a:solidFill>
              </a:rPr>
              <a:t>Other non-universal elements include P, W, Y, Z</a:t>
            </a:r>
          </a:p>
          <a:p>
            <a:endParaRPr lang="en-US" dirty="0">
              <a:solidFill>
                <a:schemeClr val="accent1">
                  <a:lumMod val="75000"/>
                </a:schemeClr>
              </a:solidFill>
            </a:endParaRPr>
          </a:p>
        </p:txBody>
      </p:sp>
      <p:sp>
        <p:nvSpPr>
          <p:cNvPr id="4" name="Rounded Rectangle 3"/>
          <p:cNvSpPr/>
          <p:nvPr/>
        </p:nvSpPr>
        <p:spPr>
          <a:xfrm>
            <a:off x="395536" y="4941168"/>
            <a:ext cx="8153400" cy="83820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How do you ensure a model works in your tool or your customers’ tools?  </a:t>
            </a:r>
            <a:endParaRPr lang="en-US" sz="2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Solution for SI/PI Interconnects</a:t>
            </a:r>
            <a:endParaRPr lang="en-US" dirty="0"/>
          </a:p>
        </p:txBody>
      </p:sp>
      <p:sp>
        <p:nvSpPr>
          <p:cNvPr id="3" name="Content Placeholder 2"/>
          <p:cNvSpPr>
            <a:spLocks noGrp="1"/>
          </p:cNvSpPr>
          <p:nvPr>
            <p:ph idx="1"/>
          </p:nvPr>
        </p:nvSpPr>
        <p:spPr>
          <a:xfrm>
            <a:off x="457200" y="800708"/>
            <a:ext cx="8229600" cy="5325455"/>
          </a:xfrm>
        </p:spPr>
        <p:txBody>
          <a:bodyPr>
            <a:normAutofit/>
          </a:bodyPr>
          <a:lstStyle/>
          <a:p>
            <a:r>
              <a:rPr lang="en-US" dirty="0" smtClean="0"/>
              <a:t>SPICE* netlists include interconnects, devices and engine commands</a:t>
            </a:r>
          </a:p>
          <a:p>
            <a:pPr lvl="1"/>
            <a:r>
              <a:rPr lang="en-US" dirty="0" smtClean="0">
                <a:solidFill>
                  <a:schemeClr val="bg2"/>
                </a:solidFill>
              </a:rPr>
              <a:t>e.g., .</a:t>
            </a:r>
            <a:r>
              <a:rPr lang="en-US" dirty="0" err="1" smtClean="0">
                <a:solidFill>
                  <a:schemeClr val="bg2"/>
                </a:solidFill>
              </a:rPr>
              <a:t>tran</a:t>
            </a:r>
            <a:r>
              <a:rPr lang="en-US" dirty="0" smtClean="0">
                <a:solidFill>
                  <a:schemeClr val="bg2"/>
                </a:solidFill>
              </a:rPr>
              <a:t> analysis for a driver and receiver on a PCB trace</a:t>
            </a:r>
          </a:p>
          <a:p>
            <a:endParaRPr lang="en-US" dirty="0" smtClean="0"/>
          </a:p>
          <a:p>
            <a:r>
              <a:rPr lang="en-US" dirty="0" smtClean="0"/>
              <a:t>IBIS supports portable device models directly</a:t>
            </a:r>
            <a:endParaRPr lang="en-US" dirty="0"/>
          </a:p>
          <a:p>
            <a:endParaRPr lang="en-US" dirty="0" smtClean="0"/>
          </a:p>
          <a:p>
            <a:r>
              <a:rPr lang="en-US" dirty="0" smtClean="0"/>
              <a:t>Engine commands are specific to EDA tools</a:t>
            </a:r>
          </a:p>
          <a:p>
            <a:endParaRPr lang="en-US" dirty="0" smtClean="0"/>
          </a:p>
          <a:p>
            <a:r>
              <a:rPr lang="en-US" dirty="0" smtClean="0"/>
              <a:t>How to ensure interconnect models are portable?</a:t>
            </a:r>
          </a:p>
          <a:p>
            <a:pPr lvl="1"/>
            <a:r>
              <a:rPr lang="en-US" dirty="0" smtClean="0">
                <a:solidFill>
                  <a:schemeClr val="tx2"/>
                </a:solidFill>
              </a:rPr>
              <a:t>Package, via, connector, PCB trace, on-die PDN…</a:t>
            </a:r>
          </a:p>
          <a:p>
            <a:endParaRPr lang="en-US" dirty="0" smtClean="0"/>
          </a:p>
        </p:txBody>
      </p:sp>
      <p:sp>
        <p:nvSpPr>
          <p:cNvPr id="4" name="Rounded Rectangle 3"/>
          <p:cNvSpPr/>
          <p:nvPr/>
        </p:nvSpPr>
        <p:spPr>
          <a:xfrm>
            <a:off x="467544" y="5013176"/>
            <a:ext cx="8153400" cy="83820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IBIS-ISS: an industry baseline for interconnect modeling in SPICE</a:t>
            </a:r>
            <a:endParaRPr lang="en-US" sz="2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IBIS-ISS in Simple Terms</a:t>
            </a:r>
            <a:endParaRPr lang="en-US" dirty="0"/>
          </a:p>
        </p:txBody>
      </p:sp>
      <p:sp>
        <p:nvSpPr>
          <p:cNvPr id="3" name="Content Placeholder 2"/>
          <p:cNvSpPr>
            <a:spLocks noGrp="1"/>
          </p:cNvSpPr>
          <p:nvPr>
            <p:ph idx="1"/>
          </p:nvPr>
        </p:nvSpPr>
        <p:spPr>
          <a:xfrm>
            <a:off x="457200" y="980728"/>
            <a:ext cx="8229600" cy="5145435"/>
          </a:xfrm>
        </p:spPr>
        <p:txBody>
          <a:bodyPr>
            <a:normAutofit/>
          </a:bodyPr>
          <a:lstStyle/>
          <a:p>
            <a:r>
              <a:rPr lang="en-US" dirty="0" smtClean="0"/>
              <a:t>IBIS-ISS: IBIS </a:t>
            </a:r>
            <a:r>
              <a:rPr lang="en-US" dirty="0" smtClean="0">
                <a:solidFill>
                  <a:schemeClr val="bg2"/>
                </a:solidFill>
              </a:rPr>
              <a:t>I</a:t>
            </a:r>
            <a:r>
              <a:rPr lang="en-US" dirty="0" smtClean="0"/>
              <a:t>nterconnect </a:t>
            </a:r>
            <a:r>
              <a:rPr lang="en-US" dirty="0" smtClean="0">
                <a:solidFill>
                  <a:schemeClr val="bg2"/>
                </a:solidFill>
              </a:rPr>
              <a:t>S</a:t>
            </a:r>
            <a:r>
              <a:rPr lang="en-US" dirty="0" smtClean="0"/>
              <a:t>PICE* </a:t>
            </a:r>
            <a:r>
              <a:rPr lang="en-US" dirty="0" smtClean="0">
                <a:solidFill>
                  <a:schemeClr val="bg2"/>
                </a:solidFill>
              </a:rPr>
              <a:t>S</a:t>
            </a:r>
            <a:r>
              <a:rPr lang="en-US" dirty="0" smtClean="0"/>
              <a:t>ubcircuits</a:t>
            </a:r>
          </a:p>
          <a:p>
            <a:endParaRPr lang="en-US" dirty="0" smtClean="0"/>
          </a:p>
          <a:p>
            <a:r>
              <a:rPr lang="en-US" dirty="0" smtClean="0"/>
              <a:t>Defines a limited set of common, basic elements useful for SI interconnect modeling</a:t>
            </a:r>
          </a:p>
          <a:p>
            <a:endParaRPr lang="en-US" dirty="0"/>
          </a:p>
          <a:p>
            <a:r>
              <a:rPr lang="en-US" dirty="0" smtClean="0"/>
              <a:t>Based on documents and concepts donated by  Synopsys as seen in Synopsys HSPICE*</a:t>
            </a:r>
          </a:p>
          <a:p>
            <a:endParaRPr lang="en-US" dirty="0"/>
          </a:p>
          <a:p>
            <a:r>
              <a:rPr lang="en-US" dirty="0" smtClean="0"/>
              <a:t>Developed with SI community through IBIS Interconnect Task Group</a:t>
            </a:r>
          </a:p>
          <a:p>
            <a:pPr lvl="1"/>
            <a:r>
              <a:rPr lang="en-US" dirty="0" smtClean="0">
                <a:solidFill>
                  <a:schemeClr val="bg2"/>
                </a:solidFill>
              </a:rPr>
              <a:t>EDA vendors, IC vendors and system vendors</a:t>
            </a:r>
            <a:endParaRPr lang="en-US" dirty="0">
              <a:solidFill>
                <a:schemeClr val="bg2"/>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(and Is Not) Supported</a:t>
            </a:r>
            <a:endParaRPr lang="en-US" dirty="0"/>
          </a:p>
        </p:txBody>
      </p:sp>
      <p:sp>
        <p:nvSpPr>
          <p:cNvPr id="3" name="Content Placeholder 2"/>
          <p:cNvSpPr>
            <a:spLocks noGrp="1"/>
          </p:cNvSpPr>
          <p:nvPr>
            <p:ph idx="1"/>
          </p:nvPr>
        </p:nvSpPr>
        <p:spPr>
          <a:xfrm>
            <a:off x="457200" y="764704"/>
            <a:ext cx="8229600" cy="5361459"/>
          </a:xfrm>
        </p:spPr>
        <p:txBody>
          <a:bodyPr>
            <a:noAutofit/>
          </a:bodyPr>
          <a:lstStyle/>
          <a:p>
            <a:r>
              <a:rPr lang="en-US" dirty="0" smtClean="0"/>
              <a:t>Fundamental circuit elements</a:t>
            </a:r>
          </a:p>
          <a:p>
            <a:pPr lvl="1"/>
            <a:r>
              <a:rPr lang="en-US" dirty="0" smtClean="0">
                <a:solidFill>
                  <a:schemeClr val="tx2"/>
                </a:solidFill>
              </a:rPr>
              <a:t>Resistors, Inductors, Capacitors: R, L, K, C</a:t>
            </a:r>
          </a:p>
          <a:p>
            <a:pPr lvl="1"/>
            <a:r>
              <a:rPr lang="en-US" dirty="0" smtClean="0">
                <a:solidFill>
                  <a:schemeClr val="tx2"/>
                </a:solidFill>
              </a:rPr>
              <a:t>Dependent Sources: E, F, G, H</a:t>
            </a:r>
          </a:p>
          <a:p>
            <a:pPr lvl="1"/>
            <a:r>
              <a:rPr lang="en-US" dirty="0" smtClean="0">
                <a:solidFill>
                  <a:schemeClr val="tx2"/>
                </a:solidFill>
              </a:rPr>
              <a:t>Transmission Lines: T, W (including tabular, Foster, etc.)</a:t>
            </a:r>
          </a:p>
          <a:p>
            <a:pPr lvl="1"/>
            <a:r>
              <a:rPr lang="en-US" dirty="0" smtClean="0">
                <a:solidFill>
                  <a:schemeClr val="tx2"/>
                </a:solidFill>
              </a:rPr>
              <a:t>S-parameters: S</a:t>
            </a:r>
          </a:p>
          <a:p>
            <a:pPr lvl="1"/>
            <a:endParaRPr lang="en-US" dirty="0" smtClean="0">
              <a:solidFill>
                <a:schemeClr val="tx2"/>
              </a:solidFill>
            </a:endParaRPr>
          </a:p>
          <a:p>
            <a:r>
              <a:rPr lang="en-US" dirty="0" smtClean="0"/>
              <a:t>Subcircuit definitions and instantiation</a:t>
            </a:r>
          </a:p>
          <a:p>
            <a:pPr lvl="1"/>
            <a:r>
              <a:rPr lang="en-US" dirty="0" smtClean="0">
                <a:solidFill>
                  <a:schemeClr val="tx2"/>
                </a:solidFill>
              </a:rPr>
              <a:t>.</a:t>
            </a:r>
            <a:r>
              <a:rPr lang="en-US" dirty="0" err="1" smtClean="0">
                <a:solidFill>
                  <a:schemeClr val="tx2"/>
                </a:solidFill>
              </a:rPr>
              <a:t>subckt</a:t>
            </a:r>
            <a:r>
              <a:rPr lang="en-US" dirty="0" smtClean="0">
                <a:solidFill>
                  <a:schemeClr val="tx2"/>
                </a:solidFill>
              </a:rPr>
              <a:t>, .ends, X element</a:t>
            </a:r>
          </a:p>
          <a:p>
            <a:pPr lvl="1"/>
            <a:endParaRPr lang="en-US" dirty="0" smtClean="0">
              <a:solidFill>
                <a:schemeClr val="tx2"/>
              </a:solidFill>
            </a:endParaRPr>
          </a:p>
          <a:p>
            <a:r>
              <a:rPr lang="en-US" dirty="0" smtClean="0"/>
              <a:t>Other basic commands</a:t>
            </a:r>
          </a:p>
          <a:p>
            <a:pPr lvl="1"/>
            <a:r>
              <a:rPr lang="en-US" dirty="0" smtClean="0">
                <a:solidFill>
                  <a:schemeClr val="tx2"/>
                </a:solidFill>
              </a:rPr>
              <a:t>.include, .end, .</a:t>
            </a:r>
            <a:r>
              <a:rPr lang="en-US" dirty="0" err="1" smtClean="0">
                <a:solidFill>
                  <a:schemeClr val="tx2"/>
                </a:solidFill>
              </a:rPr>
              <a:t>param</a:t>
            </a:r>
            <a:endParaRPr lang="en-US" dirty="0" smtClean="0">
              <a:solidFill>
                <a:schemeClr val="tx2"/>
              </a:solidFill>
            </a:endParaRPr>
          </a:p>
        </p:txBody>
      </p:sp>
      <p:sp>
        <p:nvSpPr>
          <p:cNvPr id="4" name="Rounded Rectangle 3"/>
          <p:cNvSpPr/>
          <p:nvPr/>
        </p:nvSpPr>
        <p:spPr>
          <a:xfrm>
            <a:off x="467544" y="5013176"/>
            <a:ext cx="8153400" cy="89097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 but no engine commands, no active device support, and no field solver</a:t>
            </a:r>
            <a:endParaRPr lang="en-US" sz="2800"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Model</a:t>
            </a:r>
            <a:endParaRPr lang="en-US" dirty="0"/>
          </a:p>
        </p:txBody>
      </p:sp>
      <p:sp>
        <p:nvSpPr>
          <p:cNvPr id="3" name="Content Placeholder 2"/>
          <p:cNvSpPr>
            <a:spLocks noGrp="1"/>
          </p:cNvSpPr>
          <p:nvPr>
            <p:ph idx="1"/>
          </p:nvPr>
        </p:nvSpPr>
        <p:spPr>
          <a:xfrm>
            <a:off x="457200" y="764704"/>
            <a:ext cx="8229600" cy="5361459"/>
          </a:xfrm>
        </p:spPr>
        <p:txBody>
          <a:bodyPr>
            <a:normAutofit/>
          </a:bodyPr>
          <a:lstStyle/>
          <a:p>
            <a:r>
              <a:rPr lang="en-US" dirty="0" smtClean="0"/>
              <a:t>IBIS-ISS consists entirely of subcircuits and subcircuit definitions</a:t>
            </a:r>
          </a:p>
          <a:p>
            <a:pPr lvl="1"/>
            <a:r>
              <a:rPr lang="en-US" dirty="0" smtClean="0">
                <a:solidFill>
                  <a:schemeClr val="tx2"/>
                </a:solidFill>
              </a:rPr>
              <a:t>IBIS-ISS does not define </a:t>
            </a:r>
            <a:r>
              <a:rPr lang="en-US" u="sng" dirty="0" smtClean="0">
                <a:solidFill>
                  <a:schemeClr val="tx2"/>
                </a:solidFill>
              </a:rPr>
              <a:t>netlists</a:t>
            </a:r>
          </a:p>
          <a:p>
            <a:pPr lvl="1"/>
            <a:r>
              <a:rPr lang="en-US" dirty="0" smtClean="0">
                <a:solidFill>
                  <a:schemeClr val="tx2"/>
                </a:solidFill>
              </a:rPr>
              <a:t>Subcircuits may be nested or independent</a:t>
            </a:r>
          </a:p>
          <a:p>
            <a:pPr lvl="1"/>
            <a:endParaRPr lang="en-US" dirty="0" smtClean="0">
              <a:solidFill>
                <a:schemeClr val="tx2"/>
              </a:solidFill>
            </a:endParaRPr>
          </a:p>
          <a:p>
            <a:r>
              <a:rPr lang="en-US" dirty="0" smtClean="0"/>
              <a:t>All parameters are local, and passed explicitly</a:t>
            </a:r>
          </a:p>
          <a:p>
            <a:endParaRPr lang="en-US" dirty="0" smtClean="0"/>
          </a:p>
          <a:p>
            <a:r>
              <a:rPr lang="en-US" dirty="0" smtClean="0"/>
              <a:t>Multiple files are supported (.include)</a:t>
            </a:r>
          </a:p>
          <a:p>
            <a:endParaRPr lang="en-US" dirty="0" smtClean="0"/>
          </a:p>
          <a:p>
            <a:r>
              <a:rPr lang="en-US" dirty="0" smtClean="0"/>
              <a:t>Compliant tools simply accept IBIS-ISS files</a:t>
            </a:r>
          </a:p>
          <a:p>
            <a:pPr lvl="1"/>
            <a:r>
              <a:rPr lang="en-US" dirty="0" smtClean="0">
                <a:solidFill>
                  <a:schemeClr val="tx2"/>
                </a:solidFill>
              </a:rPr>
              <a:t>Meaning, properly </a:t>
            </a:r>
            <a:r>
              <a:rPr lang="en-US" dirty="0">
                <a:solidFill>
                  <a:schemeClr val="tx2"/>
                </a:solidFill>
              </a:rPr>
              <a:t>a</a:t>
            </a:r>
            <a:r>
              <a:rPr lang="en-US" dirty="0" smtClean="0">
                <a:solidFill>
                  <a:schemeClr val="tx2"/>
                </a:solidFill>
              </a:rPr>
              <a:t>pply IBIS-ISS assumptions within the scope of the top-level subcircuit</a:t>
            </a:r>
            <a:endParaRPr lang="en-US" dirty="0">
              <a:solidFill>
                <a:schemeClr val="tx2"/>
              </a:solidFill>
            </a:endParaRPr>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23528" y="656692"/>
            <a:ext cx="8100900" cy="5303520"/>
          </a:xfrm>
          <a:prstGeom prst="rect">
            <a:avLst/>
          </a:prstGeom>
          <a:solidFill>
            <a:srgbClr val="C00000">
              <a:alpha val="12000"/>
            </a:srgbClr>
          </a:solidFill>
          <a:ln w="38100" cap="flat" cmpd="sng" algn="ctr">
            <a:solidFill>
              <a:srgbClr val="29292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
        <p:nvSpPr>
          <p:cNvPr id="2" name="Title 1"/>
          <p:cNvSpPr>
            <a:spLocks noGrp="1"/>
          </p:cNvSpPr>
          <p:nvPr>
            <p:ph type="title"/>
          </p:nvPr>
        </p:nvSpPr>
        <p:spPr/>
        <p:txBody>
          <a:bodyPr/>
          <a:lstStyle/>
          <a:p>
            <a:r>
              <a:rPr lang="en-US" dirty="0" smtClean="0"/>
              <a:t>How Does It Work?</a:t>
            </a:r>
            <a:endParaRPr lang="en-US" dirty="0"/>
          </a:p>
        </p:txBody>
      </p:sp>
      <p:sp>
        <p:nvSpPr>
          <p:cNvPr id="3" name="Content Placeholder 2"/>
          <p:cNvSpPr>
            <a:spLocks noGrp="1"/>
          </p:cNvSpPr>
          <p:nvPr>
            <p:ph idx="1"/>
          </p:nvPr>
        </p:nvSpPr>
        <p:spPr>
          <a:xfrm>
            <a:off x="395536" y="728700"/>
            <a:ext cx="8424936" cy="5397463"/>
          </a:xfrm>
        </p:spPr>
        <p:txBody>
          <a:bodyPr>
            <a:normAutofit fontScale="55000" lnSpcReduction="20000"/>
          </a:bodyPr>
          <a:lstStyle/>
          <a:p>
            <a:pPr>
              <a:buNone/>
            </a:pPr>
            <a:r>
              <a:rPr lang="en-US" sz="2800" b="1" dirty="0" smtClean="0">
                <a:latin typeface="Courier New" pitchFamily="49" charset="0"/>
                <a:cs typeface="Courier New" pitchFamily="49" charset="0"/>
              </a:rPr>
              <a:t>.</a:t>
            </a:r>
            <a:r>
              <a:rPr lang="en-US" sz="2800" b="1" dirty="0" err="1" smtClean="0">
                <a:latin typeface="Courier New" pitchFamily="49" charset="0"/>
                <a:cs typeface="Courier New" pitchFamily="49" charset="0"/>
              </a:rPr>
              <a:t>subckt</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my_trace_group</a:t>
            </a:r>
            <a:r>
              <a:rPr lang="en-US" sz="2800" b="1" dirty="0" smtClean="0">
                <a:latin typeface="Courier New" pitchFamily="49" charset="0"/>
                <a:cs typeface="Courier New" pitchFamily="49" charset="0"/>
              </a:rPr>
              <a:t> 1 2 3 4 5 6 7 8 ref length=5e-3</a:t>
            </a:r>
          </a:p>
          <a:p>
            <a:pPr>
              <a:buNone/>
            </a:pPr>
            <a:r>
              <a:rPr lang="en-US" sz="2800" b="1" dirty="0" smtClean="0">
                <a:latin typeface="Courier New" pitchFamily="49" charset="0"/>
                <a:cs typeface="Courier New" pitchFamily="49" charset="0"/>
              </a:rPr>
              <a:t>* Units are meters</a:t>
            </a:r>
          </a:p>
          <a:p>
            <a:pPr>
              <a:buNone/>
            </a:pPr>
            <a:r>
              <a:rPr lang="en-US" sz="2800" b="1" dirty="0" smtClean="0">
                <a:latin typeface="Courier New" pitchFamily="49" charset="0"/>
                <a:cs typeface="Courier New" pitchFamily="49" charset="0"/>
              </a:rPr>
              <a:t>* This is a top-level subcircuit</a:t>
            </a:r>
          </a:p>
          <a:p>
            <a:pPr>
              <a:buNone/>
            </a:pPr>
            <a:r>
              <a:rPr lang="en-US" sz="2800" b="1" dirty="0" smtClean="0">
                <a:latin typeface="Courier New" pitchFamily="49" charset="0"/>
                <a:cs typeface="Courier New" pitchFamily="49" charset="0"/>
              </a:rPr>
              <a:t>* The user/system designer will instantiate this circuit in a netlist</a:t>
            </a:r>
          </a:p>
          <a:p>
            <a:pPr>
              <a:buNone/>
            </a:pPr>
            <a:endParaRPr lang="en-US" sz="2800" b="1" dirty="0">
              <a:latin typeface="Courier New" pitchFamily="49" charset="0"/>
              <a:cs typeface="Courier New" pitchFamily="49" charset="0"/>
            </a:endParaRPr>
          </a:p>
          <a:p>
            <a:pPr>
              <a:buNone/>
            </a:pPr>
            <a:r>
              <a:rPr lang="en-US" sz="2800" b="1" dirty="0" err="1" smtClean="0">
                <a:latin typeface="Courier New" pitchFamily="49" charset="0"/>
                <a:cs typeface="Courier New" pitchFamily="49" charset="0"/>
              </a:rPr>
              <a:t>Xtrace_a</a:t>
            </a:r>
            <a:r>
              <a:rPr lang="en-US" sz="2800" b="1" dirty="0" smtClean="0">
                <a:latin typeface="Courier New" pitchFamily="49" charset="0"/>
                <a:cs typeface="Courier New" pitchFamily="49" charset="0"/>
              </a:rPr>
              <a:t> 1 ref 2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r>
              <a:rPr lang="en-US" sz="2800" b="1" dirty="0" err="1" smtClean="0">
                <a:latin typeface="Courier New" pitchFamily="49" charset="0"/>
                <a:cs typeface="Courier New" pitchFamily="49" charset="0"/>
              </a:rPr>
              <a:t>Xtrace_b</a:t>
            </a:r>
            <a:r>
              <a:rPr lang="en-US" sz="2800" b="1" dirty="0" smtClean="0">
                <a:latin typeface="Courier New" pitchFamily="49" charset="0"/>
                <a:cs typeface="Courier New" pitchFamily="49" charset="0"/>
              </a:rPr>
              <a:t> 3 ref 4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r>
              <a:rPr lang="en-US" sz="2800" b="1" dirty="0" err="1" smtClean="0">
                <a:latin typeface="Courier New" pitchFamily="49" charset="0"/>
                <a:cs typeface="Courier New" pitchFamily="49" charset="0"/>
              </a:rPr>
              <a:t>Xtrace_c</a:t>
            </a:r>
            <a:r>
              <a:rPr lang="en-US" sz="2800" b="1" dirty="0" smtClean="0">
                <a:latin typeface="Courier New" pitchFamily="49" charset="0"/>
                <a:cs typeface="Courier New" pitchFamily="49" charset="0"/>
              </a:rPr>
              <a:t> 5 ref 6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r>
              <a:rPr lang="en-US" sz="2800" b="1" dirty="0" err="1" smtClean="0">
                <a:latin typeface="Courier New" pitchFamily="49" charset="0"/>
                <a:cs typeface="Courier New" pitchFamily="49" charset="0"/>
              </a:rPr>
              <a:t>Xtrace_d</a:t>
            </a:r>
            <a:r>
              <a:rPr lang="en-US" sz="2800" b="1" dirty="0" smtClean="0">
                <a:latin typeface="Courier New" pitchFamily="49" charset="0"/>
                <a:cs typeface="Courier New" pitchFamily="49" charset="0"/>
              </a:rPr>
              <a:t> 7 ref 8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endParaRPr lang="en-US" sz="2800" b="1" dirty="0" smtClean="0">
              <a:latin typeface="Courier New" pitchFamily="49" charset="0"/>
              <a:cs typeface="Courier New" pitchFamily="49" charset="0"/>
            </a:endParaRPr>
          </a:p>
          <a:p>
            <a:pPr>
              <a:buNone/>
            </a:pPr>
            <a:r>
              <a:rPr lang="en-US" sz="2800" b="1" dirty="0" smtClean="0">
                <a:latin typeface="Courier New" pitchFamily="49" charset="0"/>
                <a:cs typeface="Courier New" pitchFamily="49" charset="0"/>
              </a:rPr>
              <a:t>* This circuit assumes no crosstalk</a:t>
            </a:r>
            <a:endParaRPr lang="en-US" sz="2800" b="1" dirty="0">
              <a:latin typeface="Courier New" pitchFamily="49" charset="0"/>
              <a:cs typeface="Courier New" pitchFamily="49" charset="0"/>
            </a:endParaRPr>
          </a:p>
          <a:p>
            <a:pPr>
              <a:buNone/>
            </a:pPr>
            <a:endParaRPr lang="en-US" sz="2800" dirty="0">
              <a:latin typeface="Courier New" pitchFamily="49" charset="0"/>
              <a:cs typeface="Courier New" pitchFamily="49" charset="0"/>
            </a:endParaRPr>
          </a:p>
          <a:p>
            <a:pPr marL="457200" indent="0">
              <a:buNone/>
            </a:pPr>
            <a:r>
              <a:rPr lang="en-US" sz="2800" b="1" dirty="0" smtClean="0">
                <a:solidFill>
                  <a:schemeClr val="tx2"/>
                </a:solidFill>
                <a:latin typeface="Courier New" pitchFamily="49" charset="0"/>
                <a:cs typeface="Courier New" pitchFamily="49" charset="0"/>
              </a:rPr>
              <a:t>.</a:t>
            </a:r>
            <a:r>
              <a:rPr lang="en-US" sz="2800" b="1" dirty="0" err="1" smtClean="0">
                <a:solidFill>
                  <a:schemeClr val="tx2"/>
                </a:solidFill>
                <a:latin typeface="Courier New" pitchFamily="49" charset="0"/>
                <a:cs typeface="Courier New" pitchFamily="49" charset="0"/>
              </a:rPr>
              <a:t>subckt</a:t>
            </a:r>
            <a:r>
              <a:rPr lang="en-US" sz="2800" b="1" dirty="0" smtClean="0">
                <a:solidFill>
                  <a:schemeClr val="tx2"/>
                </a:solidFill>
                <a:latin typeface="Courier New" pitchFamily="49" charset="0"/>
                <a:cs typeface="Courier New" pitchFamily="49" charset="0"/>
              </a:rPr>
              <a:t> </a:t>
            </a:r>
            <a:r>
              <a:rPr lang="en-US" sz="2800" b="1" dirty="0" err="1" smtClean="0">
                <a:solidFill>
                  <a:schemeClr val="tx2"/>
                </a:solidFill>
                <a:latin typeface="Courier New" pitchFamily="49" charset="0"/>
                <a:cs typeface="Courier New" pitchFamily="49" charset="0"/>
              </a:rPr>
              <a:t>single_trace</a:t>
            </a:r>
            <a:r>
              <a:rPr lang="en-US" sz="2800" b="1" dirty="0" smtClean="0">
                <a:solidFill>
                  <a:schemeClr val="tx2"/>
                </a:solidFill>
                <a:latin typeface="Courier New" pitchFamily="49" charset="0"/>
                <a:cs typeface="Courier New" pitchFamily="49" charset="0"/>
              </a:rPr>
              <a:t> in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out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a:t>
            </a:r>
            <a:r>
              <a:rPr lang="en-US" sz="2800" b="1" dirty="0" err="1" smtClean="0">
                <a:solidFill>
                  <a:schemeClr val="tx2"/>
                </a:solidFill>
                <a:latin typeface="Courier New" pitchFamily="49" charset="0"/>
                <a:cs typeface="Courier New" pitchFamily="49" charset="0"/>
              </a:rPr>
              <a:t>local_length</a:t>
            </a:r>
            <a:r>
              <a:rPr lang="en-US" sz="2800" b="1" dirty="0" smtClean="0">
                <a:solidFill>
                  <a:schemeClr val="tx2"/>
                </a:solidFill>
                <a:latin typeface="Courier New" pitchFamily="49" charset="0"/>
                <a:cs typeface="Courier New" pitchFamily="49" charset="0"/>
              </a:rPr>
              <a:t>=1</a:t>
            </a:r>
            <a:endParaRPr lang="en-US" sz="2800" b="1" dirty="0">
              <a:solidFill>
                <a:schemeClr val="tx2"/>
              </a:solidFill>
              <a:latin typeface="Courier New" pitchFamily="49" charset="0"/>
              <a:cs typeface="Courier New" pitchFamily="49" charset="0"/>
            </a:endParaRPr>
          </a:p>
          <a:p>
            <a:pPr marL="457200" indent="0">
              <a:buNone/>
            </a:pPr>
            <a:endParaRPr lang="en-US" sz="2800" b="1" dirty="0" smtClean="0">
              <a:solidFill>
                <a:schemeClr val="tx2"/>
              </a:solidFill>
              <a:latin typeface="Courier New" pitchFamily="49" charset="0"/>
              <a:cs typeface="Courier New" pitchFamily="49" charset="0"/>
            </a:endParaRPr>
          </a:p>
          <a:p>
            <a:pPr marL="457200" indent="0">
              <a:buNone/>
            </a:pPr>
            <a:r>
              <a:rPr lang="en-US" sz="2800" b="1" dirty="0" err="1" smtClean="0">
                <a:solidFill>
                  <a:schemeClr val="tx2"/>
                </a:solidFill>
                <a:latin typeface="Courier New" pitchFamily="49" charset="0"/>
                <a:cs typeface="Courier New" pitchFamily="49" charset="0"/>
              </a:rPr>
              <a:t>Wsingle</a:t>
            </a:r>
            <a:r>
              <a:rPr lang="en-US" sz="2800" b="1" dirty="0" smtClean="0">
                <a:solidFill>
                  <a:schemeClr val="tx2"/>
                </a:solidFill>
                <a:latin typeface="Courier New" pitchFamily="49" charset="0"/>
                <a:cs typeface="Courier New" pitchFamily="49" charset="0"/>
              </a:rPr>
              <a:t> in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out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N=1 L=‘</a:t>
            </a:r>
            <a:r>
              <a:rPr lang="en-US" sz="2800" b="1" dirty="0" err="1" smtClean="0">
                <a:solidFill>
                  <a:schemeClr val="tx2"/>
                </a:solidFill>
                <a:latin typeface="Courier New" pitchFamily="49" charset="0"/>
                <a:cs typeface="Courier New" pitchFamily="49" charset="0"/>
              </a:rPr>
              <a:t>local_length</a:t>
            </a:r>
            <a:r>
              <a:rPr lang="en-US" sz="2800" b="1" dirty="0" smtClean="0">
                <a:solidFill>
                  <a:schemeClr val="tx2"/>
                </a:solidFill>
                <a:latin typeface="Courier New" pitchFamily="49" charset="0"/>
                <a:cs typeface="Courier New" pitchFamily="49" charset="0"/>
              </a:rPr>
              <a:t>’</a:t>
            </a:r>
          </a:p>
          <a:p>
            <a:pPr marL="457200" indent="0">
              <a:buNone/>
            </a:pPr>
            <a:r>
              <a:rPr lang="en-US" sz="2800" b="1" dirty="0" smtClean="0">
                <a:solidFill>
                  <a:schemeClr val="tx2"/>
                </a:solidFill>
                <a:latin typeface="Courier New" pitchFamily="49" charset="0"/>
                <a:cs typeface="Courier New" pitchFamily="49" charset="0"/>
              </a:rPr>
              <a:t>+ TABLEMODEL=‘</a:t>
            </a:r>
            <a:r>
              <a:rPr lang="en-US" sz="2800" b="1" dirty="0" err="1" smtClean="0">
                <a:solidFill>
                  <a:schemeClr val="tx2"/>
                </a:solidFill>
                <a:latin typeface="Courier New" pitchFamily="49" charset="0"/>
                <a:cs typeface="Courier New" pitchFamily="49" charset="0"/>
              </a:rPr>
              <a:t>single_line_table</a:t>
            </a:r>
            <a:r>
              <a:rPr lang="en-US" sz="2800" b="1" dirty="0" smtClean="0">
                <a:solidFill>
                  <a:schemeClr val="tx2"/>
                </a:solidFill>
                <a:latin typeface="Courier New" pitchFamily="49" charset="0"/>
                <a:cs typeface="Courier New" pitchFamily="49" charset="0"/>
              </a:rPr>
              <a:t>’</a:t>
            </a:r>
            <a:endParaRPr lang="en-US" sz="2800" b="1" dirty="0">
              <a:solidFill>
                <a:schemeClr val="tx2"/>
              </a:solidFill>
              <a:latin typeface="Courier New" pitchFamily="49" charset="0"/>
              <a:cs typeface="Courier New" pitchFamily="49" charset="0"/>
            </a:endParaRPr>
          </a:p>
          <a:p>
            <a:pPr marL="457200" indent="0">
              <a:buNone/>
            </a:pPr>
            <a:endParaRPr lang="en-US" sz="2800" b="1" dirty="0" smtClean="0">
              <a:solidFill>
                <a:schemeClr val="tx2"/>
              </a:solidFill>
              <a:latin typeface="Courier New" pitchFamily="49" charset="0"/>
              <a:cs typeface="Courier New" pitchFamily="49" charset="0"/>
            </a:endParaRPr>
          </a:p>
          <a:p>
            <a:pPr marL="457200" indent="0">
              <a:buNone/>
            </a:pPr>
            <a:r>
              <a:rPr lang="en-US" sz="2800" b="1" dirty="0" smtClean="0">
                <a:solidFill>
                  <a:schemeClr val="tx2"/>
                </a:solidFill>
                <a:latin typeface="Courier New" pitchFamily="49" charset="0"/>
                <a:cs typeface="Courier New" pitchFamily="49" charset="0"/>
              </a:rPr>
              <a:t>.include ‘single_line_table.inc’ </a:t>
            </a:r>
          </a:p>
          <a:p>
            <a:pPr marL="457200" indent="0">
              <a:buNone/>
            </a:pPr>
            <a:r>
              <a:rPr lang="en-US" sz="2800" b="1" dirty="0" smtClean="0">
                <a:solidFill>
                  <a:schemeClr val="tx2"/>
                </a:solidFill>
                <a:latin typeface="Courier New" pitchFamily="49" charset="0"/>
                <a:cs typeface="Courier New" pitchFamily="49" charset="0"/>
              </a:rPr>
              <a:t>* This file defines the tabular data using .MODEL</a:t>
            </a:r>
            <a:endParaRPr lang="en-US" sz="2800" b="1" dirty="0">
              <a:solidFill>
                <a:schemeClr val="tx2"/>
              </a:solidFill>
              <a:latin typeface="Courier New" pitchFamily="49" charset="0"/>
              <a:cs typeface="Courier New" pitchFamily="49" charset="0"/>
            </a:endParaRPr>
          </a:p>
          <a:p>
            <a:pPr marL="457200" indent="0">
              <a:buNone/>
            </a:pPr>
            <a:r>
              <a:rPr lang="en-US" sz="2800" b="1" dirty="0" smtClean="0">
                <a:solidFill>
                  <a:schemeClr val="tx2"/>
                </a:solidFill>
                <a:latin typeface="Courier New" pitchFamily="49" charset="0"/>
                <a:cs typeface="Courier New" pitchFamily="49" charset="0"/>
              </a:rPr>
              <a:t>* This file should also be written using ISS rules</a:t>
            </a:r>
          </a:p>
          <a:p>
            <a:pPr marL="457200" indent="0">
              <a:buNone/>
            </a:pPr>
            <a:r>
              <a:rPr lang="en-US" sz="2800" b="1" dirty="0" smtClean="0">
                <a:solidFill>
                  <a:schemeClr val="tx2"/>
                </a:solidFill>
                <a:latin typeface="Courier New" pitchFamily="49" charset="0"/>
                <a:cs typeface="Courier New" pitchFamily="49" charset="0"/>
              </a:rPr>
              <a:t>.ends</a:t>
            </a:r>
          </a:p>
          <a:p>
            <a:pPr>
              <a:buNone/>
            </a:pPr>
            <a:endParaRPr lang="en-US" sz="2800" dirty="0" smtClean="0">
              <a:latin typeface="Courier New" pitchFamily="49" charset="0"/>
              <a:cs typeface="Courier New" pitchFamily="49" charset="0"/>
            </a:endParaRPr>
          </a:p>
          <a:p>
            <a:pPr>
              <a:buNone/>
            </a:pPr>
            <a:r>
              <a:rPr lang="en-US" sz="2800" b="1" dirty="0" smtClean="0">
                <a:latin typeface="Courier New" pitchFamily="49" charset="0"/>
                <a:cs typeface="Courier New" pitchFamily="49" charset="0"/>
              </a:rPr>
              <a:t>.ends</a:t>
            </a:r>
            <a:endParaRPr lang="en-US" sz="2800" b="1" dirty="0">
              <a:latin typeface="Courier New" pitchFamily="49" charset="0"/>
              <a:cs typeface="Courier New" pitchFamily="49" charset="0"/>
            </a:endParaRPr>
          </a:p>
        </p:txBody>
      </p:sp>
      <p:sp>
        <p:nvSpPr>
          <p:cNvPr id="4" name="Rectangle 3"/>
          <p:cNvSpPr/>
          <p:nvPr/>
        </p:nvSpPr>
        <p:spPr bwMode="auto">
          <a:xfrm>
            <a:off x="539552" y="3392996"/>
            <a:ext cx="7632848" cy="2194560"/>
          </a:xfrm>
          <a:prstGeom prst="rect">
            <a:avLst/>
          </a:prstGeom>
          <a:solidFill>
            <a:schemeClr val="bg2">
              <a:alpha val="12000"/>
            </a:schemeClr>
          </a:solidFill>
          <a:ln w="38100" cap="flat" cmpd="sng" algn="ctr">
            <a:solidFill>
              <a:srgbClr val="29292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Tree>
  </p:cSld>
  <p:clrMapOvr>
    <a:masterClrMapping/>
  </p:clrMapOvr>
  <p:transition>
    <p:fade/>
  </p:transition>
</p:sld>
</file>

<file path=ppt/theme/theme1.xml><?xml version="1.0" encoding="utf-8"?>
<a:theme xmlns:a="http://schemas.openxmlformats.org/drawingml/2006/main" name="2_white_intel_only">
  <a:themeElements>
    <a:clrScheme name="2_white_intel_only 6">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C7015B"/>
      </a:hlink>
      <a:folHlink>
        <a:srgbClr val="379900"/>
      </a:folHlink>
    </a:clrScheme>
    <a:fontScheme name="2_white_intel_onl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292929"/>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292929"/>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2_white_intel_only 1">
        <a:dk1>
          <a:srgbClr val="111111"/>
        </a:dk1>
        <a:lt1>
          <a:srgbClr val="FFFFFF"/>
        </a:lt1>
        <a:dk2>
          <a:srgbClr val="087EB9"/>
        </a:dk2>
        <a:lt2>
          <a:srgbClr val="0860A8"/>
        </a:lt2>
        <a:accent1>
          <a:srgbClr val="FF5C00"/>
        </a:accent1>
        <a:accent2>
          <a:srgbClr val="FDB605"/>
        </a:accent2>
        <a:accent3>
          <a:srgbClr val="FFFFFF"/>
        </a:accent3>
        <a:accent4>
          <a:srgbClr val="0D0D0D"/>
        </a:accent4>
        <a:accent5>
          <a:srgbClr val="FFB5AA"/>
        </a:accent5>
        <a:accent6>
          <a:srgbClr val="E5A504"/>
        </a:accent6>
        <a:hlink>
          <a:srgbClr val="CCECFF"/>
        </a:hlink>
        <a:folHlink>
          <a:srgbClr val="379900"/>
        </a:folHlink>
      </a:clrScheme>
      <a:clrMap bg1="lt1" tx1="dk1" bg2="lt2" tx2="dk2" accent1="accent1" accent2="accent2" accent3="accent3" accent4="accent4" accent5="accent5" accent6="accent6" hlink="hlink" folHlink="folHlink"/>
    </a:extraClrScheme>
    <a:extraClrScheme>
      <a:clrScheme name="2_white_intel_only 2">
        <a:dk1>
          <a:srgbClr val="111111"/>
        </a:dk1>
        <a:lt1>
          <a:srgbClr val="FFFFFF"/>
        </a:lt1>
        <a:dk2>
          <a:srgbClr val="087EB9"/>
        </a:dk2>
        <a:lt2>
          <a:srgbClr val="0860A8"/>
        </a:lt2>
        <a:accent1>
          <a:srgbClr val="FF5C00"/>
        </a:accent1>
        <a:accent2>
          <a:srgbClr val="FDB605"/>
        </a:accent2>
        <a:accent3>
          <a:srgbClr val="FFFFFF"/>
        </a:accent3>
        <a:accent4>
          <a:srgbClr val="0D0D0D"/>
        </a:accent4>
        <a:accent5>
          <a:srgbClr val="FFB5AA"/>
        </a:accent5>
        <a:accent6>
          <a:srgbClr val="E5A504"/>
        </a:accent6>
        <a:hlink>
          <a:srgbClr val="0066FF"/>
        </a:hlink>
        <a:folHlink>
          <a:srgbClr val="379900"/>
        </a:folHlink>
      </a:clrScheme>
      <a:clrMap bg1="lt1" tx1="dk1" bg2="lt2" tx2="dk2" accent1="accent1" accent2="accent2" accent3="accent3" accent4="accent4" accent5="accent5" accent6="accent6" hlink="hlink" folHlink="folHlink"/>
    </a:extraClrScheme>
    <a:extraClrScheme>
      <a:clrScheme name="2_white_intel_only 3">
        <a:dk1>
          <a:srgbClr val="111111"/>
        </a:dk1>
        <a:lt1>
          <a:srgbClr val="FFFFFF"/>
        </a:lt1>
        <a:dk2>
          <a:srgbClr val="0860A8"/>
        </a:dk2>
        <a:lt2>
          <a:srgbClr val="777777"/>
        </a:lt2>
        <a:accent1>
          <a:srgbClr val="FF5C00"/>
        </a:accent1>
        <a:accent2>
          <a:srgbClr val="FDB605"/>
        </a:accent2>
        <a:accent3>
          <a:srgbClr val="FFFFFF"/>
        </a:accent3>
        <a:accent4>
          <a:srgbClr val="0D0D0D"/>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4">
        <a:dk1>
          <a:srgbClr val="333333"/>
        </a:dk1>
        <a:lt1>
          <a:srgbClr val="FFFFFF"/>
        </a:lt1>
        <a:dk2>
          <a:srgbClr val="0860A8"/>
        </a:dk2>
        <a:lt2>
          <a:srgbClr val="000000"/>
        </a:lt2>
        <a:accent1>
          <a:srgbClr val="FF5C00"/>
        </a:accent1>
        <a:accent2>
          <a:srgbClr val="FDB605"/>
        </a:accent2>
        <a:accent3>
          <a:srgbClr val="FFFFFF"/>
        </a:accent3>
        <a:accent4>
          <a:srgbClr val="2A2A2A"/>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5">
        <a:dk1>
          <a:srgbClr val="080808"/>
        </a:dk1>
        <a:lt1>
          <a:srgbClr val="FFFFFF"/>
        </a:lt1>
        <a:dk2>
          <a:srgbClr val="0860A8"/>
        </a:dk2>
        <a:lt2>
          <a:srgbClr val="0860A8"/>
        </a:lt2>
        <a:accent1>
          <a:srgbClr val="FF5C00"/>
        </a:accent1>
        <a:accent2>
          <a:srgbClr val="FDB605"/>
        </a:accent2>
        <a:accent3>
          <a:srgbClr val="FFFFFF"/>
        </a:accent3>
        <a:accent4>
          <a:srgbClr val="060606"/>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6">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51299</TotalTime>
  <Words>814</Words>
  <Application>Microsoft Office PowerPoint</Application>
  <PresentationFormat>On-screen Show (4:3)</PresentationFormat>
  <Paragraphs>157</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2_white_intel_only</vt:lpstr>
      <vt:lpstr>IBIS-ISS:  What It Is and What It Means to You</vt:lpstr>
      <vt:lpstr>Legal Disclaimer</vt:lpstr>
      <vt:lpstr>Agenda</vt:lpstr>
      <vt:lpstr>A Standard SPICE* Does Not Exist</vt:lpstr>
      <vt:lpstr>A Solution for SI/PI Interconnects</vt:lpstr>
      <vt:lpstr>IBIS-ISS in Simple Terms</vt:lpstr>
      <vt:lpstr>What Is (and Is Not) Supported</vt:lpstr>
      <vt:lpstr>Usage Model</vt:lpstr>
      <vt:lpstr>How Does It Work?</vt:lpstr>
      <vt:lpstr>Using SPICE* Correctly</vt:lpstr>
      <vt:lpstr>Status and Future Work</vt:lpstr>
      <vt:lpstr>Summary</vt:lpstr>
    </vt:vector>
  </TitlesOfParts>
  <Company>Intel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IBIS-ISS: What It Is and What It Means to You</dc:title>
  <dc:creator>Michael Mirmak</dc:creator>
  <cp:lastModifiedBy>Michael Mirmak</cp:lastModifiedBy>
  <cp:revision>1103</cp:revision>
  <dcterms:created xsi:type="dcterms:W3CDTF">2006-01-03T03:33:43Z</dcterms:created>
  <dcterms:modified xsi:type="dcterms:W3CDTF">2010-10-14T00:11:16Z</dcterms:modified>
</cp:coreProperties>
</file>