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256" r:id="rId2"/>
    <p:sldId id="344" r:id="rId3"/>
    <p:sldId id="330" r:id="rId4"/>
    <p:sldId id="335" r:id="rId5"/>
    <p:sldId id="331" r:id="rId6"/>
    <p:sldId id="334" r:id="rId7"/>
    <p:sldId id="338" r:id="rId8"/>
    <p:sldId id="339" r:id="rId9"/>
    <p:sldId id="337" r:id="rId10"/>
    <p:sldId id="336" r:id="rId11"/>
    <p:sldId id="343" r:id="rId12"/>
    <p:sldId id="345" r:id="rId13"/>
    <p:sldId id="329" r:id="rId14"/>
    <p:sldId id="354" r:id="rId15"/>
    <p:sldId id="355" r:id="rId16"/>
    <p:sldId id="348" r:id="rId17"/>
    <p:sldId id="312" r:id="rId18"/>
    <p:sldId id="352" r:id="rId19"/>
    <p:sldId id="356" r:id="rId20"/>
    <p:sldId id="350" r:id="rId21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98" autoAdjust="0"/>
    <p:restoredTop sz="94585" autoAdjust="0"/>
  </p:normalViewPr>
  <p:slideViewPr>
    <p:cSldViewPr>
      <p:cViewPr varScale="1">
        <p:scale>
          <a:sx n="79" d="100"/>
          <a:sy n="79" d="100"/>
        </p:scale>
        <p:origin x="-128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13404"/>
    </p:cViewPr>
  </p:sorterViewPr>
  <p:notesViewPr>
    <p:cSldViewPr>
      <p:cViewPr varScale="1">
        <p:scale>
          <a:sx n="61" d="100"/>
          <a:sy n="61" d="100"/>
        </p:scale>
        <p:origin x="-2652" y="-78"/>
      </p:cViewPr>
      <p:guideLst>
        <p:guide orient="horz" pos="2949"/>
        <p:guide pos="222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2012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fld id="{89F6FD4D-D99A-4AF1-BBDC-87F92717B91D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6" tIns="46968" rIns="93936" bIns="4696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36" tIns="46968" rIns="93936" bIns="4696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7248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6355E3-9C1C-45ED-A930-D7A0EEAED4E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964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2819400" y="6366249"/>
            <a:ext cx="2847975" cy="365125"/>
          </a:xfrm>
        </p:spPr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48000" y="6366249"/>
            <a:ext cx="2847975" cy="365125"/>
          </a:xfrm>
        </p:spPr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636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052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2015 Teraspeed Labs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1" y="6064608"/>
            <a:ext cx="990599" cy="6886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2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solidFill>
            <a:schemeClr val="tx2"/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b="1" kern="1200">
          <a:solidFill>
            <a:schemeClr val="tx2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b="1" kern="1200">
          <a:solidFill>
            <a:schemeClr val="tx2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b="1" kern="1200">
          <a:solidFill>
            <a:schemeClr val="tx2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b="1" kern="1200">
          <a:solidFill>
            <a:schemeClr val="tx2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1.doc"/><Relationship Id="rId7" Type="http://schemas.openxmlformats.org/officeDocument/2006/relationships/image" Target="../media/image5.e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Microsoft_Word_97_-_2003_Document2.doc"/><Relationship Id="rId4" Type="http://schemas.openxmlformats.org/officeDocument/2006/relationships/image" Target="../media/image3.w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anchor="t"/>
          <a:lstStyle/>
          <a:p>
            <a:r>
              <a:rPr lang="en-US" sz="4800" dirty="0" smtClean="0"/>
              <a:t>Time Response Utility</a:t>
            </a:r>
            <a:br>
              <a:rPr lang="en-US" sz="48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3200" dirty="0" smtClean="0"/>
              <a:t>Bob Ross, </a:t>
            </a:r>
            <a:r>
              <a:rPr lang="en-US" sz="3200" dirty="0" err="1" smtClean="0"/>
              <a:t>Teraspeed</a:t>
            </a:r>
            <a:r>
              <a:rPr lang="en-US" sz="3200" dirty="0" smtClean="0"/>
              <a:t> Labs</a:t>
            </a:r>
            <a:br>
              <a:rPr lang="en-US" sz="3200" dirty="0" smtClean="0"/>
            </a:br>
            <a:r>
              <a:rPr lang="en-US" sz="3200" dirty="0" smtClean="0"/>
              <a:t>bob@teraspeedlabs.com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2800" dirty="0" smtClean="0"/>
              <a:t>European IBIS Summit</a:t>
            </a:r>
            <a:br>
              <a:rPr lang="en-US" sz="2800" dirty="0" smtClean="0"/>
            </a:br>
            <a:r>
              <a:rPr lang="en-US" sz="2800" dirty="0" smtClean="0"/>
              <a:t>Berlin, Germany,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May 13, 2015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4953000"/>
            <a:ext cx="7315200" cy="1219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>
                <a:latin typeface="+mn-lt"/>
              </a:rPr>
              <a:t>(Presented by Anders </a:t>
            </a:r>
            <a:r>
              <a:rPr lang="en-US" dirty="0" err="1" smtClean="0">
                <a:latin typeface="+mn-lt"/>
              </a:rPr>
              <a:t>Ekholm</a:t>
            </a:r>
            <a:r>
              <a:rPr lang="en-US" dirty="0" smtClean="0">
                <a:latin typeface="+mn-lt"/>
              </a:rPr>
              <a:t>, Ericsson)</a:t>
            </a:r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47975" cy="365125"/>
          </a:xfrm>
        </p:spPr>
        <p:txBody>
          <a:bodyPr/>
          <a:lstStyle/>
          <a:p>
            <a:r>
              <a:rPr lang="en-US" dirty="0" smtClean="0"/>
              <a:t>Copyright 2015 </a:t>
            </a:r>
            <a:r>
              <a:rPr lang="en-US" dirty="0" err="1" smtClean="0"/>
              <a:t>Teraspeed</a:t>
            </a:r>
            <a:r>
              <a:rPr lang="en-US" dirty="0" smtClean="0"/>
              <a:t> Labs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465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Sine Wave Response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00200"/>
            <a:ext cx="8374533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37457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Recursive Taylor Series Method</a:t>
            </a:r>
            <a:b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(Repeat b and c)</a:t>
            </a:r>
          </a:p>
        </p:txBody>
      </p:sp>
      <p:sp>
        <p:nvSpPr>
          <p:cNvPr id="24579" name="Content Placeholder 10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eaLnBrk="1" hangingPunct="1">
              <a:buFontTx/>
              <a:buNone/>
            </a:pPr>
            <a:r>
              <a:rPr lang="en-US" sz="2800" dirty="0" smtClean="0"/>
              <a:t>a) Initialize: </a:t>
            </a:r>
            <a:r>
              <a:rPr lang="en-US" sz="2800" i="1" dirty="0" err="1" smtClean="0"/>
              <a:t>i</a:t>
            </a:r>
            <a:r>
              <a:rPr lang="en-US" sz="2800" dirty="0" smtClean="0"/>
              <a:t> = 1, … , </a:t>
            </a:r>
            <a:r>
              <a:rPr lang="en-US" sz="2800" i="1" dirty="0" smtClean="0"/>
              <a:t>n-</a:t>
            </a:r>
            <a:r>
              <a:rPr lang="en-US" sz="2800" dirty="0" smtClean="0"/>
              <a:t>1		(n = 7)</a:t>
            </a:r>
          </a:p>
          <a:p>
            <a:pPr marL="0" indent="0" eaLnBrk="1" hangingPunct="1">
              <a:buFontTx/>
              <a:buNone/>
            </a:pPr>
            <a:endParaRPr lang="en-US" sz="2800" dirty="0" smtClean="0"/>
          </a:p>
          <a:p>
            <a:pPr marL="0" indent="0" eaLnBrk="1" hangingPunct="1">
              <a:buFontTx/>
              <a:buNone/>
            </a:pPr>
            <a:r>
              <a:rPr lang="en-US" sz="2800" dirty="0" smtClean="0"/>
              <a:t>b) Extend:  </a:t>
            </a:r>
            <a:r>
              <a:rPr lang="en-US" sz="2800" i="1" dirty="0" err="1" smtClean="0"/>
              <a:t>i</a:t>
            </a:r>
            <a:r>
              <a:rPr lang="en-US" sz="2800" dirty="0" smtClean="0"/>
              <a:t> = </a:t>
            </a:r>
            <a:r>
              <a:rPr lang="en-US" sz="2800" i="1" dirty="0" smtClean="0"/>
              <a:t>n</a:t>
            </a:r>
            <a:r>
              <a:rPr lang="en-US" sz="2800" dirty="0" smtClean="0"/>
              <a:t>, … , </a:t>
            </a:r>
            <a:r>
              <a:rPr lang="en-US" sz="2800" i="1" dirty="0" smtClean="0"/>
              <a:t>p		</a:t>
            </a:r>
            <a:r>
              <a:rPr lang="en-US" sz="2800" dirty="0" smtClean="0"/>
              <a:t>(p = 26)  </a:t>
            </a:r>
          </a:p>
          <a:p>
            <a:pPr marL="0" indent="0" eaLnBrk="1" hangingPunct="1">
              <a:buFontTx/>
              <a:buNone/>
            </a:pPr>
            <a:endParaRPr lang="en-US" sz="2800" dirty="0" smtClean="0"/>
          </a:p>
          <a:p>
            <a:pPr marL="0" indent="0" eaLnBrk="1" hangingPunct="1">
              <a:buFontTx/>
              <a:buNone/>
            </a:pPr>
            <a:r>
              <a:rPr lang="en-US" sz="2800" dirty="0" smtClean="0"/>
              <a:t>c) Next time step:  </a:t>
            </a:r>
            <a:r>
              <a:rPr lang="en-US" sz="2800" i="1" dirty="0" err="1" smtClean="0"/>
              <a:t>i</a:t>
            </a:r>
            <a:r>
              <a:rPr lang="en-US" sz="2800" dirty="0" smtClean="0"/>
              <a:t> = 0, … , </a:t>
            </a:r>
            <a:r>
              <a:rPr lang="en-US" sz="2800" i="1" dirty="0" smtClean="0"/>
              <a:t>n</a:t>
            </a:r>
            <a:r>
              <a:rPr lang="en-US" sz="2800" dirty="0" smtClean="0"/>
              <a:t>-1	(Taylor Series)</a:t>
            </a:r>
          </a:p>
          <a:p>
            <a:pPr marL="0" indent="0" eaLnBrk="1" hangingPunct="1">
              <a:buFontTx/>
              <a:buNone/>
            </a:pPr>
            <a:endParaRPr lang="en-US" sz="2800" dirty="0" smtClean="0"/>
          </a:p>
          <a:p>
            <a:pPr marL="0" indent="0" eaLnBrk="1" hangingPunct="1">
              <a:buFontTx/>
              <a:buNone/>
            </a:pPr>
            <a:endParaRPr lang="en-US" sz="2800" dirty="0" smtClean="0"/>
          </a:p>
          <a:p>
            <a:pPr marL="0" indent="0" eaLnBrk="1" hangingPunct="1">
              <a:buFontTx/>
              <a:buNone/>
            </a:pPr>
            <a:r>
              <a:rPr lang="en-US" sz="2000" dirty="0" smtClean="0"/>
              <a:t>R. I. Ross, “Evaluating the Transient Response of a Network Function,” </a:t>
            </a:r>
            <a:r>
              <a:rPr lang="en-US" sz="2000" i="1" dirty="0" smtClean="0"/>
              <a:t>Proc. IEEE</a:t>
            </a:r>
            <a:r>
              <a:rPr lang="en-US" sz="2000" dirty="0" smtClean="0"/>
              <a:t>, vol.55, pp. 615-616, May 1967</a:t>
            </a:r>
          </a:p>
          <a:p>
            <a:pPr marL="0" indent="0" eaLnBrk="1" hangingPunct="1">
              <a:buFontTx/>
              <a:buNone/>
            </a:pPr>
            <a:endParaRPr lang="en-US" sz="28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11</a:t>
            </a:fld>
            <a:endParaRPr lang="en-US"/>
          </a:p>
        </p:txBody>
      </p:sp>
      <p:sp>
        <p:nvSpPr>
          <p:cNvPr id="24580" name="Footer Placeholder 2"/>
          <p:cNvSpPr>
            <a:spLocks noGrp="1"/>
          </p:cNvSpPr>
          <p:nvPr>
            <p:ph type="ftr" sz="quarter" idx="3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Copyright 2015 Teraspeed Labs</a:t>
            </a:r>
          </a:p>
        </p:txBody>
      </p:sp>
      <p:sp>
        <p:nvSpPr>
          <p:cNvPr id="4" name="TextBox 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134019" y="2069820"/>
            <a:ext cx="1924855" cy="461665"/>
          </a:xfrm>
          <a:prstGeom prst="rect">
            <a:avLst/>
          </a:prstGeom>
          <a:blipFill rotWithShape="1">
            <a:blip r:embed="rId2" cstate="print"/>
            <a:stretch>
              <a:fillRect b="-2667"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5" name="TextBox 4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429000" y="2069820"/>
            <a:ext cx="4777270" cy="538481"/>
          </a:xfrm>
          <a:prstGeom prst="rect">
            <a:avLst/>
          </a:prstGeom>
          <a:blipFill rotWithShape="1">
            <a:blip r:embed="rId3" cstate="print"/>
            <a:stretch>
              <a:fillRect t="-4545" b="-15909"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9" name="Rectangle 8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101361" y="3124200"/>
            <a:ext cx="3675557" cy="525208"/>
          </a:xfrm>
          <a:prstGeom prst="rect">
            <a:avLst/>
          </a:prstGeom>
          <a:blipFill rotWithShape="1">
            <a:blip r:embed="rId4" cstate="print"/>
            <a:stretch>
              <a:fillRect t="-6977" r="-2488" b="-16279"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10" name="Rectangle 9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166676" y="4114800"/>
            <a:ext cx="3868069" cy="730008"/>
          </a:xfrm>
          <a:prstGeom prst="rect">
            <a:avLst/>
          </a:prstGeom>
          <a:blipFill rotWithShape="1">
            <a:blip r:embed="rId5" cstate="print"/>
            <a:stretch>
              <a:fillRect b="-833"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780295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Spread Sheet Details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9" y="1600200"/>
            <a:ext cx="9127671" cy="3833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 flipV="1">
            <a:off x="6019800" y="3603171"/>
            <a:ext cx="0" cy="23622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1066800" y="3619500"/>
            <a:ext cx="4953000" cy="2286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1066800" y="3619500"/>
            <a:ext cx="0" cy="23622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6324600" y="5638800"/>
            <a:ext cx="259080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133600" y="2905703"/>
            <a:ext cx="133350" cy="69746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5257800" y="2209800"/>
            <a:ext cx="68580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419600" y="3848100"/>
            <a:ext cx="0" cy="17907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295400" y="2590800"/>
            <a:ext cx="2514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(a) Initialize</a:t>
            </a:r>
            <a:endParaRPr lang="en-US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081346" y="2590800"/>
            <a:ext cx="28340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Copy to Reset Sheet</a:t>
            </a:r>
            <a:endParaRPr lang="en-US" sz="2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166446" y="5651695"/>
            <a:ext cx="487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(c) x(</a:t>
            </a:r>
            <a:r>
              <a:rPr lang="en-US" sz="2000" b="1" dirty="0" err="1" smtClean="0"/>
              <a:t>t+T</a:t>
            </a:r>
            <a:r>
              <a:rPr lang="en-US" sz="2000" b="1" dirty="0" smtClean="0"/>
              <a:t>) Taylor Series for new row</a:t>
            </a:r>
            <a:endParaRPr lang="en-US" sz="20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6172200" y="5651695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sz="2000" b="1" dirty="0" smtClean="0"/>
              <a:t>(b) Extend thru N=26</a:t>
            </a:r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6019800" y="3619500"/>
            <a:ext cx="31242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5943600" y="2438400"/>
            <a:ext cx="228600" cy="35245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74858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Accurate Time Response for</a:t>
            </a:r>
            <a:br>
              <a:rPr lang="en-US" sz="4000" dirty="0" smtClean="0"/>
            </a:br>
            <a:r>
              <a:rPr lang="en-US" sz="4000" dirty="0" smtClean="0"/>
              <a:t>X(s) = 1/(s</a:t>
            </a:r>
            <a:r>
              <a:rPr lang="en-US" sz="4000" baseline="30000" dirty="0" smtClean="0"/>
              <a:t>2 </a:t>
            </a:r>
            <a:r>
              <a:rPr lang="en-US" sz="4000" dirty="0" smtClean="0"/>
              <a:t>+ 1); x(t) = sin(</a:t>
            </a:r>
            <a:r>
              <a:rPr lang="en-US" sz="4000" dirty="0" err="1" smtClean="0">
                <a:latin typeface="Symbol" panose="05050102010706020507" pitchFamily="18" charset="2"/>
              </a:rPr>
              <a:t>p</a:t>
            </a:r>
            <a:r>
              <a:rPr lang="en-US" sz="4000" dirty="0" err="1" smtClean="0"/>
              <a:t>t</a:t>
            </a:r>
            <a:r>
              <a:rPr lang="en-US" sz="4000" smtClean="0"/>
              <a:t>/12)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828799"/>
            <a:ext cx="8001000" cy="246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3400" y="4419600"/>
            <a:ext cx="822960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Iterative calculation = exact response to 9 digits</a:t>
            </a:r>
          </a:p>
          <a:p>
            <a:pPr marL="342900" indent="-342900">
              <a:buFontTx/>
              <a:buChar char="-"/>
            </a:pPr>
            <a:r>
              <a:rPr lang="en-US" sz="2000" b="1" dirty="0"/>
              <a:t>u</a:t>
            </a:r>
            <a:r>
              <a:rPr lang="en-US" sz="2000" b="1" dirty="0" smtClean="0"/>
              <a:t>p to 101 data points</a:t>
            </a:r>
          </a:p>
          <a:p>
            <a:pPr marL="342900" indent="-342900">
              <a:buFontTx/>
              <a:buChar char="-"/>
            </a:pPr>
            <a:r>
              <a:rPr lang="en-US" sz="2000" b="1" dirty="0" smtClean="0"/>
              <a:t>up to the 26</a:t>
            </a:r>
            <a:r>
              <a:rPr lang="en-US" sz="2000" b="1" baseline="30000" dirty="0" smtClean="0"/>
              <a:t>th </a:t>
            </a:r>
            <a:r>
              <a:rPr lang="en-US" sz="2000" b="1" dirty="0" smtClean="0"/>
              <a:t>derivative</a:t>
            </a:r>
          </a:p>
          <a:p>
            <a:endParaRPr lang="en-US" sz="2000" b="1" dirty="0"/>
          </a:p>
          <a:p>
            <a:r>
              <a:rPr lang="en-US" sz="2000" b="1" dirty="0" smtClean="0"/>
              <a:t>(Table resolution increased to 9 digits to show accuracy)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7967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5</a:t>
            </a:r>
            <a:r>
              <a:rPr lang="en-US" sz="4000" baseline="30000" dirty="0" smtClean="0"/>
              <a:t>th</a:t>
            </a:r>
            <a:r>
              <a:rPr lang="en-US" sz="4000" dirty="0" smtClean="0"/>
              <a:t>-order Step Response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1" y="1600200"/>
            <a:ext cx="8229600" cy="1874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7201" y="3962400"/>
            <a:ext cx="8229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X(s) = 4(-s + 1)/[(s + 1)</a:t>
            </a:r>
            <a:r>
              <a:rPr lang="en-US" sz="2000" b="1" baseline="30000" dirty="0" smtClean="0"/>
              <a:t>2</a:t>
            </a:r>
            <a:r>
              <a:rPr lang="en-US" sz="2000" b="1" dirty="0" smtClean="0"/>
              <a:t> (s + 2)</a:t>
            </a:r>
            <a:r>
              <a:rPr lang="en-US" sz="2000" b="1" baseline="30000" dirty="0" smtClean="0"/>
              <a:t>2</a:t>
            </a:r>
            <a:r>
              <a:rPr lang="en-US" sz="2000" b="1" dirty="0" smtClean="0"/>
              <a:t>s] = (-4s + 4)/(s</a:t>
            </a:r>
            <a:r>
              <a:rPr lang="en-US" sz="2000" b="1" baseline="30000" dirty="0" smtClean="0"/>
              <a:t>5</a:t>
            </a:r>
            <a:r>
              <a:rPr lang="en-US" sz="2000" b="1" dirty="0" smtClean="0"/>
              <a:t> + 6s</a:t>
            </a:r>
            <a:r>
              <a:rPr lang="en-US" sz="2000" b="1" baseline="30000" dirty="0" smtClean="0"/>
              <a:t>4</a:t>
            </a:r>
            <a:r>
              <a:rPr lang="en-US" sz="2000" b="1" dirty="0" smtClean="0"/>
              <a:t> + 13s</a:t>
            </a:r>
            <a:r>
              <a:rPr lang="en-US" sz="2000" b="1" baseline="30000" dirty="0" smtClean="0"/>
              <a:t>3</a:t>
            </a:r>
            <a:r>
              <a:rPr lang="en-US" sz="2000" b="1" dirty="0" smtClean="0"/>
              <a:t> + 12s</a:t>
            </a:r>
            <a:r>
              <a:rPr lang="en-US" sz="2000" b="1" baseline="30000" dirty="0" smtClean="0"/>
              <a:t>2 </a:t>
            </a:r>
            <a:r>
              <a:rPr lang="en-US" sz="2000" b="1" dirty="0" smtClean="0"/>
              <a:t>+ 4s)</a:t>
            </a:r>
          </a:p>
          <a:p>
            <a:endParaRPr lang="en-US" sz="2000" b="1" dirty="0"/>
          </a:p>
          <a:p>
            <a:r>
              <a:rPr lang="en-US" sz="2000" b="1" dirty="0" smtClean="0"/>
              <a:t>Laplace transform is normalized (b</a:t>
            </a:r>
            <a:r>
              <a:rPr lang="en-US" sz="2000" b="1" baseline="-25000" dirty="0" smtClean="0"/>
              <a:t>7</a:t>
            </a:r>
            <a:r>
              <a:rPr lang="en-US" sz="2000" b="1" dirty="0" smtClean="0"/>
              <a:t> = 1)</a:t>
            </a:r>
          </a:p>
          <a:p>
            <a:r>
              <a:rPr lang="en-US" sz="2000" b="1" dirty="0" smtClean="0"/>
              <a:t>Left-shift the numerator and denominator  coefficients</a:t>
            </a:r>
          </a:p>
          <a:p>
            <a:r>
              <a:rPr lang="en-US" sz="2000" b="1" dirty="0" smtClean="0"/>
              <a:t>Step response means b</a:t>
            </a:r>
            <a:r>
              <a:rPr lang="en-US" sz="2000" b="1" baseline="-25000" dirty="0" smtClean="0"/>
              <a:t>2</a:t>
            </a:r>
            <a:r>
              <a:rPr lang="en-US" sz="2000" b="1" dirty="0" smtClean="0"/>
              <a:t> is 0</a:t>
            </a:r>
          </a:p>
          <a:p>
            <a:r>
              <a:rPr lang="en-US" sz="2000" b="1" dirty="0" smtClean="0"/>
              <a:t>Right-hand plane zero creates pre-shoot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6059089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5th-Order Step Response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05000"/>
            <a:ext cx="8381999" cy="4130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45937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Embedded with Constant-R Bridged T-Coil Calculations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4" y="1676259"/>
            <a:ext cx="9144000" cy="3805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6830" y="2514600"/>
            <a:ext cx="4327576" cy="212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47254" y="5638800"/>
            <a:ext cx="845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Scaled Time (ns), L (</a:t>
            </a:r>
            <a:r>
              <a:rPr lang="en-US" sz="2000" b="1" dirty="0" err="1" smtClean="0"/>
              <a:t>nH</a:t>
            </a:r>
            <a:r>
              <a:rPr lang="en-US" sz="2000" b="1" dirty="0" smtClean="0"/>
              <a:t>), C (</a:t>
            </a:r>
            <a:r>
              <a:rPr lang="en-US" sz="2000" b="1" dirty="0" err="1" smtClean="0"/>
              <a:t>nF</a:t>
            </a:r>
            <a:r>
              <a:rPr lang="en-US" sz="2000" b="1" dirty="0" smtClean="0"/>
              <a:t>) with 3</a:t>
            </a:r>
            <a:r>
              <a:rPr lang="en-US" sz="2000" b="1" baseline="30000" dirty="0" smtClean="0"/>
              <a:t>rd</a:t>
            </a:r>
            <a:r>
              <a:rPr lang="en-US" sz="2000" b="1" dirty="0" smtClean="0"/>
              <a:t> order Laplace Transform sheet</a:t>
            </a:r>
            <a:endParaRPr lang="en-US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057400" y="6048345"/>
            <a:ext cx="6477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Closed-form equations inserted above Time Response</a:t>
            </a:r>
            <a:endParaRPr lang="en-US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819400" y="5105400"/>
            <a:ext cx="2895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Calculated coefficients</a:t>
            </a:r>
            <a:endParaRPr lang="en-US" sz="2000" b="1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4576354" y="4643437"/>
            <a:ext cx="910046" cy="46196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810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Guidance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Normalize coefficients</a:t>
            </a:r>
            <a:r>
              <a:rPr lang="en-US" dirty="0" smtClean="0"/>
              <a:t> (highest order denominator coefficient set to 1)</a:t>
            </a:r>
          </a:p>
          <a:p>
            <a:r>
              <a:rPr lang="en-US" u="sng" dirty="0" smtClean="0"/>
              <a:t>Scale coefficients</a:t>
            </a:r>
            <a:r>
              <a:rPr lang="en-US" dirty="0" smtClean="0"/>
              <a:t> so that values are meaningful for time-steps between 0.01 and 1 (because of Taylor Series expansion)</a:t>
            </a:r>
          </a:p>
          <a:p>
            <a:r>
              <a:rPr lang="en-US" u="sng" dirty="0"/>
              <a:t>Left-shift</a:t>
            </a:r>
            <a:r>
              <a:rPr lang="en-US" dirty="0"/>
              <a:t> the entries for lower-order functions</a:t>
            </a:r>
          </a:p>
          <a:p>
            <a:r>
              <a:rPr lang="en-US" u="sng" dirty="0" smtClean="0"/>
              <a:t>Change time-step</a:t>
            </a:r>
            <a:r>
              <a:rPr lang="en-US" dirty="0" smtClean="0"/>
              <a:t> to zoom-in or zoom-out</a:t>
            </a:r>
          </a:p>
          <a:p>
            <a:r>
              <a:rPr lang="en-US" u="sng" dirty="0" smtClean="0"/>
              <a:t>Get numerical values</a:t>
            </a:r>
            <a:r>
              <a:rPr lang="en-US" dirty="0" smtClean="0"/>
              <a:t> from spread sheet</a:t>
            </a:r>
          </a:p>
          <a:p>
            <a:r>
              <a:rPr lang="en-US" u="sng" dirty="0" smtClean="0"/>
              <a:t>Copy and paste</a:t>
            </a:r>
            <a:r>
              <a:rPr lang="en-US" dirty="0" smtClean="0"/>
              <a:t> last row to extend spread sheet for more time rows (also adjust display range)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262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Final Remarks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Works </a:t>
            </a:r>
            <a:r>
              <a:rPr lang="en-US" dirty="0"/>
              <a:t>with real, complex, multiple roots, pole-zero </a:t>
            </a:r>
            <a:r>
              <a:rPr lang="en-US" dirty="0" smtClean="0"/>
              <a:t>canceled roots, </a:t>
            </a:r>
            <a:r>
              <a:rPr lang="en-US" dirty="0"/>
              <a:t>and right-hand plane </a:t>
            </a:r>
            <a:r>
              <a:rPr lang="en-US" dirty="0" smtClean="0"/>
              <a:t>zeros</a:t>
            </a:r>
          </a:p>
          <a:p>
            <a:r>
              <a:rPr lang="en-US" dirty="0" smtClean="0"/>
              <a:t>Response fast even though spread-sheet implementation is based on inefficient storage</a:t>
            </a:r>
          </a:p>
          <a:p>
            <a:r>
              <a:rPr lang="en-US" dirty="0"/>
              <a:t>R</a:t>
            </a:r>
            <a:r>
              <a:rPr lang="en-US" dirty="0" smtClean="0"/>
              <a:t>ecursive </a:t>
            </a:r>
            <a:r>
              <a:rPr lang="en-US" dirty="0"/>
              <a:t>routine (slide 11) can be done </a:t>
            </a:r>
            <a:r>
              <a:rPr lang="en-US" u="sng" dirty="0" smtClean="0"/>
              <a:t>in-place</a:t>
            </a:r>
            <a:r>
              <a:rPr lang="en-US" dirty="0" smtClean="0"/>
              <a:t> for better </a:t>
            </a:r>
            <a:r>
              <a:rPr lang="en-US" dirty="0"/>
              <a:t>storage </a:t>
            </a:r>
            <a:r>
              <a:rPr lang="en-US" dirty="0" smtClean="0"/>
              <a:t>efficiency in other programming applications</a:t>
            </a:r>
          </a:p>
          <a:p>
            <a:r>
              <a:rPr lang="en-US" dirty="0" smtClean="0"/>
              <a:t>Display shows changes as coefficients are modified</a:t>
            </a:r>
          </a:p>
          <a:p>
            <a:r>
              <a:rPr lang="en-US" dirty="0" smtClean="0"/>
              <a:t>Display diverges if Laplace Transform close-form response diverges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840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Some Applications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Show step and impulse response for network analysis</a:t>
            </a:r>
          </a:p>
          <a:p>
            <a:r>
              <a:rPr lang="en-US" dirty="0" smtClean="0"/>
              <a:t>Show step and impulse response for lower-order, reduced order (or pole-zero) Touchstone formulations in IBIS-AMI analysis</a:t>
            </a:r>
          </a:p>
          <a:p>
            <a:r>
              <a:rPr lang="en-US" dirty="0" smtClean="0"/>
              <a:t>Embed for time-response displays in analysis applications by inserting calculations at top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79272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ctr"/>
          <a:lstStyle/>
          <a:p>
            <a:pPr eaLnBrk="1" hangingPunct="1"/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Notation and Introduction</a:t>
            </a:r>
          </a:p>
        </p:txBody>
      </p:sp>
      <p:sp>
        <p:nvSpPr>
          <p:cNvPr id="17410" name="Footer Placeholder 2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Copyright 2015 Teraspeed Labs</a:t>
            </a:r>
          </a:p>
        </p:txBody>
      </p:sp>
      <p:graphicFrame>
        <p:nvGraphicFramePr>
          <p:cNvPr id="17412" name="Object 3"/>
          <p:cNvGraphicFramePr>
            <a:graphicFrameLocks noChangeAspect="1"/>
          </p:cNvGraphicFramePr>
          <p:nvPr/>
        </p:nvGraphicFramePr>
        <p:xfrm>
          <a:off x="3962400" y="1447800"/>
          <a:ext cx="10820400" cy="868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78" name="Document" r:id="rId3" imgW="5486400" imgH="469392" progId="Word.Document.8">
                  <p:embed/>
                </p:oleObj>
              </mc:Choice>
              <mc:Fallback>
                <p:oleObj name="Document" r:id="rId3" imgW="5486400" imgH="469392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1447800"/>
                        <a:ext cx="10820400" cy="868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3" name="Object 4"/>
          <p:cNvGraphicFramePr>
            <a:graphicFrameLocks noChangeAspect="1"/>
          </p:cNvGraphicFramePr>
          <p:nvPr/>
        </p:nvGraphicFramePr>
        <p:xfrm>
          <a:off x="4114800" y="3048000"/>
          <a:ext cx="102108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79" name="Document" r:id="rId5" imgW="5486400" imgH="240792" progId="Word.Document.8">
                  <p:embed/>
                </p:oleObj>
              </mc:Choice>
              <mc:Fallback>
                <p:oleObj name="Document" r:id="rId5" imgW="5486400" imgH="240792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4800" y="3048000"/>
                        <a:ext cx="102108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6" name="Text Box 7"/>
          <p:cNvSpPr txBox="1">
            <a:spLocks noChangeArrowheads="1"/>
          </p:cNvSpPr>
          <p:nvPr/>
        </p:nvSpPr>
        <p:spPr bwMode="auto">
          <a:xfrm>
            <a:off x="914400" y="1600200"/>
            <a:ext cx="3733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/>
              <a:t>Laplace Transform</a:t>
            </a:r>
            <a:endParaRPr lang="en-US" sz="2000" b="1"/>
          </a:p>
        </p:txBody>
      </p:sp>
      <p:sp>
        <p:nvSpPr>
          <p:cNvPr id="17417" name="Text Box 8"/>
          <p:cNvSpPr txBox="1">
            <a:spLocks noChangeArrowheads="1"/>
          </p:cNvSpPr>
          <p:nvPr/>
        </p:nvSpPr>
        <p:spPr bwMode="auto">
          <a:xfrm>
            <a:off x="914400" y="2743200"/>
            <a:ext cx="3352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/>
              <a:t>Differential Equation</a:t>
            </a:r>
            <a:endParaRPr lang="en-US" sz="2000" b="1" dirty="0"/>
          </a:p>
        </p:txBody>
      </p:sp>
      <p:pic>
        <p:nvPicPr>
          <p:cNvPr id="17420" name="Picture 1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19600" y="2286000"/>
            <a:ext cx="10287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424" name="Line 15"/>
          <p:cNvSpPr>
            <a:spLocks noChangeShapeType="1"/>
          </p:cNvSpPr>
          <p:nvPr/>
        </p:nvSpPr>
        <p:spPr bwMode="auto">
          <a:xfrm>
            <a:off x="4191000" y="3733800"/>
            <a:ext cx="0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25" name="Line 16"/>
          <p:cNvSpPr>
            <a:spLocks noChangeShapeType="1"/>
          </p:cNvSpPr>
          <p:nvPr/>
        </p:nvSpPr>
        <p:spPr bwMode="auto">
          <a:xfrm>
            <a:off x="4191000" y="3657600"/>
            <a:ext cx="4419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26" name="Line 17"/>
          <p:cNvSpPr>
            <a:spLocks noChangeShapeType="1"/>
          </p:cNvSpPr>
          <p:nvPr/>
        </p:nvSpPr>
        <p:spPr bwMode="auto">
          <a:xfrm>
            <a:off x="4191000" y="2438400"/>
            <a:ext cx="4419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2</a:t>
            </a:fld>
            <a:endParaRPr lang="en-US"/>
          </a:p>
        </p:txBody>
      </p:sp>
      <p:sp>
        <p:nvSpPr>
          <p:cNvPr id="20" name="Line 17"/>
          <p:cNvSpPr>
            <a:spLocks noChangeShapeType="1"/>
          </p:cNvSpPr>
          <p:nvPr/>
        </p:nvSpPr>
        <p:spPr bwMode="auto">
          <a:xfrm>
            <a:off x="4191000" y="1371600"/>
            <a:ext cx="4419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cxnSp>
        <p:nvCxnSpPr>
          <p:cNvPr id="4" name="Straight Connector 3"/>
          <p:cNvCxnSpPr>
            <a:stCxn id="20" idx="0"/>
            <a:endCxn id="17425" idx="0"/>
          </p:cNvCxnSpPr>
          <p:nvPr/>
        </p:nvCxnSpPr>
        <p:spPr>
          <a:xfrm>
            <a:off x="4191000" y="1371600"/>
            <a:ext cx="0" cy="2286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8589818" y="1371600"/>
            <a:ext cx="0" cy="2286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741218" y="3886200"/>
            <a:ext cx="7848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Utility calculates and displays immediately 101 points for </a:t>
            </a:r>
            <a:r>
              <a:rPr lang="en-US" sz="2000" b="1" i="1" dirty="0" smtClean="0"/>
              <a:t>x</a:t>
            </a:r>
            <a:r>
              <a:rPr lang="en-US" sz="2000" b="1" i="1" baseline="30000" dirty="0" smtClean="0"/>
              <a:t>i</a:t>
            </a:r>
            <a:r>
              <a:rPr lang="en-US" sz="2000" b="1" i="1" dirty="0" smtClean="0"/>
              <a:t>(t), </a:t>
            </a:r>
            <a:r>
              <a:rPr lang="en-US" sz="2000" b="1" dirty="0" err="1" smtClean="0"/>
              <a:t>i</a:t>
            </a:r>
            <a:r>
              <a:rPr lang="en-US" sz="2000" b="1" dirty="0" smtClean="0"/>
              <a:t>=0 to </a:t>
            </a:r>
            <a:r>
              <a:rPr lang="en-US" sz="2000" b="1" dirty="0" err="1" smtClean="0"/>
              <a:t>i</a:t>
            </a:r>
            <a:r>
              <a:rPr lang="en-US" sz="2000" b="1" dirty="0" smtClean="0"/>
              <a:t>=26 for the time response and all of its derivatives</a:t>
            </a:r>
          </a:p>
          <a:p>
            <a:endParaRPr lang="en-US" sz="2000" b="1" dirty="0"/>
          </a:p>
          <a:p>
            <a:r>
              <a:rPr lang="en-US" sz="2000" b="1" dirty="0"/>
              <a:t>E</a:t>
            </a:r>
            <a:r>
              <a:rPr lang="en-US" sz="2000" b="1" dirty="0" smtClean="0"/>
              <a:t>xtended for more time points by copying and pasting last row</a:t>
            </a:r>
          </a:p>
          <a:p>
            <a:endParaRPr lang="en-US" sz="2000" b="1" dirty="0"/>
          </a:p>
          <a:p>
            <a:r>
              <a:rPr lang="en-US" sz="2000" b="1" dirty="0" smtClean="0"/>
              <a:t>Can be used as an embedded utility involving other Laplace Transform calculations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10366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European IBIS Summits</a:t>
            </a:r>
            <a:br>
              <a:rPr lang="en-US" sz="4000" dirty="0" smtClean="0"/>
            </a:br>
            <a:r>
              <a:rPr lang="en-US" sz="4000" dirty="0" smtClean="0"/>
              <a:t>Downloads and References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www.eda.org/ibis/summits/may15/</a:t>
            </a:r>
          </a:p>
          <a:p>
            <a:pPr lvl="1"/>
            <a:r>
              <a:rPr lang="en-US" sz="2400" u="sng" dirty="0">
                <a:solidFill>
                  <a:srgbClr val="FF0000"/>
                </a:solidFill>
              </a:rPr>
              <a:t>r</a:t>
            </a:r>
            <a:r>
              <a:rPr lang="en-US" sz="2400" u="sng" dirty="0" smtClean="0">
                <a:solidFill>
                  <a:srgbClr val="FF0000"/>
                </a:solidFill>
              </a:rPr>
              <a:t>oss.xls</a:t>
            </a:r>
            <a:r>
              <a:rPr lang="en-US" sz="2400" dirty="0" smtClean="0"/>
              <a:t> (time-response utility)</a:t>
            </a:r>
          </a:p>
          <a:p>
            <a:pPr lvl="1"/>
            <a:r>
              <a:rPr lang="en-US" sz="2400" u="sng" dirty="0" smtClean="0">
                <a:solidFill>
                  <a:srgbClr val="FF0000"/>
                </a:solidFill>
              </a:rPr>
              <a:t>ross.pdf</a:t>
            </a:r>
            <a:r>
              <a:rPr lang="en-US" sz="2400" dirty="0" smtClean="0"/>
              <a:t> (this presentation for instructions, examples)</a:t>
            </a:r>
          </a:p>
          <a:p>
            <a:r>
              <a:rPr lang="en-US" u="sng" dirty="0" smtClean="0"/>
              <a:t>www.eda.org/ibis/summits/may11</a:t>
            </a:r>
            <a:r>
              <a:rPr lang="en-US" u="sng" dirty="0"/>
              <a:t>/</a:t>
            </a:r>
          </a:p>
          <a:p>
            <a:pPr lvl="1"/>
            <a:r>
              <a:rPr lang="en-US" sz="2400" u="sng" dirty="0">
                <a:solidFill>
                  <a:srgbClr val="FF0000"/>
                </a:solidFill>
              </a:rPr>
              <a:t>ross3.pdf</a:t>
            </a:r>
            <a:r>
              <a:rPr lang="en-US" sz="2400" dirty="0"/>
              <a:t>, “Continuous and Discrete Modeling for IBIS-AMI” (gives theoretical background for both differential and difference equations)</a:t>
            </a:r>
          </a:p>
          <a:p>
            <a:pPr lvl="1"/>
            <a:r>
              <a:rPr lang="en-US" sz="2400" u="sng" dirty="0">
                <a:solidFill>
                  <a:srgbClr val="FF0000"/>
                </a:solidFill>
              </a:rPr>
              <a:t>ross2.pdf</a:t>
            </a:r>
            <a:r>
              <a:rPr lang="en-US" sz="2400" dirty="0"/>
              <a:t>, “T-Coils and Bridged-T Networks” (gives general T-coil derivations)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105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Enter Laplace Transform Num. and Den. Coefficients and Time-Step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4114800"/>
            <a:ext cx="802448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Step Response of 6</a:t>
            </a:r>
            <a:r>
              <a:rPr lang="en-US" sz="2000" b="1" baseline="30000" dirty="0" smtClean="0"/>
              <a:t>th</a:t>
            </a:r>
            <a:r>
              <a:rPr lang="en-US" sz="2000" b="1" dirty="0" smtClean="0"/>
              <a:t> order Bessel (maximally flat envelope delay, MFED) all-pass function</a:t>
            </a:r>
          </a:p>
          <a:p>
            <a:endParaRPr lang="en-US" sz="2000" b="1" dirty="0"/>
          </a:p>
          <a:p>
            <a:r>
              <a:rPr lang="en-US" sz="2000" b="1" dirty="0" smtClean="0"/>
              <a:t>Change time-step to zoom-in or zoom-out and to change resolution</a:t>
            </a:r>
          </a:p>
          <a:p>
            <a:endParaRPr lang="en-US" sz="2000" b="1" dirty="0" smtClean="0"/>
          </a:p>
          <a:p>
            <a:r>
              <a:rPr lang="en-US" sz="2000" b="1" dirty="0" smtClean="0"/>
              <a:t>The graph auto-scales over 101 points</a:t>
            </a:r>
            <a:endParaRPr lang="en-US" sz="2000" b="1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799" y="1905000"/>
            <a:ext cx="7819697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2410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6</a:t>
            </a:r>
            <a:r>
              <a:rPr lang="en-US" sz="4000" baseline="30000" dirty="0" smtClean="0"/>
              <a:t>th</a:t>
            </a:r>
            <a:r>
              <a:rPr lang="en-US" sz="4000" dirty="0" smtClean="0"/>
              <a:t> Order MFED</a:t>
            </a:r>
            <a:br>
              <a:rPr lang="en-US" sz="4000" dirty="0" smtClean="0"/>
            </a:br>
            <a:r>
              <a:rPr lang="en-US" sz="4000" dirty="0" smtClean="0"/>
              <a:t>All-Pass Step Response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99" y="1598022"/>
            <a:ext cx="8586643" cy="419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40367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6</a:t>
            </a:r>
            <a:r>
              <a:rPr lang="en-US" sz="4000" baseline="30000" dirty="0" smtClean="0"/>
              <a:t>th</a:t>
            </a:r>
            <a:r>
              <a:rPr lang="en-US" sz="4000" dirty="0" smtClean="0"/>
              <a:t> Order MFED Low-Pass</a:t>
            </a:r>
            <a:br>
              <a:rPr lang="en-US" sz="4000" dirty="0" smtClean="0"/>
            </a:br>
            <a:r>
              <a:rPr lang="en-US" sz="4000" dirty="0" smtClean="0"/>
              <a:t>Step Response Input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1" y="1905000"/>
            <a:ext cx="8077200" cy="187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4313" y="4419600"/>
            <a:ext cx="8001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Convert all-pass to low-pass filter by zeroing out numerator coefficients </a:t>
            </a:r>
            <a:r>
              <a:rPr lang="en-US" sz="2000" b="1" dirty="0"/>
              <a:t>(</a:t>
            </a:r>
            <a:r>
              <a:rPr lang="en-US" sz="2000" b="1" dirty="0" smtClean="0"/>
              <a:t>click/back-space or enter 0) for real-time modification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43254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6</a:t>
            </a:r>
            <a:r>
              <a:rPr lang="en-US" sz="4000" baseline="30000" dirty="0" smtClean="0"/>
              <a:t>th</a:t>
            </a:r>
            <a:r>
              <a:rPr lang="en-US" sz="4000" dirty="0" smtClean="0"/>
              <a:t> Order MFED Low-Pass</a:t>
            </a:r>
            <a:br>
              <a:rPr lang="en-US" sz="4000" dirty="0" smtClean="0"/>
            </a:br>
            <a:r>
              <a:rPr lang="en-US" sz="4000" dirty="0" smtClean="0"/>
              <a:t>Step Response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190" y="1600200"/>
            <a:ext cx="8700627" cy="4291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53775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7</a:t>
            </a:r>
            <a:r>
              <a:rPr lang="en-US" sz="4000" baseline="30000" dirty="0" smtClean="0"/>
              <a:t>th</a:t>
            </a:r>
            <a:r>
              <a:rPr lang="en-US" sz="4000" dirty="0" smtClean="0"/>
              <a:t> Order MFED Low-Pass</a:t>
            </a:r>
            <a:br>
              <a:rPr lang="en-US" sz="4000" dirty="0" smtClean="0"/>
            </a:br>
            <a:r>
              <a:rPr lang="en-US" sz="4000" dirty="0" smtClean="0"/>
              <a:t>Impulse</a:t>
            </a:r>
            <a:r>
              <a:rPr lang="en-US" sz="4000" dirty="0"/>
              <a:t> </a:t>
            </a:r>
            <a:r>
              <a:rPr lang="en-US" sz="4000" dirty="0" smtClean="0"/>
              <a:t>Response Input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947154"/>
            <a:ext cx="8458200" cy="1962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76071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7</a:t>
            </a:r>
            <a:r>
              <a:rPr lang="en-US" sz="4000" baseline="30000" dirty="0" smtClean="0"/>
              <a:t>th</a:t>
            </a:r>
            <a:r>
              <a:rPr lang="en-US" sz="4000" dirty="0" smtClean="0"/>
              <a:t> Order MFED Low-Pass</a:t>
            </a:r>
            <a:br>
              <a:rPr lang="en-US" sz="4000" dirty="0" smtClean="0"/>
            </a:br>
            <a:r>
              <a:rPr lang="en-US" sz="4000" dirty="0" smtClean="0"/>
              <a:t>Impulse Response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80882"/>
            <a:ext cx="8651487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45823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X(s) = 1/(s</a:t>
            </a:r>
            <a:r>
              <a:rPr lang="en-US" sz="4000" baseline="30000" dirty="0" smtClean="0"/>
              <a:t>2 </a:t>
            </a:r>
            <a:r>
              <a:rPr lang="en-US" sz="4000" dirty="0" smtClean="0"/>
              <a:t>+ 1) Sine Wave with</a:t>
            </a:r>
            <a:br>
              <a:rPr lang="en-US" sz="4000" dirty="0" smtClean="0"/>
            </a:br>
            <a:r>
              <a:rPr lang="en-US" sz="4000" dirty="0" smtClean="0"/>
              <a:t>Left-Shifted Coefficients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865243"/>
            <a:ext cx="8357316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1000" y="4267200"/>
            <a:ext cx="83573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Set Time-Step =PI()/12 for exact </a:t>
            </a:r>
            <a:r>
              <a:rPr lang="en-US" sz="2000" b="1" dirty="0" smtClean="0">
                <a:latin typeface="Symbol" panose="05050102010706020507" pitchFamily="18" charset="2"/>
              </a:rPr>
              <a:t>p</a:t>
            </a:r>
            <a:r>
              <a:rPr lang="en-US" sz="2000" b="1" dirty="0" smtClean="0"/>
              <a:t>/12 (15 degree) steps</a:t>
            </a:r>
          </a:p>
          <a:p>
            <a:endParaRPr lang="en-US" sz="2000" b="1" dirty="0"/>
          </a:p>
          <a:p>
            <a:r>
              <a:rPr lang="en-US" sz="2000" b="1" dirty="0" smtClean="0"/>
              <a:t>Can compare response with exact solution: x(t) = sin(</a:t>
            </a:r>
            <a:r>
              <a:rPr lang="en-US" sz="2000" b="1" dirty="0" err="1" smtClean="0">
                <a:latin typeface="Symbol" panose="05050102010706020507" pitchFamily="18" charset="2"/>
              </a:rPr>
              <a:t>p</a:t>
            </a:r>
            <a:r>
              <a:rPr lang="en-US" sz="2000" b="1" dirty="0" err="1" smtClean="0"/>
              <a:t>t</a:t>
            </a:r>
            <a:r>
              <a:rPr lang="en-US" sz="2000" b="1" dirty="0" smtClean="0"/>
              <a:t>/12)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9808099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6295</TotalTime>
  <Words>689</Words>
  <Application>Microsoft Office PowerPoint</Application>
  <PresentationFormat>On-screen Show (4:3)</PresentationFormat>
  <Paragraphs>129</Paragraphs>
  <Slides>20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Executive</vt:lpstr>
      <vt:lpstr>Document</vt:lpstr>
      <vt:lpstr>Time Response Utility  Bob Ross, Teraspeed Labs bob@teraspeedlabs.com  European IBIS Summit Berlin, Germany, May 13, 2015</vt:lpstr>
      <vt:lpstr>Notation and Introduction</vt:lpstr>
      <vt:lpstr>Enter Laplace Transform Num. and Den. Coefficients and Time-Step</vt:lpstr>
      <vt:lpstr>6th Order MFED All-Pass Step Response</vt:lpstr>
      <vt:lpstr>6th Order MFED Low-Pass Step Response Input</vt:lpstr>
      <vt:lpstr>6th Order MFED Low-Pass Step Response</vt:lpstr>
      <vt:lpstr>7th Order MFED Low-Pass Impulse Response Input</vt:lpstr>
      <vt:lpstr>7th Order MFED Low-Pass Impulse Response</vt:lpstr>
      <vt:lpstr>X(s) = 1/(s2 + 1) Sine Wave with Left-Shifted Coefficients</vt:lpstr>
      <vt:lpstr>Sine Wave Response</vt:lpstr>
      <vt:lpstr>Recursive Taylor Series Method (Repeat b and c)</vt:lpstr>
      <vt:lpstr>Spread Sheet Details</vt:lpstr>
      <vt:lpstr>Accurate Time Response for X(s) = 1/(s2 + 1); x(t) = sin(pt/12)</vt:lpstr>
      <vt:lpstr>5th-order Step Response</vt:lpstr>
      <vt:lpstr>5th-Order Step Response</vt:lpstr>
      <vt:lpstr>Embedded with Constant-R Bridged T-Coil Calculations</vt:lpstr>
      <vt:lpstr>Guidance</vt:lpstr>
      <vt:lpstr>Final Remarks</vt:lpstr>
      <vt:lpstr>Some Applications</vt:lpstr>
      <vt:lpstr>European IBIS Summits Downloads and References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Dagostino</dc:creator>
  <cp:lastModifiedBy>bob</cp:lastModifiedBy>
  <cp:revision>431</cp:revision>
  <cp:lastPrinted>2014-09-15T17:44:41Z</cp:lastPrinted>
  <dcterms:created xsi:type="dcterms:W3CDTF">2014-08-14T21:20:06Z</dcterms:created>
  <dcterms:modified xsi:type="dcterms:W3CDTF">2015-03-31T00:19:55Z</dcterms:modified>
</cp:coreProperties>
</file>