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5" r:id="rId3"/>
    <p:sldId id="342" r:id="rId4"/>
    <p:sldId id="339" r:id="rId5"/>
    <p:sldId id="340" r:id="rId6"/>
    <p:sldId id="341" r:id="rId7"/>
    <p:sldId id="327" r:id="rId8"/>
    <p:sldId id="320" r:id="rId9"/>
    <p:sldId id="322" r:id="rId10"/>
    <p:sldId id="328" r:id="rId11"/>
    <p:sldId id="332" r:id="rId12"/>
    <p:sldId id="333" r:id="rId13"/>
    <p:sldId id="334" r:id="rId14"/>
    <p:sldId id="335" r:id="rId15"/>
    <p:sldId id="336" r:id="rId16"/>
    <p:sldId id="338" r:id="rId17"/>
    <p:sldId id="308" r:id="rId18"/>
    <p:sldId id="337" r:id="rId1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6600FF"/>
    <a:srgbClr val="6699FF"/>
    <a:srgbClr val="6666FF"/>
    <a:srgbClr val="99CC00"/>
    <a:srgbClr val="FFFF66"/>
    <a:srgbClr val="0080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32" autoAdjust="0"/>
    <p:restoredTop sz="93087" autoAdjust="0"/>
  </p:normalViewPr>
  <p:slideViewPr>
    <p:cSldViewPr snapToGrid="0">
      <p:cViewPr>
        <p:scale>
          <a:sx n="90" d="100"/>
          <a:sy n="90" d="100"/>
        </p:scale>
        <p:origin x="-170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052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69C13730-80B0-43A1-BA35-DFD854EB7A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75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F148AC03-000A-4845-9317-34CE6C506D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10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48B9C-631B-4121-81BA-60B1F06E765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43561-76CA-4BCE-B557-34F8C91469A4}" type="slidenum">
              <a:rPr lang="en-US"/>
              <a:pPr/>
              <a:t>2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17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2015 European IBIS Summit </a:t>
            </a:r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47672"/>
            <a:ext cx="3027363" cy="227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36600"/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907AC-CBBB-476D-9AE6-85F76F678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499C-2B0C-41C9-A80A-CE2D20C49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0594-CFD7-4A71-B584-54300593EA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698E3-E590-47AD-9ACF-ADF2DEF6E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F2FA-0966-4E5D-9044-359261983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9EE32-212F-4B8E-9882-68BBD0E65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568A1-62CB-4F76-BA89-F675FFBA8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6724" y="277594"/>
            <a:ext cx="8467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133475"/>
            <a:ext cx="84296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30C6261-92AD-435A-BC37-5E0980084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8" r:id="rId7"/>
    <p:sldLayoutId id="2147483659" r:id="rId8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q"/>
        <a:defRPr sz="3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§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e-itc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371600"/>
            <a:ext cx="8515350" cy="7620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Chair’s Status Report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62375" y="2238375"/>
            <a:ext cx="3962400" cy="3717925"/>
          </a:xfrm>
        </p:spPr>
        <p:txBody>
          <a:bodyPr/>
          <a:lstStyle/>
          <a:p>
            <a:r>
              <a:rPr lang="en-US" sz="2000" dirty="0"/>
              <a:t>Michael Mirmak</a:t>
            </a:r>
          </a:p>
          <a:p>
            <a:r>
              <a:rPr lang="en-US" sz="2000" dirty="0"/>
              <a:t>Intel </a:t>
            </a:r>
            <a:r>
              <a:rPr lang="en-US" sz="2000" dirty="0" smtClean="0"/>
              <a:t>Corp</a:t>
            </a:r>
            <a:r>
              <a:rPr lang="en-US" sz="2000" dirty="0"/>
              <a:t>.</a:t>
            </a:r>
          </a:p>
          <a:p>
            <a:r>
              <a:rPr lang="en-US" sz="2000" dirty="0"/>
              <a:t>Chair, IBIS Open Forum</a:t>
            </a:r>
          </a:p>
          <a:p>
            <a:endParaRPr lang="en-US" sz="1400" dirty="0" smtClean="0"/>
          </a:p>
          <a:p>
            <a:r>
              <a:rPr lang="en-US" sz="2000" dirty="0" smtClean="0"/>
              <a:t>Presented by Randy Wolff, Micron Technology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tx1"/>
                </a:solidFill>
                <a:latin typeface="Arial" pitchFamily="34" charset="0"/>
              </a:rPr>
              <a:t>European IBIS Summit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tx1"/>
                </a:solidFill>
                <a:latin typeface="Arial" pitchFamily="34" charset="0"/>
              </a:rPr>
              <a:t>at SPI 2015 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tx1"/>
                </a:solidFill>
                <a:latin typeface="Arial" pitchFamily="34" charset="0"/>
              </a:rPr>
              <a:t>Berlin, Germany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tx1"/>
                </a:solidFill>
                <a:latin typeface="Arial" pitchFamily="34" charset="0"/>
              </a:rPr>
              <a:t>May 13, 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</a:rPr>
              <a:t>2015</a:t>
            </a:r>
          </a:p>
          <a:p>
            <a:pPr>
              <a:lnSpc>
                <a:spcPct val="80000"/>
              </a:lnSpc>
            </a:pPr>
            <a:endParaRPr lang="en-US" sz="2000" dirty="0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000" dirty="0">
                <a:latin typeface="Arial" pitchFamily="34" charset="0"/>
                <a:hlinkClick r:id="rId3"/>
              </a:rPr>
              <a:t>http://www.eda.org/ibis/</a:t>
            </a:r>
            <a:endParaRPr lang="en-US" sz="2000" dirty="0">
              <a:latin typeface="Arial" pitchFamily="34" charset="0"/>
            </a:endParaRPr>
          </a:p>
          <a:p>
            <a:pPr>
              <a:lnSpc>
                <a:spcPct val="80000"/>
              </a:lnSpc>
            </a:pPr>
            <a:endParaRPr lang="en-US" sz="2000" dirty="0">
              <a:solidFill>
                <a:schemeClr val="tx1"/>
              </a:solidFill>
              <a:latin typeface="Arial" pitchFamily="34" charset="0"/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Planning THE FUTURE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38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4" y="339150"/>
            <a:ext cx="8467725" cy="584775"/>
          </a:xfrm>
        </p:spPr>
        <p:txBody>
          <a:bodyPr/>
          <a:lstStyle/>
          <a:p>
            <a:r>
              <a:rPr lang="en-US" sz="3200" dirty="0" smtClean="0"/>
              <a:t>Proposed Release Schedule for IBIS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962025"/>
            <a:ext cx="8429625" cy="5133975"/>
          </a:xfrm>
        </p:spPr>
        <p:txBody>
          <a:bodyPr/>
          <a:lstStyle/>
          <a:p>
            <a:r>
              <a:rPr lang="en-US" sz="2800" dirty="0" smtClean="0"/>
              <a:t>Development would be based on a 9-month cycle</a:t>
            </a:r>
          </a:p>
          <a:p>
            <a:pPr lvl="1"/>
            <a:r>
              <a:rPr lang="en-US" sz="2400" dirty="0" smtClean="0"/>
              <a:t>Feedback from 2014 DesignCon IBIS Summit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Each development cycle will be in three parts</a:t>
            </a:r>
          </a:p>
          <a:p>
            <a:pPr lvl="1"/>
            <a:r>
              <a:rPr lang="en-US" sz="2400" dirty="0" smtClean="0"/>
              <a:t>Technical Period</a:t>
            </a:r>
          </a:p>
          <a:p>
            <a:pPr lvl="2"/>
            <a:r>
              <a:rPr lang="en-US" sz="2000" dirty="0" smtClean="0"/>
              <a:t>February - July	</a:t>
            </a:r>
          </a:p>
          <a:p>
            <a:pPr lvl="2"/>
            <a:r>
              <a:rPr lang="en-US" sz="2000" dirty="0" smtClean="0"/>
              <a:t>August </a:t>
            </a:r>
            <a:r>
              <a:rPr lang="en-US" sz="2000" dirty="0"/>
              <a:t>1 </a:t>
            </a:r>
            <a:r>
              <a:rPr lang="en-US" sz="2000" dirty="0" smtClean="0"/>
              <a:t>- close technical changes</a:t>
            </a:r>
          </a:p>
          <a:p>
            <a:pPr lvl="1"/>
            <a:r>
              <a:rPr lang="en-US" sz="2400" dirty="0" smtClean="0"/>
              <a:t>Editorial Period</a:t>
            </a:r>
          </a:p>
          <a:p>
            <a:pPr lvl="2"/>
            <a:r>
              <a:rPr lang="en-US" sz="2000" dirty="0" smtClean="0"/>
              <a:t>August - September</a:t>
            </a:r>
          </a:p>
          <a:p>
            <a:pPr lvl="2"/>
            <a:r>
              <a:rPr lang="en-US" sz="2000" dirty="0" smtClean="0"/>
              <a:t>Nov. </a:t>
            </a:r>
            <a:r>
              <a:rPr lang="en-US" sz="2000" dirty="0"/>
              <a:t>1 - </a:t>
            </a:r>
            <a:r>
              <a:rPr lang="en-US" sz="2000" dirty="0" smtClean="0"/>
              <a:t>close &amp; vote on final document</a:t>
            </a:r>
          </a:p>
          <a:p>
            <a:pPr lvl="1"/>
            <a:r>
              <a:rPr lang="en-US" sz="2400" dirty="0" smtClean="0"/>
              <a:t>Quiet Period (Events, Holidays)</a:t>
            </a:r>
          </a:p>
          <a:p>
            <a:pPr lvl="2"/>
            <a:r>
              <a:rPr lang="en-US" sz="2000" dirty="0" smtClean="0"/>
              <a:t>November - January</a:t>
            </a:r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0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This Work?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28625" y="2933700"/>
          <a:ext cx="842962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469"/>
                <a:gridCol w="702469"/>
                <a:gridCol w="728662"/>
                <a:gridCol w="676276"/>
                <a:gridCol w="702469"/>
                <a:gridCol w="702469"/>
                <a:gridCol w="702469"/>
                <a:gridCol w="702469"/>
                <a:gridCol w="702469"/>
                <a:gridCol w="702469"/>
                <a:gridCol w="702469"/>
                <a:gridCol w="7024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12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5343525" y="247650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7467600" y="249555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7496175" y="4038600"/>
            <a:ext cx="1304925" cy="3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1095375" y="4038600"/>
            <a:ext cx="4248150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904875" y="4171950"/>
            <a:ext cx="4133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BIRD Development</a:t>
            </a:r>
          </a:p>
          <a:p>
            <a:pPr algn="ctr"/>
            <a:r>
              <a:rPr lang="en-US" sz="1600" b="1" dirty="0">
                <a:latin typeface="+mn-lt"/>
              </a:rPr>
              <a:t>f</a:t>
            </a:r>
            <a:r>
              <a:rPr lang="en-US" sz="1600" b="1" dirty="0" smtClean="0">
                <a:latin typeface="+mn-lt"/>
              </a:rPr>
              <a:t>or a Given Version</a:t>
            </a:r>
            <a:endParaRPr lang="en-US" sz="1600" b="1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96175" y="4333875"/>
            <a:ext cx="150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Events &amp; Holidays</a:t>
            </a:r>
            <a:endParaRPr lang="en-US" sz="1400" b="1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28726" y="2486025"/>
            <a:ext cx="3933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Technical Development</a:t>
            </a:r>
            <a:endParaRPr lang="en-US" b="1" dirty="0"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43525" y="2486025"/>
            <a:ext cx="2124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Editing</a:t>
            </a:r>
            <a:endParaRPr lang="en-US" b="1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02058" y="3783092"/>
            <a:ext cx="1007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Editorial</a:t>
            </a:r>
          </a:p>
          <a:p>
            <a:pPr algn="ctr"/>
            <a:r>
              <a:rPr lang="en-US" sz="1600" b="1" dirty="0" smtClean="0">
                <a:latin typeface="+mn-lt"/>
              </a:rPr>
              <a:t>Work</a:t>
            </a:r>
            <a:endParaRPr lang="en-US" sz="1600" b="1" dirty="0">
              <a:latin typeface="+mn-lt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4838700" y="1504950"/>
            <a:ext cx="428625" cy="86677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095375" y="1038225"/>
            <a:ext cx="5936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+mn-lt"/>
              </a:rPr>
              <a:t>Parser development can start as early as this point</a:t>
            </a:r>
            <a:endParaRPr lang="en-US" sz="2000" i="1" dirty="0">
              <a:latin typeface="+mn-lt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V="1">
            <a:off x="5495925" y="4562475"/>
            <a:ext cx="1914525" cy="6953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3009900" y="5238750"/>
            <a:ext cx="36455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+mn-lt"/>
              </a:rPr>
              <a:t>Document vote &amp; release here</a:t>
            </a:r>
            <a:endParaRPr lang="en-US" sz="2000" i="1" dirty="0">
              <a:latin typeface="+mn-lt"/>
            </a:endParaRP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1095375" y="249555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V="1">
            <a:off x="442912" y="4038604"/>
            <a:ext cx="652463" cy="2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0" y="4386917"/>
            <a:ext cx="1028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Events &amp; Holidays</a:t>
            </a:r>
            <a:endParaRPr lang="en-US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832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This Schedule?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1009651"/>
            <a:ext cx="8429625" cy="5086350"/>
          </a:xfrm>
        </p:spPr>
        <p:txBody>
          <a:bodyPr/>
          <a:lstStyle/>
          <a:p>
            <a:r>
              <a:rPr lang="en-US" sz="2800" dirty="0" smtClean="0"/>
              <a:t>Calendar can limit potential interactions</a:t>
            </a:r>
          </a:p>
          <a:p>
            <a:pPr lvl="1"/>
            <a:r>
              <a:rPr lang="en-US" sz="2400" dirty="0" smtClean="0"/>
              <a:t>End-of-year holidays/shutdowns</a:t>
            </a:r>
          </a:p>
          <a:p>
            <a:pPr lvl="1"/>
            <a:r>
              <a:rPr lang="en-US" sz="2400" dirty="0" smtClean="0"/>
              <a:t>Fall Asian IBIS Summits and preparation</a:t>
            </a:r>
          </a:p>
          <a:p>
            <a:pPr lvl="1"/>
            <a:r>
              <a:rPr lang="en-US" sz="2400" dirty="0" smtClean="0"/>
              <a:t>New Year celebrations in Asia</a:t>
            </a:r>
          </a:p>
          <a:p>
            <a:pPr lvl="1"/>
            <a:r>
              <a:rPr lang="en-US" sz="2400" dirty="0" smtClean="0"/>
              <a:t>DesignCon Summit and preparation</a:t>
            </a:r>
          </a:p>
          <a:p>
            <a:pPr lvl="1"/>
            <a:r>
              <a:rPr lang="en-US" sz="2400" dirty="0" smtClean="0"/>
              <a:t>July/August vacation schedule in Europe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Member companies are likely affected by the same calendar items</a:t>
            </a:r>
          </a:p>
          <a:p>
            <a:pPr lvl="1"/>
            <a:r>
              <a:rPr lang="en-US" sz="2400" dirty="0" smtClean="0"/>
              <a:t>Peak work periods are Sept. - Oct. and March - May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European IBIS Summit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4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IBIS Numbering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Specification moves to date codes</a:t>
            </a:r>
          </a:p>
          <a:p>
            <a:pPr lvl="1"/>
            <a:r>
              <a:rPr lang="en-US" sz="2400" dirty="0" smtClean="0"/>
              <a:t>Year and month of approval (e.g., 2015.11)</a:t>
            </a:r>
          </a:p>
          <a:p>
            <a:pPr lvl="1"/>
            <a:r>
              <a:rPr lang="en-US" sz="2400" dirty="0" smtClean="0"/>
              <a:t>Multiple releases in the same month unlikely</a:t>
            </a:r>
          </a:p>
          <a:p>
            <a:pPr lvl="1"/>
            <a:r>
              <a:rPr lang="en-US" sz="2400" dirty="0"/>
              <a:t>Major/minor release distinction goes away</a:t>
            </a:r>
          </a:p>
          <a:p>
            <a:pPr lvl="1"/>
            <a:r>
              <a:rPr lang="en-US" sz="2400" dirty="0" smtClean="0"/>
              <a:t>[IBIS </a:t>
            </a:r>
            <a:r>
              <a:rPr lang="en-US" sz="2400" dirty="0" err="1" smtClean="0"/>
              <a:t>Ver</a:t>
            </a:r>
            <a:r>
              <a:rPr lang="en-US" sz="2400" dirty="0" smtClean="0"/>
              <a:t>] and </a:t>
            </a:r>
            <a:r>
              <a:rPr lang="en-US" sz="2400" dirty="0" err="1" smtClean="0"/>
              <a:t>AMI_Version</a:t>
            </a:r>
            <a:r>
              <a:rPr lang="en-US" sz="2400" dirty="0" smtClean="0"/>
              <a:t> affected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Parser versions track specifications</a:t>
            </a:r>
          </a:p>
          <a:p>
            <a:pPr lvl="1"/>
            <a:r>
              <a:rPr lang="en-US" sz="2400" dirty="0" smtClean="0"/>
              <a:t>Parser uses specification release number, for features</a:t>
            </a:r>
          </a:p>
          <a:p>
            <a:pPr lvl="1"/>
            <a:r>
              <a:rPr lang="en-US" sz="2400" dirty="0" smtClean="0"/>
              <a:t>Parser updates use additional numbers</a:t>
            </a:r>
          </a:p>
          <a:p>
            <a:pPr lvl="2"/>
            <a:r>
              <a:rPr lang="en-US" sz="2000" dirty="0" smtClean="0"/>
              <a:t>e.g.,2015.11 r01 or similar</a:t>
            </a:r>
          </a:p>
          <a:p>
            <a:pPr lvl="1"/>
            <a:r>
              <a:rPr lang="en-US" sz="2400" dirty="0" smtClean="0"/>
              <a:t>Name changes to simply “</a:t>
            </a:r>
            <a:r>
              <a:rPr lang="en-US" sz="2400" dirty="0" err="1" smtClean="0"/>
              <a:t>ibischk</a:t>
            </a:r>
            <a:r>
              <a:rPr lang="en-US" sz="2400" dirty="0" smtClean="0"/>
              <a:t>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7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implemented immediately…</a:t>
            </a:r>
          </a:p>
          <a:p>
            <a:pPr lvl="1"/>
            <a:r>
              <a:rPr lang="en-US" dirty="0" smtClean="0"/>
              <a:t>Next major version would not be 7, but 2015.11</a:t>
            </a:r>
            <a:endParaRPr lang="en-US" dirty="0"/>
          </a:p>
          <a:p>
            <a:pPr lvl="1"/>
            <a:r>
              <a:rPr lang="en-US" dirty="0" smtClean="0"/>
              <a:t>BIRDs for 2015.11 must be approved on/before Aug. 1, 2015</a:t>
            </a:r>
          </a:p>
          <a:p>
            <a:r>
              <a:rPr lang="en-US" dirty="0" smtClean="0"/>
              <a:t>Membership dues in 2016</a:t>
            </a:r>
          </a:p>
          <a:p>
            <a:pPr lvl="1"/>
            <a:r>
              <a:rPr lang="en-US" dirty="0" smtClean="0"/>
              <a:t>Parser development fees become part of membership dues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European IBIS Summit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609601" y="5095875"/>
            <a:ext cx="7972424" cy="10287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Is this schedule realistic for the IBIS community?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Can tools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and design cycles absorb annual updates?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254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Thanks to Our Sponsors!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ANSYS</a:t>
            </a:r>
          </a:p>
          <a:p>
            <a:r>
              <a:rPr lang="en-US" dirty="0" smtClean="0"/>
              <a:t>CST</a:t>
            </a:r>
          </a:p>
          <a:p>
            <a:r>
              <a:rPr lang="en-US" dirty="0" smtClean="0"/>
              <a:t>Mentor Graphics</a:t>
            </a:r>
          </a:p>
          <a:p>
            <a:r>
              <a:rPr lang="en-US" dirty="0" smtClean="0"/>
              <a:t>Synopsys</a:t>
            </a:r>
          </a:p>
          <a:p>
            <a:r>
              <a:rPr lang="en-US" dirty="0" smtClean="0"/>
              <a:t>Zuken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609601" y="5095875"/>
            <a:ext cx="7972424" cy="10287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Their technical and logistical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support makes IBIS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specifications and events possible!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79515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2015 European IBIS Summit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17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r>
              <a:rPr lang="en-US">
                <a:solidFill>
                  <a:srgbClr val="006600"/>
                </a:solidFill>
              </a:rPr>
              <a:t>Q/A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Pending 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38" y="1212960"/>
            <a:ext cx="8416224" cy="458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9579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Organizational Note</a:t>
            </a:r>
          </a:p>
          <a:p>
            <a:endParaRPr lang="en-US" dirty="0" smtClean="0"/>
          </a:p>
          <a:p>
            <a:r>
              <a:rPr lang="en-US" dirty="0" smtClean="0"/>
              <a:t>IBIS </a:t>
            </a:r>
            <a:r>
              <a:rPr lang="en-US" dirty="0" smtClean="0"/>
              <a:t>Features and Updates</a:t>
            </a:r>
          </a:p>
          <a:p>
            <a:endParaRPr lang="en-US" dirty="0" smtClean="0"/>
          </a:p>
          <a:p>
            <a:r>
              <a:rPr lang="en-US" dirty="0" smtClean="0"/>
              <a:t>IBIS Development Data</a:t>
            </a:r>
          </a:p>
          <a:p>
            <a:pPr lvl="1"/>
            <a:r>
              <a:rPr lang="en-US" dirty="0" smtClean="0"/>
              <a:t>Version Life Cycles and Open BIRDs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Planning for the Future</a:t>
            </a:r>
          </a:p>
          <a:p>
            <a:pPr lvl="1"/>
            <a:r>
              <a:rPr lang="en-US" dirty="0" smtClean="0"/>
              <a:t>Annual Development Schedule Proposal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53BA-0559-4370-BB73-73A5625A631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IBIS Parent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 July 2013, IBIS moved from TechAmerica to SAE International</a:t>
            </a:r>
          </a:p>
          <a:p>
            <a:pPr lvl="1"/>
            <a:r>
              <a:rPr lang="en-US" sz="2400" dirty="0" smtClean="0"/>
              <a:t>International standards organization</a:t>
            </a:r>
          </a:p>
          <a:p>
            <a:pPr lvl="1"/>
            <a:r>
              <a:rPr lang="en-US" sz="2400" dirty="0" smtClean="0"/>
              <a:t>Founded 1905 as the Society of Automobile Engineers</a:t>
            </a:r>
          </a:p>
          <a:p>
            <a:pPr lvl="1"/>
            <a:endParaRPr lang="en-US" sz="2400" dirty="0"/>
          </a:p>
          <a:p>
            <a:r>
              <a:rPr lang="en-US" sz="2800" dirty="0" smtClean="0"/>
              <a:t>IBIS is formally part of the SAE Industry Technical Consortia (SAE ITC)</a:t>
            </a:r>
          </a:p>
          <a:p>
            <a:pPr lvl="1"/>
            <a:r>
              <a:rPr lang="en-US" sz="2400" dirty="0" smtClean="0"/>
              <a:t>Allows entity-based organization of IBIS to continue</a:t>
            </a:r>
          </a:p>
          <a:p>
            <a:pPr lvl="1"/>
            <a:r>
              <a:rPr lang="en-US" sz="2400" dirty="0" smtClean="0"/>
              <a:t>Billing, balloting and membership communications will be through SAE</a:t>
            </a:r>
            <a:r>
              <a:rPr lang="en-US" sz="2400" dirty="0"/>
              <a:t> </a:t>
            </a:r>
            <a:r>
              <a:rPr lang="en-US" sz="2400" dirty="0" smtClean="0"/>
              <a:t>ITC</a:t>
            </a:r>
            <a:endParaRPr lang="en-US" sz="2400" dirty="0" smtClean="0">
              <a:hlinkClick r:id="rId2"/>
            </a:endParaRPr>
          </a:p>
          <a:p>
            <a:pPr lvl="1"/>
            <a:r>
              <a:rPr lang="en-US" sz="2400" dirty="0" smtClean="0">
                <a:hlinkClick r:id="rId2"/>
              </a:rPr>
              <a:t>http://www.sae-itc.org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987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and New Versions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1028701"/>
            <a:ext cx="8429625" cy="5067300"/>
          </a:xfrm>
        </p:spPr>
        <p:txBody>
          <a:bodyPr/>
          <a:lstStyle/>
          <a:p>
            <a:r>
              <a:rPr lang="en-US" dirty="0" smtClean="0"/>
              <a:t>IBIS 6.1 is now in editorial review</a:t>
            </a:r>
          </a:p>
          <a:p>
            <a:pPr lvl="1"/>
            <a:r>
              <a:rPr lang="en-US" dirty="0" smtClean="0"/>
              <a:t>Editorial Task Group semi-weekly</a:t>
            </a:r>
          </a:p>
          <a:p>
            <a:pPr lvl="1"/>
            <a:r>
              <a:rPr lang="en-US" dirty="0" smtClean="0"/>
              <a:t>Changes focus on Algorithmic Modeling, with package and multi-lingual improvements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Major interconnect changes being finalized</a:t>
            </a:r>
          </a:p>
          <a:p>
            <a:pPr lvl="1"/>
            <a:r>
              <a:rPr lang="en-US" dirty="0" smtClean="0"/>
              <a:t>Interconnect Task Group developing proposal</a:t>
            </a:r>
          </a:p>
          <a:p>
            <a:pPr lvl="1"/>
            <a:r>
              <a:rPr lang="en-US" dirty="0" smtClean="0"/>
              <a:t>BIRD to address modern packaging, including on-die interconnect</a:t>
            </a:r>
          </a:p>
          <a:p>
            <a:pPr lvl="1"/>
            <a:r>
              <a:rPr lang="en-US" dirty="0" smtClean="0"/>
              <a:t>Links IBIS-ISS to IBIS, including Touchstone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514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6.1 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176" y="1295400"/>
            <a:ext cx="8648700" cy="4800600"/>
          </a:xfrm>
        </p:spPr>
        <p:txBody>
          <a:bodyPr/>
          <a:lstStyle/>
          <a:p>
            <a:endParaRPr lang="en-US" sz="1800" dirty="0" smtClean="0"/>
          </a:p>
          <a:p>
            <a:r>
              <a:rPr lang="en-US" sz="1800" dirty="0" smtClean="0"/>
              <a:t>BIRD155.2</a:t>
            </a:r>
            <a:r>
              <a:rPr lang="en-US" sz="1800" dirty="0"/>
              <a:t>	New AMI API to Resolve Dependent Model Parameter</a:t>
            </a:r>
          </a:p>
          <a:p>
            <a:r>
              <a:rPr lang="en-US" sz="1800" dirty="0"/>
              <a:t>BIRD167.1	Table Corrections for </a:t>
            </a:r>
            <a:r>
              <a:rPr lang="en-US" sz="1800" dirty="0" err="1"/>
              <a:t>Tx</a:t>
            </a:r>
            <a:r>
              <a:rPr lang="en-US" sz="1800" dirty="0"/>
              <a:t> Jitter Parameters and Ignore_Bits</a:t>
            </a:r>
          </a:p>
          <a:p>
            <a:r>
              <a:rPr lang="en-US" sz="1800" dirty="0"/>
              <a:t>BIRD168.1	Handling of Overclocking Caused by Delay in Waveform Tables</a:t>
            </a:r>
          </a:p>
          <a:p>
            <a:r>
              <a:rPr lang="en-US" sz="1800" dirty="0"/>
              <a:t>BIRD169.1	DLL Dependency Checking</a:t>
            </a:r>
          </a:p>
          <a:p>
            <a:r>
              <a:rPr lang="en-US" sz="1800" dirty="0"/>
              <a:t>BIRD170	Delete Extra Paragraph for Ports under [External Circuit]</a:t>
            </a:r>
          </a:p>
          <a:p>
            <a:r>
              <a:rPr lang="en-US" sz="1800" dirty="0"/>
              <a:t>BIRD171.3	Clarify that Empty Root Name is Not Permitted in AMI Files</a:t>
            </a:r>
          </a:p>
          <a:p>
            <a:r>
              <a:rPr lang="en-US" sz="1800" dirty="0"/>
              <a:t>BIRD172.2	Extend Multilingual Parameter and Converter Parameter Rules</a:t>
            </a:r>
          </a:p>
          <a:p>
            <a:r>
              <a:rPr lang="en-US" sz="1800" dirty="0"/>
              <a:t>BIRD173.3	Package RLC Matrix Diagonals</a:t>
            </a:r>
          </a:p>
          <a:p>
            <a:r>
              <a:rPr lang="en-US" sz="1800" dirty="0"/>
              <a:t>BIRD174.1	Quote Character Clarifications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609601" y="5095875"/>
            <a:ext cx="7972424" cy="10287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Parser development is already underway</a:t>
            </a:r>
          </a:p>
        </p:txBody>
      </p:sp>
    </p:spTree>
    <p:extLst>
      <p:ext uri="{BB962C8B-B14F-4D97-AF65-F5344CB8AC3E}">
        <p14:creationId xmlns:p14="http://schemas.microsoft.com/office/powerpoint/2010/main" val="3396846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7.0 will include major feature changes</a:t>
            </a:r>
          </a:p>
          <a:p>
            <a:pPr lvl="1"/>
            <a:r>
              <a:rPr lang="en-US" dirty="0" smtClean="0"/>
              <a:t>Backchannel equalization support</a:t>
            </a:r>
          </a:p>
          <a:p>
            <a:pPr lvl="1"/>
            <a:r>
              <a:rPr lang="en-US" dirty="0" smtClean="0"/>
              <a:t>Redriver AMI flow clarifications</a:t>
            </a:r>
          </a:p>
          <a:p>
            <a:pPr lvl="1"/>
            <a:r>
              <a:rPr lang="en-US" dirty="0" smtClean="0"/>
              <a:t>Integration of expanded package proposal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Some BIRDs still in development</a:t>
            </a:r>
          </a:p>
          <a:p>
            <a:pPr lvl="1"/>
            <a:r>
              <a:rPr lang="en-US" dirty="0" smtClean="0"/>
              <a:t>PAM-4 signaling</a:t>
            </a:r>
          </a:p>
          <a:p>
            <a:pPr lvl="1"/>
            <a:r>
              <a:rPr lang="en-US" dirty="0" smtClean="0"/>
              <a:t>Direction specification for AMI models</a:t>
            </a:r>
          </a:p>
          <a:p>
            <a:pPr lvl="1"/>
            <a:r>
              <a:rPr lang="en-US" dirty="0" smtClean="0"/>
              <a:t>Package pin mapping clarifications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186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IBIS DEVELOPMENT DATA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750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856" y="1212106"/>
            <a:ext cx="6701003" cy="4867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 Do Versions “Live”?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8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7591386" y="3098096"/>
            <a:ext cx="733426" cy="151001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7591386" y="2764542"/>
            <a:ext cx="1040671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1 year</a:t>
            </a:r>
          </a:p>
          <a:p>
            <a:pPr algn="ctr"/>
            <a:r>
              <a:rPr lang="en-US" dirty="0" smtClean="0">
                <a:latin typeface="+mn-lt"/>
              </a:rPr>
              <a:t>line</a:t>
            </a:r>
            <a:endParaRPr lang="en-US" dirty="0">
              <a:latin typeface="+mn-lt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1675305" y="4608106"/>
            <a:ext cx="636746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431" y="1443591"/>
            <a:ext cx="1942854" cy="1055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110" y="1439095"/>
            <a:ext cx="6598609" cy="479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Pending 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971551"/>
            <a:ext cx="8429625" cy="5124450"/>
          </a:xfrm>
        </p:spPr>
        <p:txBody>
          <a:bodyPr/>
          <a:lstStyle/>
          <a:p>
            <a:r>
              <a:rPr lang="en-US" sz="2400" dirty="0" smtClean="0"/>
              <a:t>12 BIRDs are open, on packages &amp; advanced AMI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9</a:t>
            </a:fld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2325872" y="2345144"/>
            <a:ext cx="306705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954772" y="2022573"/>
            <a:ext cx="3886199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Longer than any other BIRD</a:t>
            </a: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Longer than any IBIS version!</a:t>
            </a:r>
          </a:p>
        </p:txBody>
      </p:sp>
    </p:spTree>
    <p:extLst>
      <p:ext uri="{BB962C8B-B14F-4D97-AF65-F5344CB8AC3E}">
        <p14:creationId xmlns:p14="http://schemas.microsoft.com/office/powerpoint/2010/main" val="572029129"/>
      </p:ext>
    </p:extLst>
  </p:cSld>
  <p:clrMapOvr>
    <a:masterClrMapping/>
  </p:clrMapOvr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5889</TotalTime>
  <Words>657</Words>
  <Application>Microsoft Office PowerPoint</Application>
  <PresentationFormat>On-screen Show (4:3)</PresentationFormat>
  <Paragraphs>210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Bamboo</vt:lpstr>
      <vt:lpstr>Chair’s Status Report</vt:lpstr>
      <vt:lpstr>Agenda</vt:lpstr>
      <vt:lpstr>The IBIS Parent Organization</vt:lpstr>
      <vt:lpstr>Changes and New Versions</vt:lpstr>
      <vt:lpstr>IBIS 6.1 BIRDs</vt:lpstr>
      <vt:lpstr>What’s Next?</vt:lpstr>
      <vt:lpstr>IBIS DEVELOPMENT DATA</vt:lpstr>
      <vt:lpstr>How Long Do Versions “Live”?</vt:lpstr>
      <vt:lpstr>Pending BIRDs</vt:lpstr>
      <vt:lpstr>Planning THE FUTURE</vt:lpstr>
      <vt:lpstr>Proposed Release Schedule for IBIS</vt:lpstr>
      <vt:lpstr>How Does This Work?</vt:lpstr>
      <vt:lpstr>Why This Schedule?</vt:lpstr>
      <vt:lpstr>IBIS Numbering Proposal</vt:lpstr>
      <vt:lpstr>Implications</vt:lpstr>
      <vt:lpstr>Many Thanks to Our Sponsors!</vt:lpstr>
      <vt:lpstr>Q/A</vt:lpstr>
      <vt:lpstr>Pending BIRDs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at 2012 DesignCon</dc:subject>
  <dc:creator>Michael Mirmak</dc:creator>
  <cp:lastModifiedBy>Michael Mirmak</cp:lastModifiedBy>
  <cp:revision>613</cp:revision>
  <cp:lastPrinted>1601-01-01T00:00:00Z</cp:lastPrinted>
  <dcterms:created xsi:type="dcterms:W3CDTF">2002-06-07T19:20:36Z</dcterms:created>
  <dcterms:modified xsi:type="dcterms:W3CDTF">2015-05-08T05:04:42Z</dcterms:modified>
</cp:coreProperties>
</file>