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344" r:id="rId2"/>
    <p:sldId id="371" r:id="rId3"/>
    <p:sldId id="372" r:id="rId4"/>
    <p:sldId id="383" r:id="rId5"/>
    <p:sldId id="385" r:id="rId6"/>
    <p:sldId id="373" r:id="rId7"/>
    <p:sldId id="387" r:id="rId8"/>
    <p:sldId id="391" r:id="rId9"/>
    <p:sldId id="390" r:id="rId10"/>
    <p:sldId id="393" r:id="rId11"/>
    <p:sldId id="376" r:id="rId12"/>
    <p:sldId id="377" r:id="rId13"/>
    <p:sldId id="381" r:id="rId14"/>
  </p:sldIdLst>
  <p:sldSz cx="9144000" cy="6858000" type="screen4x3"/>
  <p:notesSz cx="7315200" cy="9601200"/>
  <p:embeddedFontLst>
    <p:embeddedFont>
      <p:font typeface="Gill Sans MT" panose="020B0502020104020203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FF66"/>
    <a:srgbClr val="FFFF99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14" autoAdjust="0"/>
    <p:restoredTop sz="94842" autoAdjust="0"/>
  </p:normalViewPr>
  <p:slideViewPr>
    <p:cSldViewPr snapToGrid="0">
      <p:cViewPr>
        <p:scale>
          <a:sx n="89" d="100"/>
          <a:sy n="89" d="100"/>
        </p:scale>
        <p:origin x="-1200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1986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42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5163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21150" y="0"/>
            <a:ext cx="3208338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3963" y="687388"/>
            <a:ext cx="4881562" cy="3660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4576763"/>
            <a:ext cx="5341937" cy="427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56700"/>
            <a:ext cx="3205163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21150" y="9156700"/>
            <a:ext cx="32083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fld id="{F12C2D98-DA57-4E64-8441-9806B0E97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40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marL="171450" indent="-171450">
              <a:buFont typeface="Symbol" pitchFamily="18" charset="2"/>
              <a:buChar char="Ó"/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248400"/>
            <a:ext cx="42672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pitchFamily="18" charset="0"/>
                <a:sym typeface="Symbol" pitchFamily="18" charset="2"/>
              </a:defRPr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>
              <a:cs typeface="+mn-cs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5800" y="6248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1200" b="0">
                <a:solidFill>
                  <a:srgbClr val="186ECC"/>
                </a:solidFill>
              </a:rPr>
              <a:t>Page </a:t>
            </a:r>
            <a:fld id="{1568EB39-6F02-4375-947F-AB6B63E630CD}" type="slidenum">
              <a:rPr lang="en-US" sz="1200" b="0">
                <a:solidFill>
                  <a:srgbClr val="186ECC"/>
                </a:solidFill>
              </a:rPr>
              <a:pPr algn="l"/>
              <a:t>‹#›</a:t>
            </a:fld>
            <a:endParaRPr lang="en-US" sz="1200" b="0">
              <a:solidFill>
                <a:srgbClr val="186ECC"/>
              </a:solidFill>
            </a:endParaRPr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7620000" y="5638800"/>
            <a:ext cx="1447800" cy="1143000"/>
            <a:chOff x="672" y="3360"/>
            <a:chExt cx="960" cy="864"/>
          </a:xfrm>
        </p:grpSpPr>
        <p:pic>
          <p:nvPicPr>
            <p:cNvPr id="1031" name="Picture 7" descr="logo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20" y="3416"/>
              <a:ext cx="864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672" y="3360"/>
              <a:ext cx="960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r>
                <a:rPr lang="en-US" sz="1200">
                  <a:cs typeface="Times New Roman" pitchFamily="18" charset="0"/>
                </a:rPr>
                <a:t>TERASPEED</a:t>
              </a:r>
            </a:p>
            <a:p>
              <a:pPr algn="r"/>
              <a:r>
                <a:rPr lang="en-US" sz="1200">
                  <a:cs typeface="Times New Roman" pitchFamily="18" charset="0"/>
                </a:rPr>
                <a:t>CONSULTING</a:t>
              </a:r>
            </a:p>
            <a:p>
              <a:pPr algn="r"/>
              <a:r>
                <a:rPr lang="en-US" sz="1200">
                  <a:cs typeface="Times New Roman" pitchFamily="18" charset="0"/>
                </a:rPr>
                <a:t>GROUP</a:t>
              </a:r>
              <a:endParaRPr lang="en-US" sz="12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0" r:id="rId1"/>
    <p:sldLayoutId id="2147484851" r:id="rId2"/>
    <p:sldLayoutId id="2147484852" r:id="rId3"/>
    <p:sldLayoutId id="2147484853" r:id="rId4"/>
    <p:sldLayoutId id="2147484854" r:id="rId5"/>
    <p:sldLayoutId id="2147484855" r:id="rId6"/>
    <p:sldLayoutId id="2147484856" r:id="rId7"/>
    <p:sldLayoutId id="2147484857" r:id="rId8"/>
    <p:sldLayoutId id="2147484858" r:id="rId9"/>
    <p:sldLayoutId id="2147484859" r:id="rId10"/>
    <p:sldLayoutId id="2147484860" r:id="rId11"/>
    <p:sldLayoutId id="2147484861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72001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186EC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2133600"/>
          </a:xfrm>
        </p:spPr>
        <p:txBody>
          <a:bodyPr/>
          <a:lstStyle/>
          <a:p>
            <a:pPr eaLnBrk="1" hangingPunct="1"/>
            <a:r>
              <a:rPr lang="en-US" dirty="0" smtClean="0"/>
              <a:t>Ibischk5/6 Specification</a:t>
            </a:r>
            <a:br>
              <a:rPr lang="en-US" dirty="0" smtClean="0"/>
            </a:br>
            <a:r>
              <a:rPr lang="en-US" dirty="0" smtClean="0"/>
              <a:t>Document Update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781800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European IBIS Summit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Ghent, Belgium, May 14, 2014</a:t>
            </a:r>
          </a:p>
          <a:p>
            <a:pPr algn="l" eaLnBrk="1" hangingPunct="1">
              <a:lnSpc>
                <a:spcPct val="90000"/>
              </a:lnSpc>
            </a:pPr>
            <a:endParaRPr lang="en-US" sz="2000" dirty="0" smtClean="0"/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Bob Ross			Mike LaBonte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Teraspeed Consulting Group	Signal Integrity Software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				(SiSoft)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1800" dirty="0" smtClean="0"/>
              <a:t>bob@teraspeed.com		mikelabonte@eda.org</a:t>
            </a:r>
          </a:p>
          <a:p>
            <a:pPr algn="l" eaLnBrk="1" hangingPunct="1">
              <a:lnSpc>
                <a:spcPct val="90000"/>
              </a:lnSpc>
            </a:pPr>
            <a:endParaRPr lang="en-US" sz="1800" dirty="0"/>
          </a:p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Presented by Anders </a:t>
            </a:r>
            <a:r>
              <a:rPr lang="en-US" sz="1800" dirty="0" err="1" smtClean="0"/>
              <a:t>Ekholm</a:t>
            </a:r>
            <a:r>
              <a:rPr lang="en-US" sz="1800" dirty="0" smtClean="0"/>
              <a:t>, Ericsson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57200"/>
            <a:ext cx="1828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</a:t>
            </a:r>
            <a:r>
              <a:rPr lang="en-US" dirty="0" smtClean="0"/>
              <a:t>Section </a:t>
            </a:r>
            <a:r>
              <a:rPr lang="en-US" dirty="0"/>
              <a:t>Page</a:t>
            </a:r>
            <a:br>
              <a:rPr lang="en-US" dirty="0"/>
            </a:br>
            <a:r>
              <a:rPr lang="en-US" dirty="0"/>
              <a:t>(Based on Converted Spreadsheet)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  <p:pic>
        <p:nvPicPr>
          <p:cNvPr id="1026" name="Picture 1" descr="image00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8" t="11453" r="4655" b="25291"/>
          <a:stretch/>
        </p:blipFill>
        <p:spPr bwMode="auto">
          <a:xfrm>
            <a:off x="1066800" y="1154205"/>
            <a:ext cx="7153051" cy="468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 bwMode="auto">
          <a:xfrm>
            <a:off x="742278" y="2496670"/>
            <a:ext cx="609600" cy="152400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411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Project by </a:t>
            </a:r>
            <a:r>
              <a:rPr lang="en-US" dirty="0"/>
              <a:t>I</a:t>
            </a:r>
            <a:r>
              <a:rPr lang="en-US" dirty="0" smtClean="0"/>
              <a:t>teration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Process used to correct source spread sheet</a:t>
            </a:r>
          </a:p>
          <a:p>
            <a:r>
              <a:rPr lang="en-US" sz="2800" dirty="0" smtClean="0"/>
              <a:t>Comments expanded (for example, the percent thresholds for Errors and Warnings for V-T matching)</a:t>
            </a:r>
          </a:p>
          <a:p>
            <a:r>
              <a:rPr lang="en-US" sz="2800" dirty="0" smtClean="0"/>
              <a:t>Some related messages will be described (such as different non-monotonic messages)</a:t>
            </a:r>
          </a:p>
          <a:p>
            <a:r>
              <a:rPr lang="en-US" sz="2800" dirty="0" smtClean="0"/>
              <a:t>Some comments will remain incomplete or TBD</a:t>
            </a:r>
          </a:p>
          <a:p>
            <a:r>
              <a:rPr lang="en-US" sz="2800" dirty="0" smtClean="0"/>
              <a:t>Indexing of message numbers to sections and planned</a:t>
            </a: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err="1" smtClean="0"/>
              <a:t>ibischk</a:t>
            </a:r>
            <a:r>
              <a:rPr lang="en-US" dirty="0" smtClean="0"/>
              <a:t> Release Activity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Ibischk5 V5.1.4 released September, 2013 (tables based on this release)</a:t>
            </a:r>
          </a:p>
          <a:p>
            <a:r>
              <a:rPr lang="en-US" sz="2800" dirty="0" smtClean="0"/>
              <a:t>New ibischk6 V6.0.0 expected May, 2014</a:t>
            </a:r>
          </a:p>
          <a:p>
            <a:pPr lvl="1"/>
            <a:r>
              <a:rPr lang="en-US" sz="2400" dirty="0" smtClean="0"/>
              <a:t>New features per IBIS Version 6.0 plus BUG fixes</a:t>
            </a:r>
          </a:p>
          <a:p>
            <a:pPr lvl="1"/>
            <a:r>
              <a:rPr lang="en-US" sz="2400" dirty="0" smtClean="0"/>
              <a:t>A few more messages expected in the parser document specification</a:t>
            </a:r>
          </a:p>
          <a:p>
            <a:pPr lvl="1"/>
            <a:r>
              <a:rPr lang="en-US" sz="2400" dirty="0" smtClean="0"/>
              <a:t>Semi-automated process expected to speed up production of new document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Parser specification for ibischk5 being produced</a:t>
            </a:r>
          </a:p>
          <a:p>
            <a:pPr>
              <a:defRPr/>
            </a:pPr>
            <a:r>
              <a:rPr lang="en-US" dirty="0" smtClean="0"/>
              <a:t>For best checking results, use the latest version of ibischk5 or ibischk6 when available</a:t>
            </a:r>
          </a:p>
          <a:p>
            <a:pPr>
              <a:defRPr/>
            </a:pPr>
            <a:r>
              <a:rPr lang="en-US" dirty="0" smtClean="0"/>
              <a:t>Parser being updated as new BUG reports are submitted and processed</a:t>
            </a:r>
          </a:p>
          <a:p>
            <a:pPr>
              <a:defRPr/>
            </a:pPr>
            <a:r>
              <a:rPr lang="en-US" dirty="0" smtClean="0"/>
              <a:t>Work for ibischk6 due soon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Ibischk5 specification</a:t>
            </a:r>
          </a:p>
          <a:p>
            <a:pPr lvl="1">
              <a:defRPr/>
            </a:pPr>
            <a:r>
              <a:rPr lang="en-US" dirty="0" smtClean="0"/>
              <a:t>Document update</a:t>
            </a:r>
          </a:p>
          <a:p>
            <a:pPr lvl="1">
              <a:defRPr/>
            </a:pPr>
            <a:r>
              <a:rPr lang="en-US" dirty="0" smtClean="0"/>
              <a:t>Work in progress</a:t>
            </a:r>
          </a:p>
          <a:p>
            <a:pPr>
              <a:defRPr/>
            </a:pPr>
            <a:r>
              <a:rPr lang="en-US" dirty="0" smtClean="0"/>
              <a:t>Example of Specification page</a:t>
            </a:r>
          </a:p>
          <a:p>
            <a:pPr>
              <a:defRPr/>
            </a:pPr>
            <a:r>
              <a:rPr lang="en-US" dirty="0" smtClean="0"/>
              <a:t>Current </a:t>
            </a:r>
            <a:r>
              <a:rPr lang="en-US" dirty="0" err="1" smtClean="0"/>
              <a:t>ibischk</a:t>
            </a:r>
            <a:r>
              <a:rPr lang="en-US" dirty="0" smtClean="0"/>
              <a:t> Release Activity</a:t>
            </a:r>
          </a:p>
          <a:p>
            <a:pPr>
              <a:defRPr/>
            </a:pPr>
            <a:r>
              <a:rPr lang="en-US" dirty="0" smtClean="0"/>
              <a:t>Conclusions</a:t>
            </a: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ibischk5 Parser Spec</a:t>
            </a:r>
          </a:p>
        </p:txBody>
      </p:sp>
      <p:sp>
        <p:nvSpPr>
          <p:cNvPr id="16387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  <a:endParaRPr lang="en-US" dirty="0" smtClean="0"/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5000" t="30000" r="18750" b="43334"/>
          <a:stretch>
            <a:fillRect/>
          </a:stretch>
        </p:blipFill>
        <p:spPr bwMode="auto">
          <a:xfrm>
            <a:off x="690770" y="914400"/>
            <a:ext cx="6858000" cy="203194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 l="25625" t="42000" r="19375" b="34000"/>
          <a:stretch>
            <a:fillRect/>
          </a:stretch>
        </p:blipFill>
        <p:spPr bwMode="auto">
          <a:xfrm>
            <a:off x="762000" y="4419600"/>
            <a:ext cx="6705600" cy="1828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70056" y="4038600"/>
            <a:ext cx="49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 l="25000" t="72665" r="18750" b="14002"/>
          <a:stretch>
            <a:fillRect/>
          </a:stretch>
        </p:blipFill>
        <p:spPr bwMode="auto">
          <a:xfrm>
            <a:off x="685800" y="3175025"/>
            <a:ext cx="6858000" cy="10159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270056" y="2743200"/>
            <a:ext cx="49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685800" y="914400"/>
            <a:ext cx="0" cy="5257800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7620000" y="914400"/>
            <a:ext cx="0" cy="5257800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  <a:endParaRPr lang="en-US" dirty="0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Command Line for ibischk5</a:t>
            </a:r>
          </a:p>
        </p:txBody>
      </p:sp>
      <p:sp>
        <p:nvSpPr>
          <p:cNvPr id="1741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09600" y="4343400"/>
            <a:ext cx="7772400" cy="1600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–</a:t>
            </a:r>
            <a:r>
              <a:rPr lang="en-US" sz="2800" b="1" dirty="0" err="1" smtClean="0"/>
              <a:t>ami</a:t>
            </a:r>
            <a:r>
              <a:rPr lang="en-US" sz="2800" dirty="0" smtClean="0"/>
              <a:t> for &lt;</a:t>
            </a:r>
            <a:r>
              <a:rPr lang="en-US" sz="2800" dirty="0" err="1" smtClean="0"/>
              <a:t>file_name</a:t>
            </a:r>
            <a:r>
              <a:rPr lang="en-US" sz="2800" dirty="0" smtClean="0"/>
              <a:t>&gt;.</a:t>
            </a:r>
            <a:r>
              <a:rPr lang="en-US" sz="2800" dirty="0" err="1" smtClean="0"/>
              <a:t>ami</a:t>
            </a:r>
            <a:r>
              <a:rPr lang="en-US" sz="2800" dirty="0" smtClean="0"/>
              <a:t> (algorithmic model interface control file)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–numbered</a:t>
            </a:r>
            <a:r>
              <a:rPr lang="en-US" sz="2800" dirty="0" smtClean="0"/>
              <a:t> for numbered </a:t>
            </a:r>
            <a:r>
              <a:rPr lang="en-US" sz="2800" b="1" dirty="0" smtClean="0"/>
              <a:t>E</a:t>
            </a:r>
            <a:r>
              <a:rPr lang="en-US" sz="2800" dirty="0" smtClean="0"/>
              <a:t>rror, </a:t>
            </a:r>
            <a:r>
              <a:rPr lang="en-US" sz="2800" b="1" dirty="0" smtClean="0"/>
              <a:t>W</a:t>
            </a:r>
            <a:r>
              <a:rPr lang="en-US" sz="2800" dirty="0" smtClean="0"/>
              <a:t>arning, </a:t>
            </a:r>
            <a:r>
              <a:rPr lang="en-US" sz="2800" b="1" dirty="0" smtClean="0"/>
              <a:t>N</a:t>
            </a:r>
            <a:r>
              <a:rPr lang="en-US" sz="2800" dirty="0" smtClean="0"/>
              <a:t>otes, </a:t>
            </a:r>
            <a:r>
              <a:rPr lang="en-US" sz="2800" b="1" dirty="0" smtClean="0"/>
              <a:t>C</a:t>
            </a:r>
            <a:r>
              <a:rPr lang="en-US" sz="2800" dirty="0" smtClean="0"/>
              <a:t>aution, and </a:t>
            </a:r>
            <a:r>
              <a:rPr lang="en-US" sz="2800" b="1" dirty="0" smtClean="0"/>
              <a:t>B</a:t>
            </a:r>
            <a:r>
              <a:rPr lang="en-US" sz="2800" dirty="0" smtClean="0"/>
              <a:t>ug messages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609600" y="1143000"/>
            <a:ext cx="7924800" cy="28670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>
                <a:latin typeface="Courier New" pitchFamily="49" charset="0"/>
              </a:rPr>
              <a:t>Usage: ibischk5       &lt;IBS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-ebd &lt;EBD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-pkg &lt;PKG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-ami &lt;AMI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Usage: ibischk5  -caution -numbered      &lt;IBS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-caution -numbered -ebd &lt;EBD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-caution -numbered -pkg &lt;PKG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-caution -numbered -ami &lt;AMI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The flags prior to the file name can be in any order, and the -caution and/or -numbered flags are optional.</a:t>
            </a:r>
          </a:p>
        </p:txBody>
      </p:sp>
      <p:sp>
        <p:nvSpPr>
          <p:cNvPr id="17414" name="Rectangle 11"/>
          <p:cNvSpPr>
            <a:spLocks noChangeArrowheads="1"/>
          </p:cNvSpPr>
          <p:nvPr/>
        </p:nvSpPr>
        <p:spPr bwMode="auto">
          <a:xfrm>
            <a:off x="2971800" y="1981200"/>
            <a:ext cx="2819400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Rectangle 12"/>
          <p:cNvSpPr>
            <a:spLocks noChangeArrowheads="1"/>
          </p:cNvSpPr>
          <p:nvPr/>
        </p:nvSpPr>
        <p:spPr bwMode="auto">
          <a:xfrm>
            <a:off x="4191000" y="2286000"/>
            <a:ext cx="1447800" cy="1143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Rectangle 13"/>
          <p:cNvSpPr>
            <a:spLocks noChangeArrowheads="1"/>
          </p:cNvSpPr>
          <p:nvPr/>
        </p:nvSpPr>
        <p:spPr bwMode="auto">
          <a:xfrm>
            <a:off x="5638800" y="3124200"/>
            <a:ext cx="2667000" cy="304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  <a:endParaRPr lang="en-US" dirty="0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ibischk5 {–numbered} –ami  file4.ami</a:t>
            </a: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1066800" y="1143000"/>
            <a:ext cx="6781800" cy="215443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Checking file4.ami for IBIS 5.0 Compatibility...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 - Illegal Usage value A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 - Illegal Type value B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 - Illegal Format value C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 - No </a:t>
            </a:r>
            <a:r>
              <a:rPr lang="en-US" sz="1600" dirty="0" err="1">
                <a:latin typeface="Courier New" pitchFamily="49" charset="0"/>
              </a:rPr>
              <a:t>Reserved_Parameters</a:t>
            </a:r>
            <a:r>
              <a:rPr lang="en-US" sz="1600" dirty="0">
                <a:latin typeface="Courier New" pitchFamily="49" charset="0"/>
              </a:rPr>
              <a:t> found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Errors  : 4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File Failed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1066800" y="3429000"/>
            <a:ext cx="6781800" cy="215443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Checking file4.ami for IBIS 5.0 Compatibility...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E4627 - Illegal Usage value A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E4627 - Illegal Type value B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E4627 - Illegal Format value C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E4622 - No </a:t>
            </a:r>
            <a:r>
              <a:rPr lang="en-US" sz="1600" dirty="0" err="1">
                <a:latin typeface="Courier New" pitchFamily="49" charset="0"/>
              </a:rPr>
              <a:t>Reserved_Parameters</a:t>
            </a:r>
            <a:r>
              <a:rPr lang="en-US" sz="1600" dirty="0">
                <a:latin typeface="Courier New" pitchFamily="49" charset="0"/>
              </a:rPr>
              <a:t> found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Errors  : 4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File Failed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066800" y="3896618"/>
            <a:ext cx="838200" cy="1219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1066800" y="1600200"/>
            <a:ext cx="838200" cy="1219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Parser Classifications</a:t>
            </a:r>
            <a:br>
              <a:rPr lang="en-US" dirty="0" smtClean="0"/>
            </a:br>
            <a:r>
              <a:rPr lang="en-US" dirty="0" smtClean="0"/>
              <a:t>–numbered for message numbers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 – Error (violation of a specification rule or serious modeling convention violation)</a:t>
            </a:r>
          </a:p>
          <a:p>
            <a:r>
              <a:rPr lang="en-US" sz="2400" dirty="0" smtClean="0"/>
              <a:t>W – Warning (out of range data or other unexpected model data)</a:t>
            </a:r>
          </a:p>
          <a:p>
            <a:r>
              <a:rPr lang="en-US" sz="2400" dirty="0" smtClean="0"/>
              <a:t>C – Caution (requires caution flag, legal but probably wrong entry)</a:t>
            </a:r>
          </a:p>
          <a:p>
            <a:r>
              <a:rPr lang="en-US" sz="2400" dirty="0" smtClean="0"/>
              <a:t>N – Note (so far, used for non-monotonic tables)</a:t>
            </a:r>
          </a:p>
          <a:p>
            <a:r>
              <a:rPr lang="en-US" sz="2400" dirty="0" smtClean="0"/>
              <a:t>B – Program Bug (an Internal Error that may be related to operating system, memory allocation or ambiguous code branches</a:t>
            </a:r>
          </a:p>
          <a:p>
            <a:r>
              <a:rPr lang="en-US" sz="2400" dirty="0" smtClean="0"/>
              <a:t>U – Unused (message that is no longer available)</a:t>
            </a:r>
          </a:p>
          <a:p>
            <a:endParaRPr lang="en-US" sz="2800" dirty="0" smtClean="0"/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1200+ Unique Message Strings</a:t>
            </a:r>
            <a:br>
              <a:rPr lang="en-US" sz="3200" dirty="0" smtClean="0"/>
            </a:br>
            <a:r>
              <a:rPr lang="en-US" sz="2000" dirty="0" smtClean="0"/>
              <a:t>http://www.eda.org/ibis/ibischk5/ibischk5_messages_draft2.xlsx</a:t>
            </a:r>
          </a:p>
        </p:txBody>
      </p:sp>
      <p:sp>
        <p:nvSpPr>
          <p:cNvPr id="19459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  <a:endParaRPr lang="en-US" dirty="0" smtClean="0"/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600" y="1219200"/>
            <a:ext cx="766921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</a:t>
            </a:r>
            <a:r>
              <a:rPr lang="en-US" smtClean="0"/>
              <a:t>Error 102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 2014 Teraspeed Consulting Group LLC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1600" y="1166843"/>
            <a:ext cx="5486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IBISCHK5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V5.1.4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Checking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error_number_example.ibs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for IBIS 3.2 Compatibility...</a:t>
            </a:r>
          </a:p>
          <a:p>
            <a:pPr algn="l"/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E0102 (line  133) - Orphan Model keyword.</a:t>
            </a:r>
          </a:p>
          <a:p>
            <a:pPr algn="l"/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Errors  : 1</a:t>
            </a:r>
          </a:p>
          <a:p>
            <a:pPr algn="l"/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File Failed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2209800"/>
            <a:ext cx="4953000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408791" y="4668819"/>
            <a:ext cx="8616875" cy="762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Gill Sans MT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1948" t="9785" r="36339" b="83941"/>
          <a:stretch/>
        </p:blipFill>
        <p:spPr bwMode="auto">
          <a:xfrm>
            <a:off x="489920" y="4790290"/>
            <a:ext cx="8352865" cy="531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17579" y="3861248"/>
            <a:ext cx="71753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/>
              <a:t>MDL Section Message </a:t>
            </a:r>
            <a:r>
              <a:rPr lang="en-US" sz="2000" dirty="0" smtClean="0"/>
              <a:t>(from a converted spread </a:t>
            </a:r>
            <a:r>
              <a:rPr lang="en-US" sz="2000" dirty="0"/>
              <a:t>sheet)</a:t>
            </a:r>
          </a:p>
        </p:txBody>
      </p:sp>
    </p:spTree>
    <p:extLst>
      <p:ext uri="{BB962C8B-B14F-4D97-AF65-F5344CB8AC3E}">
        <p14:creationId xmlns:p14="http://schemas.microsoft.com/office/powerpoint/2010/main" val="3705030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Semi-automated</a:t>
            </a:r>
            <a:br>
              <a:rPr lang="en-US" dirty="0" smtClean="0"/>
            </a:br>
            <a:r>
              <a:rPr lang="en-US" dirty="0" smtClean="0"/>
              <a:t>Documentation Steps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 2014 Teraspeed Consulting Group LLC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828800" y="1371600"/>
            <a:ext cx="5486400" cy="838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19299" y="1606034"/>
            <a:ext cx="5132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Initial spread sheet from parser developer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817146" y="2514600"/>
            <a:ext cx="5486400" cy="838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817146" y="3581400"/>
            <a:ext cx="5486400" cy="838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828800" y="4693920"/>
            <a:ext cx="5486400" cy="838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399" y="2749034"/>
            <a:ext cx="3809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Modify spread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heet by script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19300" y="3677334"/>
            <a:ext cx="5105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Sort by Symbol (source code modules)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ove entries into sections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60494" y="4820632"/>
            <a:ext cx="4991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Final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diting of comments and indexing of message numbers to sections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63823"/>
      </p:ext>
    </p:extLst>
  </p:cSld>
  <p:clrMapOvr>
    <a:masterClrMapping/>
  </p:clrMapOvr>
</p:sld>
</file>

<file path=ppt/theme/theme1.xml><?xml version="1.0" encoding="utf-8"?>
<a:theme xmlns:a="http://schemas.openxmlformats.org/drawingml/2006/main" name="Teraspeed Powerpoint">
  <a:themeElements>
    <a:clrScheme name="Teraspeed Powerpoi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raspeed Powerpoint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Teraspeed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raspeed Powerpoi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Settings\Scott McMorrow\Application Data\Microsoft\Templates\Teraspeed Powerpoint.pot</Template>
  <TotalTime>17094</TotalTime>
  <Words>672</Words>
  <Application>Microsoft Office PowerPoint</Application>
  <PresentationFormat>On-screen Show (4:3)</PresentationFormat>
  <Paragraphs>109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Symbol</vt:lpstr>
      <vt:lpstr>Courier New</vt:lpstr>
      <vt:lpstr>Gill Sans MT</vt:lpstr>
      <vt:lpstr>Times New Roman</vt:lpstr>
      <vt:lpstr>Teraspeed Powerpoint</vt:lpstr>
      <vt:lpstr>Ibischk5/6 Specification Document Update</vt:lpstr>
      <vt:lpstr>Outline</vt:lpstr>
      <vt:lpstr>Outline of ibischk5 Parser Spec</vt:lpstr>
      <vt:lpstr>Command Line for ibischk5</vt:lpstr>
      <vt:lpstr>ibischk5 {–numbered} –ami  file4.ami</vt:lpstr>
      <vt:lpstr>Parser Classifications –numbered for message numbers</vt:lpstr>
      <vt:lpstr>1200+ Unique Message Strings http://www.eda.org/ibis/ibischk5/ibischk5_messages_draft2.xlsx</vt:lpstr>
      <vt:lpstr>Example – Error 102</vt:lpstr>
      <vt:lpstr>Semi-automated Documentation Steps</vt:lpstr>
      <vt:lpstr>Sample Section Page (Based on Converted Spreadsheet)</vt:lpstr>
      <vt:lpstr>Ongoing Project by Iteration</vt:lpstr>
      <vt:lpstr>Current ibischk Release Activity</vt:lpstr>
      <vt:lpstr>Closure</vt:lpstr>
    </vt:vector>
  </TitlesOfParts>
  <Company>Teraspeed Consulting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</dc:title>
  <dc:creator>Bob Ross</dc:creator>
  <cp:lastModifiedBy>bob</cp:lastModifiedBy>
  <cp:revision>1106</cp:revision>
  <cp:lastPrinted>2012-10-14T20:01:37Z</cp:lastPrinted>
  <dcterms:created xsi:type="dcterms:W3CDTF">2002-08-20T13:19:28Z</dcterms:created>
  <dcterms:modified xsi:type="dcterms:W3CDTF">2014-04-29T16:29:44Z</dcterms:modified>
</cp:coreProperties>
</file>