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3" r:id="rId2"/>
    <p:sldId id="325" r:id="rId3"/>
    <p:sldId id="316" r:id="rId4"/>
    <p:sldId id="317" r:id="rId5"/>
    <p:sldId id="326" r:id="rId6"/>
    <p:sldId id="318" r:id="rId7"/>
    <p:sldId id="319" r:id="rId8"/>
    <p:sldId id="320" r:id="rId9"/>
    <p:sldId id="322" r:id="rId10"/>
    <p:sldId id="324" r:id="rId11"/>
    <p:sldId id="327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2286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71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6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2014 European IBIS Summit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anose="05000000000000000000" pitchFamily="2" charset="2"/>
              <a:buChar char="q"/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 marL="1143000" indent="-228600">
              <a:buFont typeface="Wingdings" panose="05000000000000000000" pitchFamily="2" charset="2"/>
              <a:buChar char="Ø"/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European IBIS Summit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2014 European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2438400" y="455474"/>
            <a:ext cx="6248400" cy="1754326"/>
          </a:xfrm>
        </p:spPr>
        <p:txBody>
          <a:bodyPr/>
          <a:lstStyle/>
          <a:p>
            <a:r>
              <a:rPr lang="en-US" dirty="0" smtClean="0"/>
              <a:t>Revisiting the IBIS Version Release Schedule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3505200" y="2390775"/>
            <a:ext cx="4953000" cy="2409825"/>
          </a:xfrm>
        </p:spPr>
        <p:txBody>
          <a:bodyPr/>
          <a:lstStyle/>
          <a:p>
            <a:r>
              <a:rPr lang="en-US" sz="2400" dirty="0" smtClean="0"/>
              <a:t>Michael Mirmak</a:t>
            </a:r>
          </a:p>
          <a:p>
            <a:r>
              <a:rPr lang="en-US" sz="2400" dirty="0" smtClean="0"/>
              <a:t>Chair, IBIS Open Forum</a:t>
            </a:r>
          </a:p>
          <a:p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European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Ghent, </a:t>
            </a:r>
            <a:r>
              <a:rPr lang="en-US" sz="2400" dirty="0" smtClean="0"/>
              <a:t>Belgium</a:t>
            </a:r>
            <a:endParaRPr lang="en-US" sz="2400" dirty="0"/>
          </a:p>
          <a:p>
            <a:r>
              <a:rPr lang="en-US" sz="2400" dirty="0" smtClean="0"/>
              <a:t>May 14, 2014</a:t>
            </a:r>
          </a:p>
          <a:p>
            <a:endParaRPr lang="en-US" sz="2400" dirty="0"/>
          </a:p>
          <a:p>
            <a:r>
              <a:rPr lang="en-US" sz="2400" dirty="0" smtClean="0"/>
              <a:t>Presented by Randy Wolff, Micron Technology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8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implemented immediately…</a:t>
            </a:r>
          </a:p>
          <a:p>
            <a:pPr lvl="1"/>
            <a:r>
              <a:rPr lang="en-US" dirty="0" smtClean="0"/>
              <a:t>Next version is not 6.x or 7, but 2014.11</a:t>
            </a:r>
            <a:endParaRPr lang="en-US" dirty="0"/>
          </a:p>
          <a:p>
            <a:pPr lvl="1"/>
            <a:r>
              <a:rPr lang="en-US" dirty="0" smtClean="0"/>
              <a:t>BIRDs for 2014.11 must be approved on/before Aug. 1, 2014</a:t>
            </a:r>
          </a:p>
          <a:p>
            <a:r>
              <a:rPr lang="en-US" dirty="0" smtClean="0"/>
              <a:t>Membership dues in 2015</a:t>
            </a:r>
          </a:p>
          <a:p>
            <a:pPr lvl="1"/>
            <a:r>
              <a:rPr lang="en-US" dirty="0" smtClean="0"/>
              <a:t>Parser development fees become part of membership dues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095875"/>
            <a:ext cx="7972424" cy="10287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Is this schedule realistic for the IBIS community?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Can tools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and design cycles absorb annual updates?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01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Q/A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78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569660"/>
          </a:xfrm>
        </p:spPr>
        <p:txBody>
          <a:bodyPr/>
          <a:lstStyle/>
          <a:p>
            <a:r>
              <a:rPr lang="en-US" dirty="0" smtClean="0"/>
              <a:t>Review </a:t>
            </a:r>
            <a:br>
              <a:rPr lang="en-US" dirty="0" smtClean="0"/>
            </a:br>
            <a:r>
              <a:rPr lang="en-US" sz="2800" dirty="0" smtClean="0"/>
              <a:t>Previous Proposal for IBIS Development – Feb. 2012</a:t>
            </a:r>
            <a:endParaRPr lang="en-US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1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Schedule for IBIS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133475"/>
            <a:ext cx="8505825" cy="4962525"/>
          </a:xfrm>
        </p:spPr>
        <p:txBody>
          <a:bodyPr/>
          <a:lstStyle/>
          <a:p>
            <a:r>
              <a:rPr lang="en-US" sz="2400" dirty="0" smtClean="0"/>
              <a:t>Moving to a regular, software-like release plan</a:t>
            </a:r>
          </a:p>
          <a:p>
            <a:pPr lvl="1"/>
            <a:r>
              <a:rPr lang="en-US" sz="2000" dirty="0" smtClean="0"/>
              <a:t>Allows better planning by “customers” (IBIS community)</a:t>
            </a:r>
          </a:p>
          <a:p>
            <a:pPr lvl="1"/>
            <a:r>
              <a:rPr lang="en-US" sz="2000" dirty="0" smtClean="0"/>
              <a:t>Keeps number of changes manageable</a:t>
            </a:r>
          </a:p>
          <a:p>
            <a:pPr lvl="1"/>
            <a:r>
              <a:rPr lang="en-US" sz="2000" dirty="0" smtClean="0"/>
              <a:t>Reduces &amp; stabilizes parser development cycle time and cost</a:t>
            </a:r>
          </a:p>
          <a:p>
            <a:r>
              <a:rPr lang="en-US" sz="2400" dirty="0" smtClean="0"/>
              <a:t>Two “cycles”, each with two parts</a:t>
            </a:r>
          </a:p>
          <a:p>
            <a:pPr lvl="1"/>
            <a:r>
              <a:rPr lang="en-US" sz="2000" dirty="0" smtClean="0"/>
              <a:t>Cycle 1</a:t>
            </a:r>
          </a:p>
          <a:p>
            <a:pPr lvl="2"/>
            <a:r>
              <a:rPr lang="en-US" sz="1800" dirty="0" smtClean="0"/>
              <a:t>Nov. – Feb.: technical development</a:t>
            </a:r>
          </a:p>
          <a:p>
            <a:pPr lvl="2"/>
            <a:r>
              <a:rPr lang="en-US" sz="1800" dirty="0" smtClean="0"/>
              <a:t>March 1 – close technical changes</a:t>
            </a:r>
          </a:p>
          <a:p>
            <a:pPr lvl="2"/>
            <a:r>
              <a:rPr lang="en-US" sz="1800" dirty="0" smtClean="0"/>
              <a:t>May 1 – close final document (editorial fixes in-between)</a:t>
            </a:r>
          </a:p>
          <a:p>
            <a:pPr lvl="1"/>
            <a:r>
              <a:rPr lang="en-US" sz="2000" dirty="0" smtClean="0"/>
              <a:t>Cycle 2</a:t>
            </a:r>
          </a:p>
          <a:p>
            <a:pPr lvl="2"/>
            <a:r>
              <a:rPr lang="en-US" sz="1800" dirty="0" smtClean="0"/>
              <a:t>May – Aug.: technical development</a:t>
            </a:r>
          </a:p>
          <a:p>
            <a:pPr lvl="2"/>
            <a:r>
              <a:rPr lang="en-US" sz="1800" dirty="0" smtClean="0"/>
              <a:t>Sept. 1 – close technical changes</a:t>
            </a:r>
          </a:p>
          <a:p>
            <a:pPr lvl="2"/>
            <a:r>
              <a:rPr lang="en-US" sz="1800" dirty="0" smtClean="0"/>
              <a:t>Nov. 1 – close final document (editorial fixes in-between)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42197">
            <a:off x="7677882" y="785631"/>
            <a:ext cx="1405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From 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Feb. 2012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85737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670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057900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295650" y="4029075"/>
            <a:ext cx="2695575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33400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362325" y="4181475"/>
            <a:ext cx="264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" y="4229100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8325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1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750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2</a:t>
            </a:r>
            <a:endParaRPr lang="en-US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63884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4409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1143000" cy="952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1866901" y="1495425"/>
            <a:ext cx="1323974" cy="914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3333751" y="4524376"/>
            <a:ext cx="1152524" cy="7143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902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votes &amp; releases here</a:t>
            </a:r>
            <a:endParaRPr lang="en-US" sz="2000" i="1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 rot="2042197">
            <a:off x="7677882" y="785631"/>
            <a:ext cx="1405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From 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Feb. 2012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Revised proposal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5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Release Schedule for IBIS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62025"/>
            <a:ext cx="8429625" cy="5133975"/>
          </a:xfrm>
        </p:spPr>
        <p:txBody>
          <a:bodyPr/>
          <a:lstStyle/>
          <a:p>
            <a:r>
              <a:rPr lang="en-US" sz="2800" dirty="0" smtClean="0"/>
              <a:t>Need to move to 9+ month cycle</a:t>
            </a:r>
          </a:p>
          <a:p>
            <a:pPr lvl="1"/>
            <a:r>
              <a:rPr lang="en-US" sz="2400" dirty="0" smtClean="0"/>
              <a:t>Feedback from 2014 DesignCon IBIS Summit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New proposal: </a:t>
            </a:r>
            <a:r>
              <a:rPr lang="en-US" sz="2800" u="sng" dirty="0" smtClean="0"/>
              <a:t>annual</a:t>
            </a:r>
            <a:r>
              <a:rPr lang="en-US" sz="2800" dirty="0" smtClean="0"/>
              <a:t> cycle with three parts</a:t>
            </a:r>
          </a:p>
          <a:p>
            <a:pPr lvl="1"/>
            <a:r>
              <a:rPr lang="en-US" sz="2400" dirty="0" smtClean="0"/>
              <a:t>Technical Period</a:t>
            </a:r>
          </a:p>
          <a:p>
            <a:pPr lvl="2"/>
            <a:r>
              <a:rPr lang="en-US" sz="2000" dirty="0" smtClean="0"/>
              <a:t>February - July	</a:t>
            </a:r>
          </a:p>
          <a:p>
            <a:pPr lvl="2"/>
            <a:r>
              <a:rPr lang="en-US" sz="2000" dirty="0" smtClean="0"/>
              <a:t>August </a:t>
            </a:r>
            <a:r>
              <a:rPr lang="en-US" sz="2000" dirty="0"/>
              <a:t>1 </a:t>
            </a:r>
            <a:r>
              <a:rPr lang="en-US" sz="2000" dirty="0" smtClean="0"/>
              <a:t>- close technical changes</a:t>
            </a:r>
          </a:p>
          <a:p>
            <a:pPr lvl="1"/>
            <a:r>
              <a:rPr lang="en-US" sz="2400" dirty="0" smtClean="0"/>
              <a:t>Editorial Period</a:t>
            </a:r>
          </a:p>
          <a:p>
            <a:pPr lvl="2"/>
            <a:r>
              <a:rPr lang="en-US" sz="2000" dirty="0" smtClean="0"/>
              <a:t>August - September</a:t>
            </a:r>
          </a:p>
          <a:p>
            <a:pPr lvl="2"/>
            <a:r>
              <a:rPr lang="en-US" sz="2000" dirty="0" smtClean="0"/>
              <a:t>Nov. </a:t>
            </a:r>
            <a:r>
              <a:rPr lang="en-US" sz="2000" dirty="0"/>
              <a:t>1 - </a:t>
            </a:r>
            <a:r>
              <a:rPr lang="en-US" sz="2000" dirty="0" smtClean="0"/>
              <a:t>close &amp; vote on final document</a:t>
            </a:r>
          </a:p>
          <a:p>
            <a:pPr lvl="1"/>
            <a:r>
              <a:rPr lang="en-US" sz="2400" dirty="0" smtClean="0"/>
              <a:t>Quiet Period (Events, Holidays)</a:t>
            </a:r>
          </a:p>
          <a:p>
            <a:pPr lvl="2"/>
            <a:r>
              <a:rPr lang="en-US" sz="2000" dirty="0" smtClean="0"/>
              <a:t>November - January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21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34352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1095375" y="4038600"/>
            <a:ext cx="424815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04875" y="4171950"/>
            <a:ext cx="4133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</a:p>
          <a:p>
            <a:pPr algn="ctr"/>
            <a:r>
              <a:rPr lang="en-US" sz="1600" b="1" dirty="0">
                <a:latin typeface="+mn-lt"/>
              </a:rPr>
              <a:t>f</a:t>
            </a:r>
            <a:r>
              <a:rPr lang="en-US" sz="1600" b="1" dirty="0" smtClean="0">
                <a:latin typeface="+mn-lt"/>
              </a:rPr>
              <a:t>or a Given Version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Events &amp; Holidays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28726" y="2486025"/>
            <a:ext cx="3933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Technical Development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43525" y="2486025"/>
            <a:ext cx="212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Editing</a:t>
            </a:r>
            <a:endParaRPr lang="en-US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02058" y="3783092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428625" cy="8667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645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 &amp; release here</a:t>
            </a:r>
            <a:endParaRPr lang="en-US" sz="2000" i="1" dirty="0">
              <a:latin typeface="+mn-lt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10953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442912" y="4038604"/>
            <a:ext cx="652463" cy="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0" y="4386917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Events &amp; Holidays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7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Schedule?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009651"/>
            <a:ext cx="8429625" cy="5086350"/>
          </a:xfrm>
        </p:spPr>
        <p:txBody>
          <a:bodyPr/>
          <a:lstStyle/>
          <a:p>
            <a:r>
              <a:rPr lang="en-US" sz="2800" dirty="0" smtClean="0"/>
              <a:t>Calendar can limit potential interactions</a:t>
            </a:r>
          </a:p>
          <a:p>
            <a:pPr lvl="1"/>
            <a:r>
              <a:rPr lang="en-US" sz="2400" dirty="0" smtClean="0"/>
              <a:t>End-of-year holidays/shutdowns</a:t>
            </a:r>
          </a:p>
          <a:p>
            <a:pPr lvl="1"/>
            <a:r>
              <a:rPr lang="en-US" sz="2400" dirty="0" smtClean="0"/>
              <a:t>Fall </a:t>
            </a:r>
            <a:r>
              <a:rPr lang="en-US" sz="2400" dirty="0" smtClean="0"/>
              <a:t>Asian IBIS Summits and preparation</a:t>
            </a:r>
            <a:endParaRPr lang="en-US" sz="2400" dirty="0" smtClean="0"/>
          </a:p>
          <a:p>
            <a:pPr lvl="1"/>
            <a:r>
              <a:rPr lang="en-US" sz="2400" dirty="0" smtClean="0"/>
              <a:t>New Year celebrations in Asia</a:t>
            </a:r>
          </a:p>
          <a:p>
            <a:pPr lvl="1"/>
            <a:r>
              <a:rPr lang="en-US" sz="2400" dirty="0" smtClean="0"/>
              <a:t>DesignCon Summit and preparation</a:t>
            </a:r>
          </a:p>
          <a:p>
            <a:pPr lvl="1"/>
            <a:r>
              <a:rPr lang="en-US" sz="2400" dirty="0" smtClean="0"/>
              <a:t>July/August vacation schedule in </a:t>
            </a:r>
            <a:r>
              <a:rPr lang="en-US" sz="2400" dirty="0" smtClean="0"/>
              <a:t>Europe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Member companies are likely affected by the same calendar items</a:t>
            </a:r>
          </a:p>
          <a:p>
            <a:pPr lvl="1"/>
            <a:r>
              <a:rPr lang="en-US" sz="2400" dirty="0" smtClean="0"/>
              <a:t>Peak work periods are Sept. - Oct. and March - May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IBIS Numbering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Specification moves to date codes</a:t>
            </a:r>
          </a:p>
          <a:p>
            <a:pPr lvl="1"/>
            <a:r>
              <a:rPr lang="en-US" sz="2400" dirty="0" smtClean="0"/>
              <a:t>Year and month of approval (e.g., </a:t>
            </a:r>
            <a:r>
              <a:rPr lang="en-US" sz="2400" dirty="0" smtClean="0"/>
              <a:t>2014.11)</a:t>
            </a:r>
            <a:endParaRPr lang="en-US" sz="2400" dirty="0" smtClean="0"/>
          </a:p>
          <a:p>
            <a:pPr lvl="1"/>
            <a:r>
              <a:rPr lang="en-US" sz="2400" dirty="0" smtClean="0"/>
              <a:t>Multiple </a:t>
            </a:r>
            <a:r>
              <a:rPr lang="en-US" sz="2400" dirty="0" smtClean="0"/>
              <a:t>releases in the same month unlikely</a:t>
            </a:r>
          </a:p>
          <a:p>
            <a:pPr lvl="1"/>
            <a:r>
              <a:rPr lang="en-US" sz="2400" dirty="0"/>
              <a:t>Major/minor release distinction goes away</a:t>
            </a:r>
          </a:p>
          <a:p>
            <a:pPr lvl="1"/>
            <a:r>
              <a:rPr lang="en-US" sz="2400" dirty="0" smtClean="0"/>
              <a:t>[</a:t>
            </a:r>
            <a:r>
              <a:rPr lang="en-US" sz="2400" dirty="0" smtClean="0"/>
              <a:t>IBIS </a:t>
            </a:r>
            <a:r>
              <a:rPr lang="en-US" sz="2400" dirty="0" err="1" smtClean="0"/>
              <a:t>Ver</a:t>
            </a:r>
            <a:r>
              <a:rPr lang="en-US" sz="2400" dirty="0" smtClean="0"/>
              <a:t>] and </a:t>
            </a:r>
            <a:r>
              <a:rPr lang="en-US" sz="2400" dirty="0" err="1" smtClean="0"/>
              <a:t>AMI_Version</a:t>
            </a:r>
            <a:r>
              <a:rPr lang="en-US" sz="2400" dirty="0" smtClean="0"/>
              <a:t> affected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Parser versions track specifications</a:t>
            </a:r>
          </a:p>
          <a:p>
            <a:pPr lvl="1"/>
            <a:r>
              <a:rPr lang="en-US" sz="2400" dirty="0" smtClean="0"/>
              <a:t>Parser uses specification release number, for features</a:t>
            </a:r>
          </a:p>
          <a:p>
            <a:pPr lvl="1"/>
            <a:r>
              <a:rPr lang="en-US" sz="2400" dirty="0" smtClean="0"/>
              <a:t>Parser updates use additional numbers</a:t>
            </a:r>
          </a:p>
          <a:p>
            <a:pPr lvl="2"/>
            <a:r>
              <a:rPr lang="en-US" sz="2000" dirty="0" smtClean="0"/>
              <a:t>e.g.,</a:t>
            </a:r>
            <a:r>
              <a:rPr lang="en-US" sz="2000" dirty="0" smtClean="0"/>
              <a:t>2014.11 </a:t>
            </a:r>
            <a:r>
              <a:rPr lang="en-US" sz="2000" dirty="0" smtClean="0"/>
              <a:t>r01 or similar</a:t>
            </a:r>
          </a:p>
          <a:p>
            <a:pPr lvl="1"/>
            <a:r>
              <a:rPr lang="en-US" sz="2400" dirty="0" smtClean="0"/>
              <a:t>Name changes to simply “</a:t>
            </a:r>
            <a:r>
              <a:rPr lang="en-US" sz="2400" dirty="0" err="1" smtClean="0"/>
              <a:t>ibischk</a:t>
            </a:r>
            <a:r>
              <a:rPr lang="en-US" sz="2400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European IBIS Summit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4469</TotalTime>
  <Words>508</Words>
  <Application>Microsoft Office PowerPoint</Application>
  <PresentationFormat>On-screen Show (4:3)</PresentationFormat>
  <Paragraphs>155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Bamboo</vt:lpstr>
      <vt:lpstr>Revisiting the IBIS Version Release Schedule</vt:lpstr>
      <vt:lpstr>Review  Previous Proposal for IBIS Development – Feb. 2012</vt:lpstr>
      <vt:lpstr>Release Schedule for IBIS</vt:lpstr>
      <vt:lpstr>How Does This Work?</vt:lpstr>
      <vt:lpstr>Revised proposal</vt:lpstr>
      <vt:lpstr>Release Schedule for IBIS</vt:lpstr>
      <vt:lpstr>How Does This Work?</vt:lpstr>
      <vt:lpstr>Why This Schedule?</vt:lpstr>
      <vt:lpstr>IBIS Numbering Proposal</vt:lpstr>
      <vt:lpstr>Implications</vt:lpstr>
      <vt:lpstr>Q/A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Michael Mirmak</cp:lastModifiedBy>
  <cp:revision>573</cp:revision>
  <cp:lastPrinted>1601-01-01T00:00:00Z</cp:lastPrinted>
  <dcterms:created xsi:type="dcterms:W3CDTF">2002-06-07T19:20:36Z</dcterms:created>
  <dcterms:modified xsi:type="dcterms:W3CDTF">2014-04-30T21:04:58Z</dcterms:modified>
</cp:coreProperties>
</file>