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344" r:id="rId2"/>
    <p:sldId id="371" r:id="rId3"/>
    <p:sldId id="372" r:id="rId4"/>
    <p:sldId id="383" r:id="rId5"/>
    <p:sldId id="385" r:id="rId6"/>
    <p:sldId id="373" r:id="rId7"/>
    <p:sldId id="387" r:id="rId8"/>
    <p:sldId id="374" r:id="rId9"/>
    <p:sldId id="390" r:id="rId10"/>
    <p:sldId id="391" r:id="rId11"/>
    <p:sldId id="376" r:id="rId12"/>
    <p:sldId id="377" r:id="rId13"/>
    <p:sldId id="367" r:id="rId14"/>
    <p:sldId id="313" r:id="rId15"/>
    <p:sldId id="368" r:id="rId16"/>
    <p:sldId id="370" r:id="rId17"/>
    <p:sldId id="348" r:id="rId18"/>
    <p:sldId id="364" r:id="rId19"/>
    <p:sldId id="366" r:id="rId20"/>
    <p:sldId id="355" r:id="rId21"/>
    <p:sldId id="358" r:id="rId22"/>
    <p:sldId id="359" r:id="rId23"/>
    <p:sldId id="369" r:id="rId24"/>
    <p:sldId id="356" r:id="rId25"/>
    <p:sldId id="379" r:id="rId26"/>
    <p:sldId id="381" r:id="rId27"/>
  </p:sldIdLst>
  <p:sldSz cx="9144000" cy="6858000" type="screen4x3"/>
  <p:notesSz cx="7315200" cy="9601200"/>
  <p:embeddedFontLst>
    <p:embeddedFont>
      <p:font typeface="Gill Sans MT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14" autoAdjust="0"/>
    <p:restoredTop sz="94842" autoAdjust="0"/>
  </p:normalViewPr>
  <p:slideViewPr>
    <p:cSldViewPr>
      <p:cViewPr>
        <p:scale>
          <a:sx n="89" d="100"/>
          <a:sy n="89" d="100"/>
        </p:scale>
        <p:origin x="-14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986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171450" indent="-171450">
              <a:buFont typeface="Symbol" pitchFamily="18" charset="2"/>
              <a:buChar char="Ó"/>
              <a:defRPr/>
            </a:lvl1pPr>
          </a:lstStyle>
          <a:p>
            <a:pPr>
              <a:defRPr/>
            </a:pPr>
            <a:r>
              <a:rPr lang="en-US"/>
              <a:t>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2012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Teraspeed Consulting Group LLC</a:t>
            </a:r>
            <a:r>
              <a:rPr lang="en-US">
                <a:cs typeface="+mn-cs"/>
              </a:rPr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48400"/>
            <a:ext cx="4267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pitchFamily="18" charset="0"/>
                <a:sym typeface="Symbol" pitchFamily="18" charset="2"/>
              </a:defRPr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</a:t>
            </a:r>
            <a:r>
              <a:rPr lang="en-US">
                <a:cs typeface="+mn-cs"/>
              </a:rPr>
              <a:t> 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200" b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l"/>
              <a:t>‹#›</a:t>
            </a:fld>
            <a:endParaRPr lang="en-US" sz="1200" b="0">
              <a:solidFill>
                <a:srgbClr val="186EC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7620000" y="5638800"/>
            <a:ext cx="1447800" cy="1143000"/>
            <a:chOff x="672" y="3360"/>
            <a:chExt cx="960" cy="864"/>
          </a:xfrm>
        </p:grpSpPr>
        <p:pic>
          <p:nvPicPr>
            <p:cNvPr id="1031" name="Picture 7" descr="logo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GROUP</a:t>
              </a:r>
              <a:endParaRPr lang="en-US" sz="12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Ibischk5 Specification</a:t>
            </a:r>
            <a:br>
              <a:rPr lang="en-US" dirty="0" smtClean="0"/>
            </a:br>
            <a:r>
              <a:rPr lang="en-US" dirty="0" smtClean="0"/>
              <a:t>and Parser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European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Paris, France, May 15, 2013</a:t>
            </a:r>
          </a:p>
          <a:p>
            <a:pPr algn="l" eaLnBrk="1" hangingPunct="1">
              <a:lnSpc>
                <a:spcPct val="90000"/>
              </a:lnSpc>
            </a:pPr>
            <a:endParaRPr lang="en-US" sz="20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Bob Ross			Mike LaBonte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Teraspeed Consulting Group	Signal Integrity Software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				(SiSoft)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bob@teraspeed.com		mikelabonte@eda.org</a:t>
            </a:r>
          </a:p>
          <a:p>
            <a:pPr algn="l" eaLnBrk="1" hangingPunct="1">
              <a:lnSpc>
                <a:spcPct val="90000"/>
              </a:lnSpc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Presented by Anders </a:t>
            </a:r>
            <a:r>
              <a:rPr lang="en-US" sz="1800" dirty="0" err="1" smtClean="0"/>
              <a:t>Ekholm</a:t>
            </a:r>
            <a:r>
              <a:rPr lang="en-US" sz="1800" dirty="0" smtClean="0"/>
              <a:t>, Ericsson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</a:t>
            </a:r>
            <a:r>
              <a:rPr lang="en-US" smtClean="0"/>
              <a:t>Error 102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1166843"/>
            <a:ext cx="5486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IBISCHK5 V5.1.3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Checking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error_number_example.ibs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for IBIS 3.2 Compatibility...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E0102 (line  133) - Orphan Model keyword.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Errors  : 1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File Failed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3628913"/>
            <a:ext cx="7620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MDL Section Message (see spread sheet)</a:t>
            </a:r>
          </a:p>
          <a:p>
            <a:pPr algn="l"/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algn="l"/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400" b="0" dirty="0" smtClean="0">
                <a:latin typeface="Arial" pitchFamily="34" charset="0"/>
                <a:cs typeface="Arial" pitchFamily="34" charset="0"/>
              </a:rPr>
              <a:t>0102 E Orphan Model keyword %filename% %</a:t>
            </a:r>
            <a:r>
              <a:rPr lang="en-US" sz="1400" b="0" dirty="0" err="1" smtClean="0">
                <a:latin typeface="Arial" pitchFamily="34" charset="0"/>
                <a:cs typeface="Arial" pitchFamily="34" charset="0"/>
              </a:rPr>
              <a:t>linenum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% Model keyword found but not within</a:t>
            </a:r>
          </a:p>
          <a:p>
            <a:pPr algn="l"/>
            <a:r>
              <a:rPr lang="en-US" sz="14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a Model declaration</a:t>
            </a:r>
          </a:p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2209800"/>
            <a:ext cx="4953000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762000" y="4648200"/>
            <a:ext cx="7620000" cy="762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030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Project by </a:t>
            </a:r>
            <a:r>
              <a:rPr lang="en-US" dirty="0"/>
              <a:t>I</a:t>
            </a:r>
            <a:r>
              <a:rPr lang="en-US" dirty="0" smtClean="0"/>
              <a:t>teration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Process used to correct source spread sheet</a:t>
            </a:r>
          </a:p>
          <a:p>
            <a:r>
              <a:rPr lang="en-US" sz="2800" dirty="0" smtClean="0"/>
              <a:t>Comments expanded (for example, the percent thresholds for Errors and Warnings for V-T matching)</a:t>
            </a:r>
          </a:p>
          <a:p>
            <a:r>
              <a:rPr lang="en-US" sz="2800" dirty="0" smtClean="0"/>
              <a:t>Some related messages will be described (such as different non-monotonic messages)</a:t>
            </a:r>
          </a:p>
          <a:p>
            <a:r>
              <a:rPr lang="en-US" sz="2800" dirty="0" smtClean="0"/>
              <a:t>Some messages will remain incomplete or TBD</a:t>
            </a:r>
          </a:p>
          <a:p>
            <a:r>
              <a:rPr lang="en-US" sz="2800" dirty="0" smtClean="0"/>
              <a:t>Indexing of message numbers to message section and pages planned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Ibischk5 V5.1.3 release (6 Bugs)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Released March, 2013 (source code and several </a:t>
            </a:r>
            <a:r>
              <a:rPr lang="en-US" sz="2800" dirty="0" err="1" smtClean="0"/>
              <a:t>executables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Mostly trivial Bugs based on feedback from developers using parser source code</a:t>
            </a:r>
          </a:p>
          <a:p>
            <a:r>
              <a:rPr lang="en-US" sz="2800" dirty="0" smtClean="0"/>
              <a:t>BUG140 dealt with changing non-monotonic </a:t>
            </a:r>
            <a:r>
              <a:rPr lang="en-US" sz="2800" dirty="0" smtClean="0"/>
              <a:t>Warning </a:t>
            </a:r>
            <a:r>
              <a:rPr lang="en-US" sz="2800" dirty="0" smtClean="0"/>
              <a:t>to Note shown later</a:t>
            </a:r>
          </a:p>
          <a:p>
            <a:r>
              <a:rPr lang="en-US" sz="2800" dirty="0" smtClean="0"/>
              <a:t>BUG144 dealt with an Internal Error (B) message moved to an Error (E) message (B0122 moved to E0174)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 Data from BUG140 and Cadence Presentation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“Golden Parser Non-monotonic Warning’s Investigation” by Yingxin Sun and Joy Li, Cadence Design Systems, November 9, 2012:   </a:t>
            </a:r>
            <a:r>
              <a:rPr lang="en-US" sz="2400" u="sng" dirty="0" smtClean="0"/>
              <a:t>http://tinyurl.com/byqu7yn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Presented at IBIS Quality Committee November 27, 2012</a:t>
            </a:r>
          </a:p>
          <a:p>
            <a:r>
              <a:rPr lang="en-US" sz="2400" dirty="0" smtClean="0"/>
              <a:t>BUG140:   http://www.eda.org/ibis/bugs/ibischk/bug140.txt</a:t>
            </a:r>
          </a:p>
          <a:p>
            <a:r>
              <a:rPr lang="en-US" sz="2400" dirty="0" smtClean="0"/>
              <a:t>(In all test cases, the [</a:t>
            </a:r>
            <a:r>
              <a:rPr lang="en-US" sz="2400" dirty="0" err="1" smtClean="0"/>
              <a:t>Gnd</a:t>
            </a:r>
            <a:r>
              <a:rPr lang="en-US" sz="2400" dirty="0" smtClean="0"/>
              <a:t> Clamp] data is 0.0 in the region of interest)</a:t>
            </a:r>
          </a:p>
          <a:p>
            <a:r>
              <a:rPr lang="en-US" sz="2400" dirty="0" smtClean="0"/>
              <a:t>Material taken from “Combined I-V Table Checks (BUG140)”, January 31, 2013 IBIS Summit Bob Ross, Yingxin Sun and Joy Li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BUG140 Issue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U</a:t>
            </a:r>
            <a:r>
              <a:rPr lang="en-US" sz="2400" dirty="0" smtClean="0"/>
              <a:t>nexpected Non-Monotonic Warnings for Combined I-V Tables (derived from monotonic data)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Combined I-V table checks: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Pulldown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Pullup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Ibischk5 parser is de facto standard for IBIS model correctness (and ibischk5 is embedded in tools)</a:t>
            </a: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S</a:t>
            </a:r>
            <a:r>
              <a:rPr lang="en-US" sz="2400" dirty="0" smtClean="0"/>
              <a:t>ome companies require 0 Errors, 0 Warnings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 Quality Spec, recommends 0 Errors and 0 Warnings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Warning messages create support issue for model authors or automatic modeling utility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pic>
        <p:nvPicPr>
          <p:cNvPr id="27653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4000"/>
            <a:ext cx="26670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No specification REQUIREMENT that individual or combined I-V tables be monotonic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No stated method to sum mismatched voltage points (piecewise linear interpolation is allowed and used)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Specification recommends individual I-V table parser checking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Combined checks added with BUG94 (BUG92 dealt with submodels):  http://www.eda.org/ibis/bugs/ibischk/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Non-monotonicity often occurs outside of normal simulation region – in clamping region and not a problem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Ibischk5 parser is operating correctly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Observations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Non-monotonic behavior can occur</a:t>
            </a:r>
          </a:p>
          <a:p>
            <a:pPr lvl="1"/>
            <a:r>
              <a:rPr lang="en-US" smtClean="0"/>
              <a:t>Combined I-V table slope is small</a:t>
            </a:r>
          </a:p>
          <a:p>
            <a:pPr lvl="1"/>
            <a:r>
              <a:rPr lang="en-US" smtClean="0"/>
              <a:t>I-V table points are misaligned due to</a:t>
            </a:r>
          </a:p>
          <a:p>
            <a:pPr lvl="2"/>
            <a:r>
              <a:rPr lang="en-US" smtClean="0"/>
              <a:t>Offset V intervals due to Gnd, Vdd and delta V</a:t>
            </a:r>
          </a:p>
          <a:p>
            <a:pPr lvl="2"/>
            <a:r>
              <a:rPr lang="en-US" smtClean="0"/>
              <a:t>Different reference voltages (min/max)</a:t>
            </a:r>
          </a:p>
          <a:p>
            <a:pPr lvl="2"/>
            <a:r>
              <a:rPr lang="en-US" smtClean="0"/>
              <a:t>Extraction with piecewise linear interpolation calculations (if not done right)</a:t>
            </a:r>
          </a:p>
          <a:p>
            <a:pPr lvl="2"/>
            <a:r>
              <a:rPr lang="en-US" smtClean="0"/>
              <a:t>I-V tables have different V resolution</a:t>
            </a:r>
          </a:p>
          <a:p>
            <a:pPr lvl="1"/>
            <a:r>
              <a:rPr lang="en-US" smtClean="0"/>
              <a:t>Combination of above cases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x Step 2, Offset by 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 = 0?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		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1	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		4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9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4		16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17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26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25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6		36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0725" name="TextBox 1"/>
          <p:cNvSpPr txBox="1">
            <a:spLocks noChangeArrowheads="1"/>
          </p:cNvSpPr>
          <p:nvPr/>
        </p:nvSpPr>
        <p:spPr bwMode="auto">
          <a:xfrm>
            <a:off x="1066800" y="5486400"/>
            <a:ext cx="662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Non-monotonic due to piecewise linear interpolation on both columns</a:t>
            </a:r>
          </a:p>
        </p:txBody>
      </p:sp>
      <p:sp>
        <p:nvSpPr>
          <p:cNvPr id="30726" name="Oval 2"/>
          <p:cNvSpPr>
            <a:spLocks noChangeArrowheads="1"/>
          </p:cNvSpPr>
          <p:nvPr/>
        </p:nvSpPr>
        <p:spPr bwMode="auto">
          <a:xfrm>
            <a:off x="6019800" y="2590800"/>
            <a:ext cx="6858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 0.02, Offset by 0.01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0.0005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0.0017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3613150" y="5410200"/>
            <a:ext cx="4229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Still non-monotonic with higher resolution data</a:t>
            </a:r>
          </a:p>
        </p:txBody>
      </p:sp>
      <p:sp>
        <p:nvSpPr>
          <p:cNvPr id="31750" name="Oval 2"/>
          <p:cNvSpPr>
            <a:spLocks noChangeArrowheads="1"/>
          </p:cNvSpPr>
          <p:nvPr/>
        </p:nvSpPr>
        <p:spPr bwMode="auto">
          <a:xfrm>
            <a:off x="5937250" y="2514600"/>
            <a:ext cx="19050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Steps 0.02 and 0.01, 0.00 Offset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	0.0000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0.0004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0.0016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	0.0036	0.0000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2743200" y="5743575"/>
            <a:ext cx="5410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Different resolution data causes non-monotonic combination</a:t>
            </a:r>
          </a:p>
        </p:txBody>
      </p:sp>
      <p:sp>
        <p:nvSpPr>
          <p:cNvPr id="32774" name="Oval 2"/>
          <p:cNvSpPr>
            <a:spLocks noChangeArrowheads="1"/>
          </p:cNvSpPr>
          <p:nvPr/>
        </p:nvSpPr>
        <p:spPr bwMode="auto">
          <a:xfrm>
            <a:off x="5867400" y="2057400"/>
            <a:ext cx="1905000" cy="3810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Ibischk5 specification</a:t>
            </a:r>
          </a:p>
          <a:p>
            <a:pPr lvl="1">
              <a:defRPr/>
            </a:pPr>
            <a:r>
              <a:rPr lang="en-US" dirty="0" smtClean="0"/>
              <a:t>Document update</a:t>
            </a:r>
          </a:p>
          <a:p>
            <a:pPr lvl="1">
              <a:defRPr/>
            </a:pPr>
            <a:r>
              <a:rPr lang="en-US" dirty="0" smtClean="0"/>
              <a:t>Work in progress</a:t>
            </a:r>
          </a:p>
          <a:p>
            <a:pPr>
              <a:defRPr/>
            </a:pPr>
            <a:r>
              <a:rPr lang="en-US" dirty="0" smtClean="0"/>
              <a:t>Ibischk5 Version 5.1.3 release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BUG140 discussion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bug140a.ibs Maximum Data</a:t>
            </a:r>
            <a:br>
              <a:rPr lang="en-US" smtClean="0"/>
            </a:br>
            <a:r>
              <a:rPr lang="en-US" smtClean="0"/>
              <a:t>(Vdd = 1.3 V)</a:t>
            </a: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pic>
        <p:nvPicPr>
          <p:cNvPr id="33796" name="Picture 3" descr="V-I data - IBISIndicato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254125"/>
            <a:ext cx="7696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 bwMode="auto">
          <a:xfrm>
            <a:off x="6781800" y="22098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2971800" y="42672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6324600" y="1828800"/>
            <a:ext cx="91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1905000" y="4384675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2233613" y="2290763"/>
            <a:ext cx="1770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Power Clamp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4038600" y="2466975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Pulldown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2012 Teraspeed Consulting Group LLC </a:t>
            </a:r>
          </a:p>
        </p:txBody>
      </p:sp>
      <p:pic>
        <p:nvPicPr>
          <p:cNvPr id="34820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2011 Teraspeed Consulting Group LLC </a:t>
            </a:r>
          </a:p>
        </p:txBody>
      </p:sp>
      <p:pic>
        <p:nvPicPr>
          <p:cNvPr id="35844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 Resolution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WARNING to NOTE</a:t>
            </a:r>
          </a:p>
          <a:p>
            <a:pPr lvl="1"/>
            <a:r>
              <a:rPr lang="en-US" sz="2400" dirty="0" smtClean="0"/>
              <a:t>Valid solution for user</a:t>
            </a:r>
          </a:p>
          <a:p>
            <a:pPr lvl="1"/>
            <a:r>
              <a:rPr lang="en-US" sz="2400" dirty="0" smtClean="0"/>
              <a:t>Avoids tool and model developer support issues</a:t>
            </a:r>
          </a:p>
          <a:p>
            <a:r>
              <a:rPr lang="en-US" sz="2800" dirty="0" smtClean="0"/>
              <a:t>Add “based on piecewise linear interpolation” to message</a:t>
            </a:r>
          </a:p>
          <a:p>
            <a:r>
              <a:rPr lang="en-US" sz="2800" dirty="0" smtClean="0"/>
              <a:t>No practical fix</a:t>
            </a:r>
          </a:p>
          <a:p>
            <a:pPr lvl="1"/>
            <a:r>
              <a:rPr lang="en-US" sz="2400" dirty="0" smtClean="0"/>
              <a:t>Still issues with higher resolution or choosing percentage threshold for non-monotonic warning</a:t>
            </a:r>
          </a:p>
          <a:p>
            <a:pPr lvl="1"/>
            <a:r>
              <a:rPr lang="en-US" sz="2400" dirty="0" smtClean="0"/>
              <a:t>Piecewise linear interpolation is legal, and spline fitting would just hide information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Checking bug140a.ibs</a:t>
            </a:r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533400" y="1184275"/>
            <a:ext cx="83058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IBISCHK5 V5.1.2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 - Combined Pulldown for Model: iobuf Maximum data is non-monotonic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Warnings: 1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File Passed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533400" y="3294063"/>
            <a:ext cx="80772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523875" y="1143000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Fixed bug140a.ibs in Version 5.1.3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IBISCHK5 V5.1.3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- Combined Pulldown for Model: iobuf Maximum data is non-monotonic based on piece-wise linear interpolation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File Passed</a:t>
            </a:r>
          </a:p>
          <a:p>
            <a:pPr marL="0" indent="0">
              <a:buFontTx/>
              <a:buNone/>
            </a:pPr>
            <a:endParaRPr lang="en-US" sz="140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609600" y="4105275"/>
            <a:ext cx="80772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685800" y="1465263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Parser specification for ibischk5 being produced</a:t>
            </a:r>
          </a:p>
          <a:p>
            <a:pPr>
              <a:defRPr/>
            </a:pPr>
            <a:r>
              <a:rPr lang="en-US" dirty="0" smtClean="0"/>
              <a:t>For </a:t>
            </a:r>
            <a:r>
              <a:rPr lang="en-US" dirty="0" smtClean="0"/>
              <a:t>best checking results, use the latest version of ibischk5</a:t>
            </a:r>
          </a:p>
          <a:p>
            <a:pPr>
              <a:defRPr/>
            </a:pPr>
            <a:r>
              <a:rPr lang="en-US" dirty="0" smtClean="0"/>
              <a:t>Parser being updated as new </a:t>
            </a:r>
            <a:r>
              <a:rPr lang="en-US" dirty="0" smtClean="0"/>
              <a:t>BUG </a:t>
            </a:r>
            <a:r>
              <a:rPr lang="en-US" smtClean="0"/>
              <a:t>reports </a:t>
            </a:r>
            <a:r>
              <a:rPr lang="en-US" smtClean="0"/>
              <a:t>are </a:t>
            </a:r>
            <a:r>
              <a:rPr lang="en-US" dirty="0" smtClean="0"/>
              <a:t>submitted and processed</a:t>
            </a:r>
            <a:r>
              <a:rPr lang="en-US" dirty="0" smtClean="0"/>
              <a:t>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ibischk5 Parser Spec</a:t>
            </a:r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000" t="30000" r="18750" b="43334"/>
          <a:stretch>
            <a:fillRect/>
          </a:stretch>
        </p:blipFill>
        <p:spPr bwMode="auto">
          <a:xfrm>
            <a:off x="690770" y="914400"/>
            <a:ext cx="6858000" cy="203194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 l="25625" t="42000" r="19375" b="34000"/>
          <a:stretch>
            <a:fillRect/>
          </a:stretch>
        </p:blipFill>
        <p:spPr bwMode="auto">
          <a:xfrm>
            <a:off x="762000" y="4419600"/>
            <a:ext cx="6705600" cy="1828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70056" y="4038600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l="25000" t="72665" r="18750" b="14002"/>
          <a:stretch>
            <a:fillRect/>
          </a:stretch>
        </p:blipFill>
        <p:spPr bwMode="auto">
          <a:xfrm>
            <a:off x="685800" y="3175025"/>
            <a:ext cx="6858000" cy="1015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70056" y="2743200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85800" y="914400"/>
            <a:ext cx="0" cy="52578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7620000" y="914400"/>
            <a:ext cx="0" cy="52578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Command Line for ibischk5</a:t>
            </a:r>
          </a:p>
        </p:txBody>
      </p:sp>
      <p:sp>
        <p:nvSpPr>
          <p:cNvPr id="1741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4343400"/>
            <a:ext cx="77724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–</a:t>
            </a:r>
            <a:r>
              <a:rPr lang="en-US" sz="2800" b="1" dirty="0" err="1" smtClean="0"/>
              <a:t>ami</a:t>
            </a:r>
            <a:r>
              <a:rPr lang="en-US" sz="2800" dirty="0" smtClean="0"/>
              <a:t> for &lt;</a:t>
            </a:r>
            <a:r>
              <a:rPr lang="en-US" sz="2800" dirty="0" err="1" smtClean="0"/>
              <a:t>file_name</a:t>
            </a:r>
            <a:r>
              <a:rPr lang="en-US" sz="2800" dirty="0" smtClean="0"/>
              <a:t>&gt;.</a:t>
            </a:r>
            <a:r>
              <a:rPr lang="en-US" sz="2800" dirty="0" err="1" smtClean="0"/>
              <a:t>ami</a:t>
            </a:r>
            <a:r>
              <a:rPr lang="en-US" sz="2800" dirty="0" smtClean="0"/>
              <a:t> (algorithmic model interface control file)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–numbered</a:t>
            </a:r>
            <a:r>
              <a:rPr lang="en-US" sz="2800" dirty="0" smtClean="0"/>
              <a:t> for numbered </a:t>
            </a:r>
            <a:r>
              <a:rPr lang="en-US" sz="2800" b="1" dirty="0" smtClean="0"/>
              <a:t>E</a:t>
            </a:r>
            <a:r>
              <a:rPr lang="en-US" sz="2800" dirty="0" smtClean="0"/>
              <a:t>rror, </a:t>
            </a:r>
            <a:r>
              <a:rPr lang="en-US" sz="2800" b="1" dirty="0" smtClean="0"/>
              <a:t>W</a:t>
            </a:r>
            <a:r>
              <a:rPr lang="en-US" sz="2800" dirty="0" smtClean="0"/>
              <a:t>arning, </a:t>
            </a:r>
            <a:r>
              <a:rPr lang="en-US" sz="2800" b="1" dirty="0" smtClean="0"/>
              <a:t>N</a:t>
            </a:r>
            <a:r>
              <a:rPr lang="en-US" sz="2800" dirty="0" smtClean="0"/>
              <a:t>otes, </a:t>
            </a:r>
            <a:r>
              <a:rPr lang="en-US" sz="2800" b="1" dirty="0" smtClean="0"/>
              <a:t>C</a:t>
            </a:r>
            <a:r>
              <a:rPr lang="en-US" sz="2800" dirty="0" smtClean="0"/>
              <a:t>aution, and </a:t>
            </a:r>
            <a:r>
              <a:rPr lang="en-US" sz="2800" b="1" dirty="0" smtClean="0"/>
              <a:t>B</a:t>
            </a:r>
            <a:r>
              <a:rPr lang="en-US" sz="2800" dirty="0" smtClean="0"/>
              <a:t>ug messages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609600" y="1143000"/>
            <a:ext cx="7924800" cy="2867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>
                <a:latin typeface="Courier New" pitchFamily="49" charset="0"/>
              </a:rPr>
              <a:t>Usage: ibischk5       &lt;IBS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-ebd &lt;EBD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-pkg &lt;PKG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-ami &lt;AMI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Usage: ibischk5  -caution -numbered      &lt;IBS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-ebd &lt;EBD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-pkg &lt;PKG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-ami &lt;AMI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The flags prior to the file name can be in any order, and the -caution and/or -numbered flags are optional.</a:t>
            </a:r>
          </a:p>
        </p:txBody>
      </p:sp>
      <p:sp>
        <p:nvSpPr>
          <p:cNvPr id="17414" name="Rectangle 11"/>
          <p:cNvSpPr>
            <a:spLocks noChangeArrowheads="1"/>
          </p:cNvSpPr>
          <p:nvPr/>
        </p:nvSpPr>
        <p:spPr bwMode="auto">
          <a:xfrm>
            <a:off x="2971800" y="1981200"/>
            <a:ext cx="28194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12"/>
          <p:cNvSpPr>
            <a:spLocks noChangeArrowheads="1"/>
          </p:cNvSpPr>
          <p:nvPr/>
        </p:nvSpPr>
        <p:spPr bwMode="auto">
          <a:xfrm>
            <a:off x="4191000" y="2286000"/>
            <a:ext cx="1447800" cy="114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13"/>
          <p:cNvSpPr>
            <a:spLocks noChangeArrowheads="1"/>
          </p:cNvSpPr>
          <p:nvPr/>
        </p:nvSpPr>
        <p:spPr bwMode="auto">
          <a:xfrm>
            <a:off x="5638800" y="3124200"/>
            <a:ext cx="2667000" cy="30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 2013Teraspeed Consulting Group LLC 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ibischk5 {–numbered} –ami  file4.ami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066800" y="1143000"/>
            <a:ext cx="6781800" cy="21544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Checking file4.ami for IBIS 5.0 Compatibility...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Usage value A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Type value B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Format value C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No </a:t>
            </a:r>
            <a:r>
              <a:rPr lang="en-US" sz="1600" dirty="0" err="1">
                <a:latin typeface="Courier New" pitchFamily="49" charset="0"/>
              </a:rPr>
              <a:t>Reserved_Parameters</a:t>
            </a:r>
            <a:r>
              <a:rPr lang="en-US" sz="1600" dirty="0">
                <a:latin typeface="Courier New" pitchFamily="49" charset="0"/>
              </a:rPr>
              <a:t> found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Errors  : 4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File Failed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066800" y="3429000"/>
            <a:ext cx="6781800" cy="21544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Checking file4.ami for IBIS 5.0 Compatibility...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Usage value A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Type value B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Format value C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E4622 - No </a:t>
            </a:r>
            <a:r>
              <a:rPr lang="en-US" sz="1600" dirty="0" err="1">
                <a:latin typeface="Courier New" pitchFamily="49" charset="0"/>
              </a:rPr>
              <a:t>Reserved_Parameters</a:t>
            </a:r>
            <a:r>
              <a:rPr lang="en-US" sz="1600" dirty="0">
                <a:latin typeface="Courier New" pitchFamily="49" charset="0"/>
              </a:rPr>
              <a:t> found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Errors  : 4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File Failed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066800" y="3896618"/>
            <a:ext cx="83820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1066800" y="1600200"/>
            <a:ext cx="83820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 Classifications</a:t>
            </a:r>
            <a:br>
              <a:rPr lang="en-US" dirty="0" smtClean="0"/>
            </a:br>
            <a:r>
              <a:rPr lang="en-US" dirty="0" smtClean="0"/>
              <a:t>–numbered to get message no.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 – Error (violation of a specification rule or serious modeling convention violation)</a:t>
            </a:r>
          </a:p>
          <a:p>
            <a:r>
              <a:rPr lang="en-US" sz="2400" dirty="0" smtClean="0"/>
              <a:t>W – Warning (out of range data or other unexpected model data)</a:t>
            </a:r>
          </a:p>
          <a:p>
            <a:r>
              <a:rPr lang="en-US" sz="2400" dirty="0" smtClean="0"/>
              <a:t>C – Caution (</a:t>
            </a:r>
            <a:r>
              <a:rPr lang="en-US" sz="2400" dirty="0" smtClean="0"/>
              <a:t>requires caution </a:t>
            </a:r>
            <a:r>
              <a:rPr lang="en-US" sz="2400" dirty="0" smtClean="0"/>
              <a:t>flag, legal but probably </a:t>
            </a:r>
            <a:r>
              <a:rPr lang="en-US" sz="2400" dirty="0" smtClean="0"/>
              <a:t>wrong </a:t>
            </a:r>
            <a:r>
              <a:rPr lang="en-US" sz="2400" dirty="0" smtClean="0"/>
              <a:t>entry)</a:t>
            </a:r>
          </a:p>
          <a:p>
            <a:r>
              <a:rPr lang="en-US" sz="2400" dirty="0" smtClean="0"/>
              <a:t>N – Note (so far, used for non-monotonic tables)</a:t>
            </a:r>
          </a:p>
          <a:p>
            <a:r>
              <a:rPr lang="en-US" sz="2400" dirty="0" smtClean="0"/>
              <a:t>B – Program Bug (an Internal Error that may be related to operating system, memory allocation or ambiguous code branches</a:t>
            </a:r>
          </a:p>
          <a:p>
            <a:r>
              <a:rPr lang="en-US" sz="2400" dirty="0" smtClean="0"/>
              <a:t>U – Unused (message that is no longer available)</a:t>
            </a:r>
          </a:p>
          <a:p>
            <a:endParaRPr lang="en-US" sz="2800" dirty="0" smtClean="0"/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1200+ Unique Message Strings</a:t>
            </a:r>
            <a:br>
              <a:rPr lang="en-US" sz="3200" dirty="0" smtClean="0"/>
            </a:br>
            <a:r>
              <a:rPr lang="en-US" sz="2000" dirty="0" smtClean="0"/>
              <a:t>http://www.eda.org/ibis/ibischk5/ibischk5_messages_draft2.xlsx</a:t>
            </a:r>
          </a:p>
        </p:txBody>
      </p:sp>
      <p:sp>
        <p:nvSpPr>
          <p:cNvPr id="1945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00" y="1219200"/>
            <a:ext cx="76692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r>
              <a:rPr lang="en-US" dirty="0" smtClean="0"/>
              <a:t>Revised Spread Sheet (based on script conversion from source spread sheet)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pic>
        <p:nvPicPr>
          <p:cNvPr id="2150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333" t="20000" r="19792" b="5000"/>
          <a:stretch>
            <a:fillRect/>
          </a:stretch>
        </p:blipFill>
        <p:spPr bwMode="auto">
          <a:xfrm>
            <a:off x="647700" y="1219200"/>
            <a:ext cx="7886700" cy="51435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3400" y="1905000"/>
            <a:ext cx="8077200" cy="46166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Semi-automated</a:t>
            </a:r>
            <a:br>
              <a:rPr lang="en-US" dirty="0" smtClean="0"/>
            </a:br>
            <a:r>
              <a:rPr lang="en-US" dirty="0" smtClean="0"/>
              <a:t>Documentation Steps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828800" y="13716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9299" y="1606034"/>
            <a:ext cx="5132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Initial spread sheet from parser developer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817146" y="25146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17146" y="35814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828800" y="469392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399" y="2749034"/>
            <a:ext cx="380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Modify spread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heet by script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9300" y="3677334"/>
            <a:ext cx="510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Sort by Symbol (source code modules)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ove entries into sections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0494" y="4820632"/>
            <a:ext cx="4991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Final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diting of comments and indexing of message numbers to sections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3823"/>
      </p:ext>
    </p:extLst>
  </p:cSld>
  <p:clrMapOvr>
    <a:masterClrMapping/>
  </p:clrMapOvr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16958</TotalTime>
  <Words>1409</Words>
  <Application>Microsoft Office PowerPoint</Application>
  <PresentationFormat>On-screen Show (4:3)</PresentationFormat>
  <Paragraphs>236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Gill Sans MT</vt:lpstr>
      <vt:lpstr>Times New Roman</vt:lpstr>
      <vt:lpstr>Symbol</vt:lpstr>
      <vt:lpstr>Courier New</vt:lpstr>
      <vt:lpstr>Teraspeed Powerpoint</vt:lpstr>
      <vt:lpstr>Ibischk5 Specification and Parser</vt:lpstr>
      <vt:lpstr>Outline</vt:lpstr>
      <vt:lpstr>Outline of ibischk5 Parser Spec</vt:lpstr>
      <vt:lpstr>Command Line for ibischk5</vt:lpstr>
      <vt:lpstr>ibischk5 {–numbered} –ami  file4.ami</vt:lpstr>
      <vt:lpstr>Parser Classifications –numbered to get message no.</vt:lpstr>
      <vt:lpstr>1200+ Unique Message Strings http://www.eda.org/ibis/ibischk5/ibischk5_messages_draft2.xlsx</vt:lpstr>
      <vt:lpstr>Revised Spread Sheet (based on script conversion from source spread sheet)</vt:lpstr>
      <vt:lpstr>Semi-automated Documentation Steps</vt:lpstr>
      <vt:lpstr>Example – Error 102</vt:lpstr>
      <vt:lpstr>Ongoing Project by Iteration</vt:lpstr>
      <vt:lpstr>Ibischk5 V5.1.3 release (6 Bugs)</vt:lpstr>
      <vt:lpstr>Real Data from BUG140 and Cadence Presentation</vt:lpstr>
      <vt:lpstr>BUG140 Issue</vt:lpstr>
      <vt:lpstr>Facts</vt:lpstr>
      <vt:lpstr>Observations</vt:lpstr>
      <vt:lpstr>Example: x Step 2, Offset by 1 (Red: Interpolated Value)</vt:lpstr>
      <vt:lpstr>x Step 0.02, Offset by 0.01 (Red: Interpolated Value)</vt:lpstr>
      <vt:lpstr>x Steps 0.02 and 0.01, 0.00 Offset (Red: Interpolated Value)</vt:lpstr>
      <vt:lpstr>bug140a.ibs Maximum Data (Vdd = 1.3 V)</vt:lpstr>
      <vt:lpstr>PowerPoint Presentation</vt:lpstr>
      <vt:lpstr>PowerPoint Presentation</vt:lpstr>
      <vt:lpstr>BUG140 Resolution</vt:lpstr>
      <vt:lpstr>Checking bug140a.ibs</vt:lpstr>
      <vt:lpstr>Fixed bug140a.ibs in Version 5.1.3</vt:lpstr>
      <vt:lpstr>Closure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1085</cp:revision>
  <cp:lastPrinted>2012-10-14T20:01:37Z</cp:lastPrinted>
  <dcterms:created xsi:type="dcterms:W3CDTF">2002-08-20T13:19:28Z</dcterms:created>
  <dcterms:modified xsi:type="dcterms:W3CDTF">2013-04-27T20:16:56Z</dcterms:modified>
</cp:coreProperties>
</file>