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1" r:id="rId4"/>
  </p:sldMasterIdLst>
  <p:notesMasterIdLst>
    <p:notesMasterId r:id="rId23"/>
  </p:notesMasterIdLst>
  <p:handoutMasterIdLst>
    <p:handoutMasterId r:id="rId24"/>
  </p:handoutMasterIdLst>
  <p:sldIdLst>
    <p:sldId id="263" r:id="rId5"/>
    <p:sldId id="272" r:id="rId6"/>
    <p:sldId id="297" r:id="rId7"/>
    <p:sldId id="298" r:id="rId8"/>
    <p:sldId id="299" r:id="rId9"/>
    <p:sldId id="273" r:id="rId10"/>
    <p:sldId id="274" r:id="rId11"/>
    <p:sldId id="296" r:id="rId12"/>
    <p:sldId id="282" r:id="rId13"/>
    <p:sldId id="283" r:id="rId14"/>
    <p:sldId id="284" r:id="rId15"/>
    <p:sldId id="289" r:id="rId16"/>
    <p:sldId id="300" r:id="rId17"/>
    <p:sldId id="302" r:id="rId18"/>
    <p:sldId id="301" r:id="rId19"/>
    <p:sldId id="303" r:id="rId20"/>
    <p:sldId id="294" r:id="rId21"/>
    <p:sldId id="269" r:id="rId22"/>
  </p:sldIdLst>
  <p:sldSz cx="9144000" cy="6858000" type="screen4x3"/>
  <p:notesSz cx="7315200" cy="9601200"/>
  <p:defaultTextStyle>
    <a:defPPr>
      <a:defRPr lang="en-US"/>
    </a:defPPr>
    <a:lvl1pPr algn="l" rtl="0" fontAlgn="base">
      <a:spcBef>
        <a:spcPct val="0"/>
      </a:spcBef>
      <a:spcAft>
        <a:spcPct val="0"/>
      </a:spcAft>
      <a:defRPr sz="1200" kern="1200">
        <a:solidFill>
          <a:schemeClr val="tx1"/>
        </a:solidFill>
        <a:latin typeface="Tahoma" pitchFamily="34" charset="0"/>
        <a:ea typeface="MS PGothic" pitchFamily="34" charset="-128"/>
        <a:cs typeface="+mn-cs"/>
      </a:defRPr>
    </a:lvl1pPr>
    <a:lvl2pPr marL="457200" algn="l" rtl="0" fontAlgn="base">
      <a:spcBef>
        <a:spcPct val="0"/>
      </a:spcBef>
      <a:spcAft>
        <a:spcPct val="0"/>
      </a:spcAft>
      <a:defRPr sz="1200" kern="1200">
        <a:solidFill>
          <a:schemeClr val="tx1"/>
        </a:solidFill>
        <a:latin typeface="Tahoma" pitchFamily="34" charset="0"/>
        <a:ea typeface="MS PGothic" pitchFamily="34" charset="-128"/>
        <a:cs typeface="+mn-cs"/>
      </a:defRPr>
    </a:lvl2pPr>
    <a:lvl3pPr marL="914400" algn="l" rtl="0" fontAlgn="base">
      <a:spcBef>
        <a:spcPct val="0"/>
      </a:spcBef>
      <a:spcAft>
        <a:spcPct val="0"/>
      </a:spcAft>
      <a:defRPr sz="1200" kern="1200">
        <a:solidFill>
          <a:schemeClr val="tx1"/>
        </a:solidFill>
        <a:latin typeface="Tahoma" pitchFamily="34" charset="0"/>
        <a:ea typeface="MS PGothic" pitchFamily="34" charset="-128"/>
        <a:cs typeface="+mn-cs"/>
      </a:defRPr>
    </a:lvl3pPr>
    <a:lvl4pPr marL="1371600" algn="l" rtl="0" fontAlgn="base">
      <a:spcBef>
        <a:spcPct val="0"/>
      </a:spcBef>
      <a:spcAft>
        <a:spcPct val="0"/>
      </a:spcAft>
      <a:defRPr sz="1200" kern="1200">
        <a:solidFill>
          <a:schemeClr val="tx1"/>
        </a:solidFill>
        <a:latin typeface="Tahoma" pitchFamily="34" charset="0"/>
        <a:ea typeface="MS PGothic" pitchFamily="34" charset="-128"/>
        <a:cs typeface="+mn-cs"/>
      </a:defRPr>
    </a:lvl4pPr>
    <a:lvl5pPr marL="1828800" algn="l" rtl="0" fontAlgn="base">
      <a:spcBef>
        <a:spcPct val="0"/>
      </a:spcBef>
      <a:spcAft>
        <a:spcPct val="0"/>
      </a:spcAft>
      <a:defRPr sz="1200" kern="1200">
        <a:solidFill>
          <a:schemeClr val="tx1"/>
        </a:solidFill>
        <a:latin typeface="Tahoma" pitchFamily="34" charset="0"/>
        <a:ea typeface="MS PGothic" pitchFamily="34" charset="-128"/>
        <a:cs typeface="+mn-cs"/>
      </a:defRPr>
    </a:lvl5pPr>
    <a:lvl6pPr marL="2286000" algn="l" defTabSz="914400" rtl="0" eaLnBrk="1" latinLnBrk="0" hangingPunct="1">
      <a:defRPr sz="1200" kern="1200">
        <a:solidFill>
          <a:schemeClr val="tx1"/>
        </a:solidFill>
        <a:latin typeface="Tahoma" pitchFamily="34" charset="0"/>
        <a:ea typeface="MS PGothic" pitchFamily="34" charset="-128"/>
        <a:cs typeface="+mn-cs"/>
      </a:defRPr>
    </a:lvl6pPr>
    <a:lvl7pPr marL="2743200" algn="l" defTabSz="914400" rtl="0" eaLnBrk="1" latinLnBrk="0" hangingPunct="1">
      <a:defRPr sz="1200" kern="1200">
        <a:solidFill>
          <a:schemeClr val="tx1"/>
        </a:solidFill>
        <a:latin typeface="Tahoma" pitchFamily="34" charset="0"/>
        <a:ea typeface="MS PGothic" pitchFamily="34" charset="-128"/>
        <a:cs typeface="+mn-cs"/>
      </a:defRPr>
    </a:lvl7pPr>
    <a:lvl8pPr marL="3200400" algn="l" defTabSz="914400" rtl="0" eaLnBrk="1" latinLnBrk="0" hangingPunct="1">
      <a:defRPr sz="1200" kern="1200">
        <a:solidFill>
          <a:schemeClr val="tx1"/>
        </a:solidFill>
        <a:latin typeface="Tahoma" pitchFamily="34" charset="0"/>
        <a:ea typeface="MS PGothic" pitchFamily="34" charset="-128"/>
        <a:cs typeface="+mn-cs"/>
      </a:defRPr>
    </a:lvl8pPr>
    <a:lvl9pPr marL="3657600" algn="l" defTabSz="914400" rtl="0" eaLnBrk="1" latinLnBrk="0" hangingPunct="1">
      <a:defRPr sz="1200" kern="1200">
        <a:solidFill>
          <a:schemeClr val="tx1"/>
        </a:solidFill>
        <a:latin typeface="Tahoma"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060"/>
    <a:srgbClr val="FFCC00"/>
    <a:srgbClr val="CC9900"/>
    <a:srgbClr val="9B301C"/>
    <a:srgbClr val="EFB22D"/>
    <a:srgbClr val="6BB1C9"/>
    <a:srgbClr val="D9D9D9"/>
    <a:srgbClr val="375BB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autoAdjust="0"/>
    <p:restoredTop sz="94685" autoAdjust="0"/>
  </p:normalViewPr>
  <p:slideViewPr>
    <p:cSldViewPr snapToGrid="0">
      <p:cViewPr varScale="1">
        <p:scale>
          <a:sx n="103" d="100"/>
          <a:sy n="103" d="100"/>
        </p:scale>
        <p:origin x="-306" y="-90"/>
      </p:cViewPr>
      <p:guideLst>
        <p:guide orient="horz" pos="2160"/>
        <p:guide pos="2880"/>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9059" name="Rectangle 3075"/>
          <p:cNvSpPr>
            <a:spLocks noGrp="1" noChangeArrowheads="1"/>
          </p:cNvSpPr>
          <p:nvPr>
            <p:ph type="dt" sz="quarter" idx="1"/>
          </p:nvPr>
        </p:nvSpPr>
        <p:spPr bwMode="auto">
          <a:xfrm>
            <a:off x="4143588" y="0"/>
            <a:ext cx="3186853" cy="473170"/>
          </a:xfrm>
          <a:prstGeom prst="rect">
            <a:avLst/>
          </a:prstGeom>
          <a:noFill/>
          <a:ln w="9525">
            <a:noFill/>
            <a:miter lim="800000"/>
            <a:headEnd/>
            <a:tailEnd/>
          </a:ln>
          <a:effectLst/>
        </p:spPr>
        <p:txBody>
          <a:bodyPr vert="horz" wrap="square" lIns="95004" tIns="47503" rIns="95004" bIns="47503" numCol="1" anchor="t" anchorCtr="0" compatLnSpc="1">
            <a:prstTxWarp prst="textNoShape">
              <a:avLst/>
            </a:prstTxWarp>
          </a:bodyPr>
          <a:lstStyle>
            <a:lvl1pPr algn="r" defTabSz="949349" eaLnBrk="0" hangingPunct="0">
              <a:spcBef>
                <a:spcPct val="20000"/>
              </a:spcBef>
              <a:buClr>
                <a:srgbClr val="EDB22C"/>
              </a:buClr>
              <a:buFont typeface="Tahoma" pitchFamily="34" charset="0"/>
              <a:buNone/>
              <a:defRPr>
                <a:latin typeface="Lucida Sans Unicode" pitchFamily="34" charset="0"/>
                <a:ea typeface="+mn-ea"/>
              </a:defRPr>
            </a:lvl1pPr>
          </a:lstStyle>
          <a:p>
            <a:pPr>
              <a:defRPr/>
            </a:pPr>
            <a:endParaRPr lang="en-US"/>
          </a:p>
        </p:txBody>
      </p:sp>
      <p:sp>
        <p:nvSpPr>
          <p:cNvPr id="429061" name="Rectangle 3077"/>
          <p:cNvSpPr>
            <a:spLocks noGrp="1" noChangeArrowheads="1"/>
          </p:cNvSpPr>
          <p:nvPr>
            <p:ph type="sldNum" sz="quarter" idx="3"/>
          </p:nvPr>
        </p:nvSpPr>
        <p:spPr bwMode="auto">
          <a:xfrm>
            <a:off x="4143588" y="9142973"/>
            <a:ext cx="3186853" cy="473169"/>
          </a:xfrm>
          <a:prstGeom prst="rect">
            <a:avLst/>
          </a:prstGeom>
          <a:noFill/>
          <a:ln w="9525">
            <a:noFill/>
            <a:miter lim="800000"/>
            <a:headEnd/>
            <a:tailEnd/>
          </a:ln>
          <a:effectLst/>
        </p:spPr>
        <p:txBody>
          <a:bodyPr vert="horz" wrap="square" lIns="95004" tIns="47503" rIns="95004" bIns="47503" numCol="1" anchor="b" anchorCtr="0" compatLnSpc="1">
            <a:prstTxWarp prst="textNoShape">
              <a:avLst/>
            </a:prstTxWarp>
          </a:bodyPr>
          <a:lstStyle>
            <a:lvl1pPr algn="r" defTabSz="949349" eaLnBrk="0" hangingPunct="0">
              <a:spcBef>
                <a:spcPct val="20000"/>
              </a:spcBef>
              <a:buClr>
                <a:srgbClr val="EDB22C"/>
              </a:buClr>
              <a:buFont typeface="Tahoma" pitchFamily="34" charset="0"/>
              <a:buNone/>
              <a:defRPr>
                <a:latin typeface="Lucida Sans Unicode" pitchFamily="34" charset="0"/>
                <a:ea typeface="+mn-ea"/>
              </a:defRPr>
            </a:lvl1pPr>
          </a:lstStyle>
          <a:p>
            <a:pPr>
              <a:defRPr/>
            </a:pPr>
            <a:fld id="{9542236D-8C47-4BF2-B542-26F5EDC014C8}"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69920" cy="479811"/>
          </a:xfrm>
          <a:prstGeom prst="rect">
            <a:avLst/>
          </a:prstGeom>
          <a:noFill/>
          <a:ln w="9525">
            <a:noFill/>
            <a:miter lim="800000"/>
            <a:headEnd/>
            <a:tailEnd/>
          </a:ln>
          <a:effectLst/>
        </p:spPr>
        <p:txBody>
          <a:bodyPr vert="horz" wrap="square" lIns="96639" tIns="48319" rIns="96639" bIns="48319" numCol="1" anchor="t" anchorCtr="0" compatLnSpc="1">
            <a:prstTxWarp prst="textNoShape">
              <a:avLst/>
            </a:prstTxWarp>
          </a:bodyPr>
          <a:lstStyle>
            <a:lvl1pPr defTabSz="966093" eaLnBrk="0" hangingPunct="0">
              <a:defRPr>
                <a:latin typeface="Times New Roman" pitchFamily="18" charset="0"/>
                <a:ea typeface="+mn-ea"/>
              </a:defRPr>
            </a:lvl1pPr>
          </a:lstStyle>
          <a:p>
            <a:pPr>
              <a:defRPr/>
            </a:pPr>
            <a:endParaRPr lang="en-US"/>
          </a:p>
        </p:txBody>
      </p:sp>
      <p:sp>
        <p:nvSpPr>
          <p:cNvPr id="3075" name="Rectangle 3"/>
          <p:cNvSpPr>
            <a:spLocks noGrp="1" noChangeArrowheads="1"/>
          </p:cNvSpPr>
          <p:nvPr>
            <p:ph type="dt" idx="1"/>
          </p:nvPr>
        </p:nvSpPr>
        <p:spPr bwMode="auto">
          <a:xfrm>
            <a:off x="4145280" y="0"/>
            <a:ext cx="3169920" cy="479811"/>
          </a:xfrm>
          <a:prstGeom prst="rect">
            <a:avLst/>
          </a:prstGeom>
          <a:noFill/>
          <a:ln w="9525">
            <a:noFill/>
            <a:miter lim="800000"/>
            <a:headEnd/>
            <a:tailEnd/>
          </a:ln>
          <a:effectLst/>
        </p:spPr>
        <p:txBody>
          <a:bodyPr vert="horz" wrap="square" lIns="96639" tIns="48319" rIns="96639" bIns="48319" numCol="1" anchor="t" anchorCtr="0" compatLnSpc="1">
            <a:prstTxWarp prst="textNoShape">
              <a:avLst/>
            </a:prstTxWarp>
          </a:bodyPr>
          <a:lstStyle>
            <a:lvl1pPr algn="r" defTabSz="966093" eaLnBrk="0" hangingPunct="0">
              <a:defRPr>
                <a:latin typeface="Times New Roman" pitchFamily="18" charset="0"/>
                <a:ea typeface="+mn-ea"/>
              </a:defRPr>
            </a:lvl1pPr>
          </a:lstStyle>
          <a:p>
            <a:pPr>
              <a:defRPr/>
            </a:pPr>
            <a:endParaRPr lang="en-US"/>
          </a:p>
        </p:txBody>
      </p:sp>
      <p:sp>
        <p:nvSpPr>
          <p:cNvPr id="29700" name="Rectangle 4"/>
          <p:cNvSpPr>
            <a:spLocks noGrp="1" noRot="1" noChangeAspect="1" noChangeArrowheads="1" noTextEdit="1"/>
          </p:cNvSpPr>
          <p:nvPr>
            <p:ph type="sldImg" idx="2"/>
          </p:nvPr>
        </p:nvSpPr>
        <p:spPr bwMode="auto">
          <a:xfrm>
            <a:off x="1258888" y="720725"/>
            <a:ext cx="4799012" cy="3598863"/>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75360" y="4560695"/>
            <a:ext cx="5364480" cy="4319959"/>
          </a:xfrm>
          <a:prstGeom prst="rect">
            <a:avLst/>
          </a:prstGeom>
          <a:noFill/>
          <a:ln w="9525">
            <a:noFill/>
            <a:miter lim="800000"/>
            <a:headEnd/>
            <a:tailEnd/>
          </a:ln>
          <a:effectLst/>
        </p:spPr>
        <p:txBody>
          <a:bodyPr vert="horz" wrap="square" lIns="96639" tIns="48319" rIns="96639" bIns="4831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121389"/>
            <a:ext cx="3169920" cy="479811"/>
          </a:xfrm>
          <a:prstGeom prst="rect">
            <a:avLst/>
          </a:prstGeom>
          <a:noFill/>
          <a:ln w="9525">
            <a:noFill/>
            <a:miter lim="800000"/>
            <a:headEnd/>
            <a:tailEnd/>
          </a:ln>
          <a:effectLst/>
        </p:spPr>
        <p:txBody>
          <a:bodyPr vert="horz" wrap="square" lIns="96639" tIns="48319" rIns="96639" bIns="48319" numCol="1" anchor="b" anchorCtr="0" compatLnSpc="1">
            <a:prstTxWarp prst="textNoShape">
              <a:avLst/>
            </a:prstTxWarp>
          </a:bodyPr>
          <a:lstStyle>
            <a:lvl1pPr defTabSz="966093" eaLnBrk="0" hangingPunct="0">
              <a:defRPr>
                <a:latin typeface="Times New Roman" pitchFamily="18" charset="0"/>
                <a:ea typeface="+mn-ea"/>
              </a:defRPr>
            </a:lvl1pPr>
          </a:lstStyle>
          <a:p>
            <a:pPr>
              <a:defRPr/>
            </a:pPr>
            <a:endParaRPr lang="en-US"/>
          </a:p>
        </p:txBody>
      </p:sp>
      <p:sp>
        <p:nvSpPr>
          <p:cNvPr id="3079" name="Rectangle 7"/>
          <p:cNvSpPr>
            <a:spLocks noGrp="1" noChangeArrowheads="1"/>
          </p:cNvSpPr>
          <p:nvPr>
            <p:ph type="sldNum" sz="quarter" idx="5"/>
          </p:nvPr>
        </p:nvSpPr>
        <p:spPr bwMode="auto">
          <a:xfrm>
            <a:off x="4145280" y="9121389"/>
            <a:ext cx="3169920" cy="479811"/>
          </a:xfrm>
          <a:prstGeom prst="rect">
            <a:avLst/>
          </a:prstGeom>
          <a:noFill/>
          <a:ln w="9525">
            <a:noFill/>
            <a:miter lim="800000"/>
            <a:headEnd/>
            <a:tailEnd/>
          </a:ln>
          <a:effectLst/>
        </p:spPr>
        <p:txBody>
          <a:bodyPr vert="horz" wrap="square" lIns="96639" tIns="48319" rIns="96639" bIns="48319" numCol="1" anchor="b" anchorCtr="0" compatLnSpc="1">
            <a:prstTxWarp prst="textNoShape">
              <a:avLst/>
            </a:prstTxWarp>
          </a:bodyPr>
          <a:lstStyle>
            <a:lvl1pPr algn="r" defTabSz="966093" eaLnBrk="0" hangingPunct="0">
              <a:defRPr>
                <a:latin typeface="Times New Roman" pitchFamily="18" charset="0"/>
                <a:ea typeface="+mn-ea"/>
              </a:defRPr>
            </a:lvl1pPr>
          </a:lstStyle>
          <a:p>
            <a:pPr>
              <a:defRPr/>
            </a:pPr>
            <a:fld id="{30F9E7B7-269C-4F51-BF90-723D1A5C68F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fidential Title Page">
    <p:spTree>
      <p:nvGrpSpPr>
        <p:cNvPr id="1" name=""/>
        <p:cNvGrpSpPr/>
        <p:nvPr/>
      </p:nvGrpSpPr>
      <p:grpSpPr>
        <a:xfrm>
          <a:off x="0" y="0"/>
          <a:ext cx="0" cy="0"/>
          <a:chOff x="0" y="0"/>
          <a:chExt cx="0" cy="0"/>
        </a:xfrm>
      </p:grpSpPr>
      <p:sp>
        <p:nvSpPr>
          <p:cNvPr id="5" name="Rectangle 5"/>
          <p:cNvSpPr>
            <a:spLocks noChangeArrowheads="1"/>
          </p:cNvSpPr>
          <p:nvPr/>
        </p:nvSpPr>
        <p:spPr bwMode="auto">
          <a:xfrm>
            <a:off x="2405063" y="6056313"/>
            <a:ext cx="6738937" cy="801687"/>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6" name="Rectangle 5"/>
          <p:cNvSpPr>
            <a:spLocks noChangeArrowheads="1"/>
          </p:cNvSpPr>
          <p:nvPr/>
        </p:nvSpPr>
        <p:spPr bwMode="auto">
          <a:xfrm>
            <a:off x="0" y="6056313"/>
            <a:ext cx="2405063" cy="801687"/>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7" name="Picture 5" descr="White Micron color logo [Converted]"/>
          <p:cNvPicPr>
            <a:picLocks noChangeAspect="1" noChangeArrowheads="1"/>
          </p:cNvPicPr>
          <p:nvPr/>
        </p:nvPicPr>
        <p:blipFill>
          <a:blip r:embed="rId2" cstate="print"/>
          <a:srcRect/>
          <a:stretch>
            <a:fillRect/>
          </a:stretch>
        </p:blipFill>
        <p:spPr bwMode="auto">
          <a:xfrm>
            <a:off x="460375" y="6281738"/>
            <a:ext cx="1384300" cy="373062"/>
          </a:xfrm>
          <a:prstGeom prst="rect">
            <a:avLst/>
          </a:prstGeom>
          <a:noFill/>
          <a:ln w="9525">
            <a:noFill/>
            <a:miter lim="800000"/>
            <a:headEnd/>
            <a:tailEnd/>
          </a:ln>
        </p:spPr>
      </p:pic>
      <p:sp>
        <p:nvSpPr>
          <p:cNvPr id="8" name="Text Box 7"/>
          <p:cNvSpPr txBox="1">
            <a:spLocks noChangeArrowheads="1"/>
          </p:cNvSpPr>
          <p:nvPr/>
        </p:nvSpPr>
        <p:spPr bwMode="auto">
          <a:xfrm>
            <a:off x="2671763" y="6175375"/>
            <a:ext cx="6353175" cy="368300"/>
          </a:xfrm>
          <a:prstGeom prst="rect">
            <a:avLst/>
          </a:prstGeom>
          <a:noFill/>
          <a:ln w="9525">
            <a:noFill/>
            <a:miter lim="800000"/>
            <a:headEnd/>
            <a:tailEnd/>
          </a:ln>
          <a:effectLst/>
        </p:spPr>
        <p:txBody>
          <a:bodyPr lIns="92075" tIns="46038" rIns="92075" bIns="46038">
            <a:spAutoFit/>
          </a:bodyPr>
          <a:lstStyle/>
          <a:p>
            <a:pPr eaLnBrk="0" hangingPunct="0">
              <a:spcBef>
                <a:spcPct val="50000"/>
              </a:spcBef>
              <a:defRPr/>
            </a:pPr>
            <a:r>
              <a:rPr lang="en-US" sz="600" dirty="0">
                <a:solidFill>
                  <a:srgbClr val="002060"/>
                </a:solidFill>
                <a:ea typeface="+mn-ea"/>
                <a:cs typeface="Tahoma" pitchFamily="34" charset="0"/>
              </a:rPr>
              <a:t>©2010 Micron Technology, Inc. All rights reserved. Products are warranted only to meet Micron’s production data sheet specifications. Information, products, and/or specifications are subject to change without notice. All information is provided on an “AS IS” basis without warranties of any kind. Dates are estimates only. Drawings are not to scale. Micron and the Micron logo are trademarks of Micron Technology, Inc. All other trademarks are the property of their respective owners.</a:t>
            </a:r>
          </a:p>
        </p:txBody>
      </p:sp>
      <p:sp>
        <p:nvSpPr>
          <p:cNvPr id="9" name="Text Box 8"/>
          <p:cNvSpPr txBox="1">
            <a:spLocks noChangeArrowheads="1"/>
          </p:cNvSpPr>
          <p:nvPr/>
        </p:nvSpPr>
        <p:spPr bwMode="auto">
          <a:xfrm>
            <a:off x="5568950" y="6551613"/>
            <a:ext cx="3087688" cy="215900"/>
          </a:xfrm>
          <a:prstGeom prst="rect">
            <a:avLst/>
          </a:prstGeom>
          <a:noFill/>
          <a:ln w="9525">
            <a:noFill/>
            <a:miter lim="800000"/>
            <a:headEnd/>
            <a:tailEnd/>
          </a:ln>
          <a:effectLst/>
        </p:spPr>
        <p:txBody>
          <a:bodyPr wrap="none" lIns="92075" tIns="46038" rIns="92075" bIns="46038">
            <a:spAutoFit/>
          </a:bodyPr>
          <a:lstStyle/>
          <a:p>
            <a:pPr algn="r" eaLnBrk="0" hangingPunct="0">
              <a:defRPr/>
            </a:pPr>
            <a:r>
              <a:rPr lang="en-US" sz="800" dirty="0">
                <a:solidFill>
                  <a:srgbClr val="002060"/>
                </a:solidFill>
                <a:ea typeface="+mn-ea"/>
              </a:rPr>
              <a:t>Micron Confidential      </a:t>
            </a:r>
            <a:r>
              <a:rPr lang="en-US" sz="800" dirty="0">
                <a:solidFill>
                  <a:schemeClr val="tx1">
                    <a:lumMod val="75000"/>
                    <a:lumOff val="25000"/>
                  </a:schemeClr>
                </a:solidFill>
                <a:ea typeface="+mn-ea"/>
              </a:rPr>
              <a:t>|</a:t>
            </a:r>
            <a:r>
              <a:rPr lang="en-US" sz="800" dirty="0">
                <a:solidFill>
                  <a:srgbClr val="002060"/>
                </a:solidFill>
                <a:ea typeface="+mn-ea"/>
              </a:rPr>
              <a:t>     </a:t>
            </a:r>
            <a:r>
              <a:rPr lang="en-US" sz="800" dirty="0">
                <a:solidFill>
                  <a:srgbClr val="002060"/>
                </a:solidFill>
                <a:ea typeface="+mn-ea"/>
                <a:cs typeface="Tahoma" pitchFamily="34" charset="0"/>
              </a:rPr>
              <a:t>©2010 Micron Technology, Inc.     </a:t>
            </a:r>
            <a:r>
              <a:rPr lang="en-US" sz="800" dirty="0">
                <a:solidFill>
                  <a:schemeClr val="tx1">
                    <a:lumMod val="75000"/>
                    <a:lumOff val="25000"/>
                  </a:schemeClr>
                </a:solidFill>
                <a:ea typeface="+mn-ea"/>
                <a:cs typeface="Tahoma" pitchFamily="34" charset="0"/>
              </a:rPr>
              <a:t>|</a:t>
            </a:r>
          </a:p>
        </p:txBody>
      </p:sp>
      <p:sp>
        <p:nvSpPr>
          <p:cNvPr id="10"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23EF65BC-8E28-483F-8AC8-CA005B5707C1}" type="slidenum">
              <a:rPr lang="en-US"/>
              <a:pPr eaLnBrk="0" hangingPunct="0">
                <a:defRPr/>
              </a:pPr>
              <a:t>‹#›</a:t>
            </a:fld>
            <a:endParaRPr lang="en-US" dirty="0"/>
          </a:p>
        </p:txBody>
      </p:sp>
      <p:sp>
        <p:nvSpPr>
          <p:cNvPr id="4" name="Subtitle 3"/>
          <p:cNvSpPr>
            <a:spLocks noGrp="1" noChangeArrowheads="1"/>
          </p:cNvSpPr>
          <p:nvPr>
            <p:ph type="subTitle" idx="1"/>
          </p:nvPr>
        </p:nvSpPr>
        <p:spPr>
          <a:xfrm>
            <a:off x="1883883" y="3500438"/>
            <a:ext cx="5963129" cy="1752600"/>
          </a:xfrm>
          <a:prstGeom prst="rect">
            <a:avLst/>
          </a:prstGeom>
        </p:spPr>
        <p:txBody>
          <a:bodyPr/>
          <a:lstStyle>
            <a:lvl1pPr marL="0" indent="0">
              <a:buFontTx/>
              <a:buNone/>
              <a:defRPr sz="3200">
                <a:solidFill>
                  <a:schemeClr val="tx1">
                    <a:lumMod val="75000"/>
                    <a:lumOff val="25000"/>
                  </a:schemeClr>
                </a:solidFill>
              </a:defRPr>
            </a:lvl1pPr>
          </a:lstStyle>
          <a:p>
            <a:r>
              <a:rPr lang="en-US" smtClean="0"/>
              <a:t>Click to edit Master subtitle style</a:t>
            </a:r>
            <a:endParaRPr lang="en-US" dirty="0"/>
          </a:p>
        </p:txBody>
      </p:sp>
      <p:sp>
        <p:nvSpPr>
          <p:cNvPr id="22" name="Rectangle 2"/>
          <p:cNvSpPr>
            <a:spLocks noGrp="1" noChangeArrowheads="1"/>
          </p:cNvSpPr>
          <p:nvPr>
            <p:ph type="ctrTitle"/>
          </p:nvPr>
        </p:nvSpPr>
        <p:spPr>
          <a:xfrm>
            <a:off x="1883885" y="2008188"/>
            <a:ext cx="6642578" cy="1298575"/>
          </a:xfrm>
          <a:prstGeom prst="rect">
            <a:avLst/>
          </a:prstGeom>
        </p:spPr>
        <p:txBody>
          <a:bodyPr anchor="b"/>
          <a:lstStyle>
            <a:lvl1pPr algn="l">
              <a:defRPr sz="4400"/>
            </a:lvl1pPr>
          </a:lstStyle>
          <a:p>
            <a:r>
              <a:rPr lang="en-US" smtClean="0"/>
              <a:t>Click to edit Master title style</a:t>
            </a:r>
            <a:endParaRPr lang="en-US" dirty="0"/>
          </a:p>
        </p:txBody>
      </p:sp>
      <p:sp>
        <p:nvSpPr>
          <p:cNvPr id="11" name="Date Placeholder 9"/>
          <p:cNvSpPr>
            <a:spLocks noGrp="1"/>
          </p:cNvSpPr>
          <p:nvPr>
            <p:ph type="dt" sz="half" idx="10"/>
          </p:nvPr>
        </p:nvSpPr>
        <p:spPr>
          <a:xfrm>
            <a:off x="2700338" y="6492875"/>
            <a:ext cx="1871662" cy="365125"/>
          </a:xfrm>
          <a:prstGeom prst="rect">
            <a:avLst/>
          </a:prstGeom>
        </p:spPr>
        <p:txBody>
          <a:bodyPr vert="horz" lIns="91440" tIns="45720" rIns="91440" bIns="45720" rtlCol="0" anchor="ctr"/>
          <a:lstStyle>
            <a:lvl1pPr algn="l" eaLnBrk="0" hangingPunct="0">
              <a:defRPr sz="800">
                <a:solidFill>
                  <a:srgbClr val="002060"/>
                </a:solidFill>
              </a:defRPr>
            </a:lvl1pPr>
          </a:lstStyle>
          <a:p>
            <a:pPr>
              <a:defRPr/>
            </a:pPr>
            <a:r>
              <a:rPr lang="en-US" dirty="0" smtClean="0"/>
              <a:t>May 11, 2011</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rt Page">
    <p:spTree>
      <p:nvGrpSpPr>
        <p:cNvPr id="1" name=""/>
        <p:cNvGrpSpPr/>
        <p:nvPr/>
      </p:nvGrpSpPr>
      <p:grpSpPr>
        <a:xfrm>
          <a:off x="0" y="0"/>
          <a:ext cx="0" cy="0"/>
          <a:chOff x="0" y="0"/>
          <a:chExt cx="0" cy="0"/>
        </a:xfrm>
      </p:grpSpPr>
      <p:sp>
        <p:nvSpPr>
          <p:cNvPr id="4" name="Rectangle 4"/>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5" name="Rectangle 5"/>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6"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7" name="Text Box 8"/>
          <p:cNvSpPr txBox="1">
            <a:spLocks noChangeArrowheads="1"/>
          </p:cNvSpPr>
          <p:nvPr/>
        </p:nvSpPr>
        <p:spPr bwMode="auto">
          <a:xfrm>
            <a:off x="6829425" y="6551613"/>
            <a:ext cx="1827213" cy="215900"/>
          </a:xfrm>
          <a:prstGeom prst="rect">
            <a:avLst/>
          </a:prstGeom>
          <a:noFill/>
          <a:ln w="9525">
            <a:noFill/>
            <a:miter lim="800000"/>
            <a:headEnd/>
            <a:tailEnd/>
          </a:ln>
          <a:effectLst/>
        </p:spPr>
        <p:txBody>
          <a:bodyPr wrap="none" lIns="92075" tIns="46038" rIns="92075" bIns="46038">
            <a:spAutoFit/>
          </a:bodyPr>
          <a:lstStyle/>
          <a:p>
            <a:pPr algn="r" eaLnBrk="0" hangingPunct="0">
              <a:defRPr/>
            </a:pPr>
            <a:r>
              <a:rPr lang="en-US" sz="800" dirty="0">
                <a:solidFill>
                  <a:srgbClr val="002060"/>
                </a:solidFill>
                <a:ea typeface="+mn-ea"/>
                <a:cs typeface="Tahoma" pitchFamily="34" charset="0"/>
              </a:rPr>
              <a:t>©</a:t>
            </a:r>
            <a:r>
              <a:rPr lang="en-US" sz="800" dirty="0" smtClean="0">
                <a:solidFill>
                  <a:srgbClr val="002060"/>
                </a:solidFill>
                <a:ea typeface="+mn-ea"/>
                <a:cs typeface="Tahoma" pitchFamily="34" charset="0"/>
              </a:rPr>
              <a:t>2012 </a:t>
            </a:r>
            <a:r>
              <a:rPr lang="en-US" sz="800" dirty="0">
                <a:solidFill>
                  <a:srgbClr val="002060"/>
                </a:solidFill>
                <a:ea typeface="+mn-ea"/>
                <a:cs typeface="Tahoma" pitchFamily="34" charset="0"/>
              </a:rPr>
              <a:t>Micron Technology, Inc.     </a:t>
            </a:r>
            <a:r>
              <a:rPr lang="en-US" sz="800" dirty="0">
                <a:solidFill>
                  <a:schemeClr val="tx1">
                    <a:lumMod val="75000"/>
                    <a:lumOff val="25000"/>
                  </a:schemeClr>
                </a:solidFill>
                <a:ea typeface="+mn-ea"/>
                <a:cs typeface="Tahoma" pitchFamily="34" charset="0"/>
              </a:rPr>
              <a:t>|</a:t>
            </a:r>
          </a:p>
        </p:txBody>
      </p:sp>
      <p:sp>
        <p:nvSpPr>
          <p:cNvPr id="8"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6E7F30F0-0AF5-4A98-B0D2-2090407E6A45}" type="slidenum">
              <a:rPr lang="en-US"/>
              <a:pPr eaLnBrk="0" hangingPunct="0">
                <a:defRPr/>
              </a:pPr>
              <a:t>‹#›</a:t>
            </a:fld>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9" name="Chart Placeholder 9"/>
          <p:cNvSpPr>
            <a:spLocks noGrp="1"/>
          </p:cNvSpPr>
          <p:nvPr>
            <p:ph type="chart" sz="quarter" idx="10"/>
          </p:nvPr>
        </p:nvSpPr>
        <p:spPr>
          <a:xfrm>
            <a:off x="260350" y="1225550"/>
            <a:ext cx="8442325" cy="4830763"/>
          </a:xfrm>
        </p:spPr>
        <p:txBody>
          <a:bodyPr/>
          <a:lstStyle/>
          <a:p>
            <a:pPr lvl="0"/>
            <a:r>
              <a:rPr lang="en-US" noProof="0" smtClean="0"/>
              <a:t>Click icon to add chart</a:t>
            </a:r>
          </a:p>
        </p:txBody>
      </p:sp>
      <p:sp>
        <p:nvSpPr>
          <p:cNvPr id="10" name="Date Placeholder 9"/>
          <p:cNvSpPr>
            <a:spLocks noGrp="1"/>
          </p:cNvSpPr>
          <p:nvPr>
            <p:ph type="dt" sz="half" idx="11"/>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May 16, 2012</a:t>
            </a:r>
            <a:endParaRPr lang="en-US" dirty="0" smtClean="0"/>
          </a:p>
        </p:txBody>
      </p:sp>
      <p:pic>
        <p:nvPicPr>
          <p:cNvPr id="11" name="Picture 2" descr="C:\IOMETH\Website\iometh.com\iometh_logo1.jpg"/>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136546" y="6465887"/>
            <a:ext cx="622485" cy="375701"/>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er Title Only Page">
    <p:spTree>
      <p:nvGrpSpPr>
        <p:cNvPr id="1" name=""/>
        <p:cNvGrpSpPr/>
        <p:nvPr/>
      </p:nvGrpSpPr>
      <p:grpSpPr>
        <a:xfrm>
          <a:off x="0" y="0"/>
          <a:ext cx="0" cy="0"/>
          <a:chOff x="0" y="0"/>
          <a:chExt cx="0" cy="0"/>
        </a:xfrm>
      </p:grpSpPr>
      <p:sp>
        <p:nvSpPr>
          <p:cNvPr id="3" name="Rectangle 4"/>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4" name="Rectangle 5"/>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5"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6" name="Text Box 8"/>
          <p:cNvSpPr txBox="1">
            <a:spLocks noChangeArrowheads="1"/>
          </p:cNvSpPr>
          <p:nvPr/>
        </p:nvSpPr>
        <p:spPr bwMode="auto">
          <a:xfrm>
            <a:off x="6829425" y="6551613"/>
            <a:ext cx="1827213" cy="215900"/>
          </a:xfrm>
          <a:prstGeom prst="rect">
            <a:avLst/>
          </a:prstGeom>
          <a:noFill/>
          <a:ln w="9525">
            <a:noFill/>
            <a:miter lim="800000"/>
            <a:headEnd/>
            <a:tailEnd/>
          </a:ln>
          <a:effectLst/>
        </p:spPr>
        <p:txBody>
          <a:bodyPr wrap="none" lIns="92075" tIns="46038" rIns="92075" bIns="46038">
            <a:spAutoFit/>
          </a:bodyPr>
          <a:lstStyle/>
          <a:p>
            <a:pPr algn="r" eaLnBrk="0" hangingPunct="0">
              <a:defRPr/>
            </a:pPr>
            <a:r>
              <a:rPr lang="en-US" sz="800" dirty="0">
                <a:solidFill>
                  <a:srgbClr val="002060"/>
                </a:solidFill>
                <a:ea typeface="+mn-ea"/>
                <a:cs typeface="Tahoma" pitchFamily="34" charset="0"/>
              </a:rPr>
              <a:t>©</a:t>
            </a:r>
            <a:r>
              <a:rPr lang="en-US" sz="800" dirty="0" smtClean="0">
                <a:solidFill>
                  <a:srgbClr val="002060"/>
                </a:solidFill>
                <a:ea typeface="+mn-ea"/>
                <a:cs typeface="Tahoma" pitchFamily="34" charset="0"/>
              </a:rPr>
              <a:t>2012 </a:t>
            </a:r>
            <a:r>
              <a:rPr lang="en-US" sz="800" dirty="0">
                <a:solidFill>
                  <a:srgbClr val="002060"/>
                </a:solidFill>
                <a:ea typeface="+mn-ea"/>
                <a:cs typeface="Tahoma" pitchFamily="34" charset="0"/>
              </a:rPr>
              <a:t>Micron Technology, Inc.     </a:t>
            </a:r>
            <a:r>
              <a:rPr lang="en-US" sz="800" dirty="0">
                <a:solidFill>
                  <a:schemeClr val="tx1">
                    <a:lumMod val="75000"/>
                    <a:lumOff val="25000"/>
                  </a:schemeClr>
                </a:solidFill>
                <a:ea typeface="+mn-ea"/>
                <a:cs typeface="Tahoma" pitchFamily="34" charset="0"/>
              </a:rPr>
              <a:t>|</a:t>
            </a:r>
          </a:p>
        </p:txBody>
      </p:sp>
      <p:sp>
        <p:nvSpPr>
          <p:cNvPr id="7"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6F2C2A34-0067-418F-9C13-8EA0C74CEAB4}" type="slidenum">
              <a:rPr lang="en-US"/>
              <a:pPr eaLnBrk="0" hangingPunct="0">
                <a:defRPr/>
              </a:pPr>
              <a:t>‹#›</a:t>
            </a:fld>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Date Placeholder 9"/>
          <p:cNvSpPr>
            <a:spLocks noGrp="1"/>
          </p:cNvSpPr>
          <p:nvPr>
            <p:ph type="dt" sz="half" idx="10"/>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May 16, 2012</a:t>
            </a:r>
            <a:endParaRPr lang="en-US" dirty="0" smtClean="0"/>
          </a:p>
        </p:txBody>
      </p:sp>
      <p:pic>
        <p:nvPicPr>
          <p:cNvPr id="9" name="Picture 2" descr="C:\IOMETH\Website\iometh.com\iometh_logo1.jpg"/>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136546" y="6465887"/>
            <a:ext cx="622485" cy="375701"/>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
        <p:nvSpPr>
          <p:cNvPr id="2" name="Rectangle 4"/>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3" name="Rectangle 5"/>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4"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5" name="Text Box 8"/>
          <p:cNvSpPr txBox="1">
            <a:spLocks noChangeArrowheads="1"/>
          </p:cNvSpPr>
          <p:nvPr/>
        </p:nvSpPr>
        <p:spPr bwMode="auto">
          <a:xfrm>
            <a:off x="6829425" y="6551613"/>
            <a:ext cx="1827213" cy="215900"/>
          </a:xfrm>
          <a:prstGeom prst="rect">
            <a:avLst/>
          </a:prstGeom>
          <a:noFill/>
          <a:ln w="9525">
            <a:noFill/>
            <a:miter lim="800000"/>
            <a:headEnd/>
            <a:tailEnd/>
          </a:ln>
          <a:effectLst/>
        </p:spPr>
        <p:txBody>
          <a:bodyPr wrap="none" lIns="92075" tIns="46038" rIns="92075" bIns="46038">
            <a:spAutoFit/>
          </a:bodyPr>
          <a:lstStyle/>
          <a:p>
            <a:pPr algn="r" eaLnBrk="0" hangingPunct="0">
              <a:defRPr/>
            </a:pPr>
            <a:r>
              <a:rPr lang="en-US" sz="800" dirty="0">
                <a:solidFill>
                  <a:srgbClr val="002060"/>
                </a:solidFill>
                <a:ea typeface="+mn-ea"/>
                <a:cs typeface="Tahoma" pitchFamily="34" charset="0"/>
              </a:rPr>
              <a:t>©</a:t>
            </a:r>
            <a:r>
              <a:rPr lang="en-US" sz="800" dirty="0" smtClean="0">
                <a:solidFill>
                  <a:srgbClr val="002060"/>
                </a:solidFill>
                <a:ea typeface="+mn-ea"/>
                <a:cs typeface="Tahoma" pitchFamily="34" charset="0"/>
              </a:rPr>
              <a:t>2012 </a:t>
            </a:r>
            <a:r>
              <a:rPr lang="en-US" sz="800" dirty="0">
                <a:solidFill>
                  <a:srgbClr val="002060"/>
                </a:solidFill>
                <a:ea typeface="+mn-ea"/>
                <a:cs typeface="Tahoma" pitchFamily="34" charset="0"/>
              </a:rPr>
              <a:t>Micron Technology, Inc.     </a:t>
            </a:r>
            <a:r>
              <a:rPr lang="en-US" sz="800" dirty="0">
                <a:solidFill>
                  <a:schemeClr val="tx1">
                    <a:lumMod val="75000"/>
                    <a:lumOff val="25000"/>
                  </a:schemeClr>
                </a:solidFill>
                <a:ea typeface="+mn-ea"/>
                <a:cs typeface="Tahoma" pitchFamily="34" charset="0"/>
              </a:rPr>
              <a:t>|</a:t>
            </a:r>
          </a:p>
        </p:txBody>
      </p:sp>
      <p:sp>
        <p:nvSpPr>
          <p:cNvPr id="6"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DF7C3B57-77EF-4E62-9CB0-384FE845E5E2}" type="slidenum">
              <a:rPr lang="en-US"/>
              <a:pPr eaLnBrk="0" hangingPunct="0">
                <a:defRPr/>
              </a:pPr>
              <a:t>‹#›</a:t>
            </a:fld>
            <a:endParaRPr lang="en-US" dirty="0"/>
          </a:p>
        </p:txBody>
      </p:sp>
      <p:sp>
        <p:nvSpPr>
          <p:cNvPr id="7" name="Date Placeholder 9"/>
          <p:cNvSpPr>
            <a:spLocks noGrp="1"/>
          </p:cNvSpPr>
          <p:nvPr>
            <p:ph type="dt" sz="half" idx="10"/>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May 16, 2012</a:t>
            </a:r>
            <a:endParaRPr lang="en-US" dirty="0" smtClean="0"/>
          </a:p>
        </p:txBody>
      </p:sp>
      <p:pic>
        <p:nvPicPr>
          <p:cNvPr id="8" name="Picture 2" descr="C:\IOMETH\Website\iometh.com\iometh_logo1.jpg"/>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136546" y="6465887"/>
            <a:ext cx="622485" cy="375701"/>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ransition Page">
    <p:spTree>
      <p:nvGrpSpPr>
        <p:cNvPr id="1" name=""/>
        <p:cNvGrpSpPr/>
        <p:nvPr/>
      </p:nvGrpSpPr>
      <p:grpSpPr>
        <a:xfrm>
          <a:off x="0" y="0"/>
          <a:ext cx="0" cy="0"/>
          <a:chOff x="0" y="0"/>
          <a:chExt cx="0" cy="0"/>
        </a:xfrm>
      </p:grpSpPr>
      <p:sp>
        <p:nvSpPr>
          <p:cNvPr id="4" name="Rectangle 4"/>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5" name="Rectangle 5"/>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6"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7" name="Text Box 8"/>
          <p:cNvSpPr txBox="1">
            <a:spLocks noChangeArrowheads="1"/>
          </p:cNvSpPr>
          <p:nvPr/>
        </p:nvSpPr>
        <p:spPr bwMode="auto">
          <a:xfrm>
            <a:off x="6829425" y="6551613"/>
            <a:ext cx="1827213" cy="215900"/>
          </a:xfrm>
          <a:prstGeom prst="rect">
            <a:avLst/>
          </a:prstGeom>
          <a:noFill/>
          <a:ln w="9525">
            <a:noFill/>
            <a:miter lim="800000"/>
            <a:headEnd/>
            <a:tailEnd/>
          </a:ln>
          <a:effectLst/>
        </p:spPr>
        <p:txBody>
          <a:bodyPr wrap="none" lIns="92075" tIns="46038" rIns="92075" bIns="46038">
            <a:spAutoFit/>
          </a:bodyPr>
          <a:lstStyle/>
          <a:p>
            <a:pPr algn="r" eaLnBrk="0" hangingPunct="0">
              <a:defRPr/>
            </a:pPr>
            <a:r>
              <a:rPr lang="en-US" sz="800" dirty="0">
                <a:solidFill>
                  <a:srgbClr val="002060"/>
                </a:solidFill>
                <a:ea typeface="+mn-ea"/>
                <a:cs typeface="Tahoma" pitchFamily="34" charset="0"/>
              </a:rPr>
              <a:t>©</a:t>
            </a:r>
            <a:r>
              <a:rPr lang="en-US" sz="800" dirty="0" smtClean="0">
                <a:solidFill>
                  <a:srgbClr val="002060"/>
                </a:solidFill>
                <a:ea typeface="+mn-ea"/>
                <a:cs typeface="Tahoma" pitchFamily="34" charset="0"/>
              </a:rPr>
              <a:t>2012 </a:t>
            </a:r>
            <a:r>
              <a:rPr lang="en-US" sz="800" dirty="0">
                <a:solidFill>
                  <a:srgbClr val="002060"/>
                </a:solidFill>
                <a:ea typeface="+mn-ea"/>
                <a:cs typeface="Tahoma" pitchFamily="34" charset="0"/>
              </a:rPr>
              <a:t>Micron Technology, Inc.     </a:t>
            </a:r>
            <a:r>
              <a:rPr lang="en-US" sz="800" dirty="0">
                <a:solidFill>
                  <a:schemeClr val="tx1">
                    <a:lumMod val="75000"/>
                    <a:lumOff val="25000"/>
                  </a:schemeClr>
                </a:solidFill>
                <a:ea typeface="+mn-ea"/>
                <a:cs typeface="Tahoma" pitchFamily="34" charset="0"/>
              </a:rPr>
              <a:t>|</a:t>
            </a:r>
          </a:p>
        </p:txBody>
      </p:sp>
      <p:sp>
        <p:nvSpPr>
          <p:cNvPr id="8"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3C7B8D25-CC4B-4E03-92C8-970B685912AC}" type="slidenum">
              <a:rPr lang="en-US"/>
              <a:pPr eaLnBrk="0" hangingPunct="0">
                <a:defRPr/>
              </a:pPr>
              <a:t>‹#›</a:t>
            </a:fld>
            <a:endParaRPr lang="en-US" dirty="0"/>
          </a:p>
        </p:txBody>
      </p:sp>
      <p:sp>
        <p:nvSpPr>
          <p:cNvPr id="9" name="Rectangle 2"/>
          <p:cNvSpPr>
            <a:spLocks noGrp="1" noChangeArrowheads="1"/>
          </p:cNvSpPr>
          <p:nvPr>
            <p:ph type="ctrTitle"/>
          </p:nvPr>
        </p:nvSpPr>
        <p:spPr>
          <a:xfrm>
            <a:off x="1895475" y="2008188"/>
            <a:ext cx="6630988" cy="1298575"/>
          </a:xfrm>
          <a:prstGeom prst="rect">
            <a:avLst/>
          </a:prstGeom>
        </p:spPr>
        <p:txBody>
          <a:bodyPr anchor="b"/>
          <a:lstStyle>
            <a:lvl1pPr algn="l">
              <a:defRPr sz="4400"/>
            </a:lvl1pPr>
          </a:lstStyle>
          <a:p>
            <a:r>
              <a:rPr lang="en-US" smtClean="0"/>
              <a:t>Click to edit Master title style</a:t>
            </a:r>
            <a:endParaRPr lang="en-US" dirty="0"/>
          </a:p>
        </p:txBody>
      </p:sp>
      <p:sp>
        <p:nvSpPr>
          <p:cNvPr id="10" name="Rectangle 3"/>
          <p:cNvSpPr>
            <a:spLocks noGrp="1" noChangeArrowheads="1"/>
          </p:cNvSpPr>
          <p:nvPr>
            <p:ph type="subTitle" idx="1"/>
          </p:nvPr>
        </p:nvSpPr>
        <p:spPr>
          <a:xfrm>
            <a:off x="1895475" y="3500438"/>
            <a:ext cx="5951538" cy="1752600"/>
          </a:xfrm>
          <a:prstGeom prst="rect">
            <a:avLst/>
          </a:prstGeom>
        </p:spPr>
        <p:txBody>
          <a:bodyPr/>
          <a:lstStyle>
            <a:lvl1pPr marL="0" indent="0">
              <a:buFontTx/>
              <a:buNone/>
              <a:defRPr sz="3200">
                <a:solidFill>
                  <a:schemeClr val="tx1">
                    <a:lumMod val="75000"/>
                    <a:lumOff val="25000"/>
                  </a:schemeClr>
                </a:solidFill>
              </a:defRPr>
            </a:lvl1pPr>
          </a:lstStyle>
          <a:p>
            <a:r>
              <a:rPr lang="en-US" smtClean="0"/>
              <a:t>Click to edit Master subtitle style</a:t>
            </a:r>
            <a:endParaRPr lang="en-US" dirty="0"/>
          </a:p>
        </p:txBody>
      </p:sp>
      <p:sp>
        <p:nvSpPr>
          <p:cNvPr id="11" name="Date Placeholder 9"/>
          <p:cNvSpPr>
            <a:spLocks noGrp="1"/>
          </p:cNvSpPr>
          <p:nvPr>
            <p:ph type="dt" sz="half" idx="10"/>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May 16, 2012</a:t>
            </a:r>
            <a:endParaRPr lang="en-US" dirty="0" smtClean="0"/>
          </a:p>
        </p:txBody>
      </p:sp>
      <p:pic>
        <p:nvPicPr>
          <p:cNvPr id="12" name="Picture 2" descr="C:\IOMETH\Website\iometh.com\iometh_logo1.jpg"/>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136546" y="6465887"/>
            <a:ext cx="622485" cy="375701"/>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DO NOT US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fidential Text Page">
    <p:spTree>
      <p:nvGrpSpPr>
        <p:cNvPr id="1" name=""/>
        <p:cNvGrpSpPr/>
        <p:nvPr/>
      </p:nvGrpSpPr>
      <p:grpSpPr>
        <a:xfrm>
          <a:off x="0" y="0"/>
          <a:ext cx="0" cy="0"/>
          <a:chOff x="0" y="0"/>
          <a:chExt cx="0" cy="0"/>
        </a:xfrm>
      </p:grpSpPr>
      <p:sp>
        <p:nvSpPr>
          <p:cNvPr id="4" name="Rectangle 3"/>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5" name="Rectangle 4"/>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6" name="Picture 5"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7" name="Text Box 8"/>
          <p:cNvSpPr txBox="1">
            <a:spLocks noChangeArrowheads="1"/>
          </p:cNvSpPr>
          <p:nvPr/>
        </p:nvSpPr>
        <p:spPr bwMode="auto">
          <a:xfrm>
            <a:off x="5568950" y="6551613"/>
            <a:ext cx="3087688" cy="215900"/>
          </a:xfrm>
          <a:prstGeom prst="rect">
            <a:avLst/>
          </a:prstGeom>
          <a:noFill/>
          <a:ln w="9525">
            <a:noFill/>
            <a:miter lim="800000"/>
            <a:headEnd/>
            <a:tailEnd/>
          </a:ln>
          <a:effectLst/>
        </p:spPr>
        <p:txBody>
          <a:bodyPr wrap="none" lIns="92075" tIns="46038" rIns="92075" bIns="46038">
            <a:spAutoFit/>
          </a:bodyPr>
          <a:lstStyle/>
          <a:p>
            <a:pPr algn="r" eaLnBrk="0" hangingPunct="0">
              <a:defRPr/>
            </a:pPr>
            <a:r>
              <a:rPr lang="en-US" sz="800" dirty="0">
                <a:solidFill>
                  <a:srgbClr val="002060"/>
                </a:solidFill>
                <a:ea typeface="+mn-ea"/>
              </a:rPr>
              <a:t>Micron Confidential      </a:t>
            </a:r>
            <a:r>
              <a:rPr lang="en-US" sz="800" dirty="0">
                <a:solidFill>
                  <a:schemeClr val="tx1">
                    <a:lumMod val="75000"/>
                    <a:lumOff val="25000"/>
                  </a:schemeClr>
                </a:solidFill>
                <a:ea typeface="+mn-ea"/>
              </a:rPr>
              <a:t>|</a:t>
            </a:r>
            <a:r>
              <a:rPr lang="en-US" sz="800" dirty="0">
                <a:solidFill>
                  <a:srgbClr val="002060"/>
                </a:solidFill>
                <a:ea typeface="+mn-ea"/>
              </a:rPr>
              <a:t>     </a:t>
            </a:r>
            <a:r>
              <a:rPr lang="en-US" sz="800" dirty="0">
                <a:solidFill>
                  <a:srgbClr val="002060"/>
                </a:solidFill>
                <a:ea typeface="+mn-ea"/>
                <a:cs typeface="Tahoma" pitchFamily="34" charset="0"/>
              </a:rPr>
              <a:t>©2010 Micron Technology, Inc.     </a:t>
            </a:r>
            <a:r>
              <a:rPr lang="en-US" sz="800" dirty="0">
                <a:solidFill>
                  <a:schemeClr val="tx1">
                    <a:lumMod val="75000"/>
                    <a:lumOff val="25000"/>
                  </a:schemeClr>
                </a:solidFill>
                <a:ea typeface="+mn-ea"/>
                <a:cs typeface="Tahoma" pitchFamily="34" charset="0"/>
              </a:rPr>
              <a:t>|</a:t>
            </a:r>
          </a:p>
        </p:txBody>
      </p:sp>
      <p:sp>
        <p:nvSpPr>
          <p:cNvPr id="9"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4878E101-6DA9-4617-9458-82F297290086}" type="slidenum">
              <a:rPr lang="en-US"/>
              <a:pPr eaLnBrk="0" hangingPunct="0">
                <a:defRPr/>
              </a:pPr>
              <a:t>‹#›</a:t>
            </a:fld>
            <a:endParaRPr lang="en-US" dirty="0"/>
          </a:p>
        </p:txBody>
      </p:sp>
      <p:sp>
        <p:nvSpPr>
          <p:cNvPr id="8" name="Text Placeholder 7"/>
          <p:cNvSpPr>
            <a:spLocks noGrp="1"/>
          </p:cNvSpPr>
          <p:nvPr>
            <p:ph type="body" sz="quarter" idx="11"/>
          </p:nvPr>
        </p:nvSpPr>
        <p:spPr>
          <a:xfrm>
            <a:off x="260349" y="1225550"/>
            <a:ext cx="8442325" cy="4830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0" name="Date Placeholder 9"/>
          <p:cNvSpPr>
            <a:spLocks noGrp="1"/>
          </p:cNvSpPr>
          <p:nvPr>
            <p:ph type="dt" sz="half" idx="12"/>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May 11, 2011</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fidential Chart Page">
    <p:spTree>
      <p:nvGrpSpPr>
        <p:cNvPr id="1" name=""/>
        <p:cNvGrpSpPr/>
        <p:nvPr/>
      </p:nvGrpSpPr>
      <p:grpSpPr>
        <a:xfrm>
          <a:off x="0" y="0"/>
          <a:ext cx="0" cy="0"/>
          <a:chOff x="0" y="0"/>
          <a:chExt cx="0" cy="0"/>
        </a:xfrm>
      </p:grpSpPr>
      <p:sp>
        <p:nvSpPr>
          <p:cNvPr id="4" name="Rectangle 3"/>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5" name="Rectangle 4"/>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6" name="Picture 5"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7"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08105640-C642-43C8-A5E8-A2E160BC1B1A}" type="slidenum">
              <a:rPr lang="en-US"/>
              <a:pPr eaLnBrk="0" hangingPunct="0">
                <a:defRPr/>
              </a:pPr>
              <a:t>‹#›</a:t>
            </a:fld>
            <a:endParaRPr lang="en-US" dirty="0"/>
          </a:p>
        </p:txBody>
      </p:sp>
      <p:sp>
        <p:nvSpPr>
          <p:cNvPr id="8" name="Text Box 8"/>
          <p:cNvSpPr txBox="1">
            <a:spLocks noChangeArrowheads="1"/>
          </p:cNvSpPr>
          <p:nvPr/>
        </p:nvSpPr>
        <p:spPr bwMode="auto">
          <a:xfrm>
            <a:off x="5568950" y="6551613"/>
            <a:ext cx="3087688" cy="215900"/>
          </a:xfrm>
          <a:prstGeom prst="rect">
            <a:avLst/>
          </a:prstGeom>
          <a:noFill/>
          <a:ln w="9525">
            <a:noFill/>
            <a:miter lim="800000"/>
            <a:headEnd/>
            <a:tailEnd/>
          </a:ln>
          <a:effectLst/>
        </p:spPr>
        <p:txBody>
          <a:bodyPr wrap="none" lIns="92075" tIns="46038" rIns="92075" bIns="46038">
            <a:spAutoFit/>
          </a:bodyPr>
          <a:lstStyle/>
          <a:p>
            <a:pPr algn="r" eaLnBrk="0" hangingPunct="0">
              <a:defRPr/>
            </a:pPr>
            <a:r>
              <a:rPr lang="en-US" sz="800" dirty="0">
                <a:solidFill>
                  <a:srgbClr val="002060"/>
                </a:solidFill>
                <a:ea typeface="+mn-ea"/>
              </a:rPr>
              <a:t>Micron Confidential      </a:t>
            </a:r>
            <a:r>
              <a:rPr lang="en-US" sz="800" dirty="0">
                <a:solidFill>
                  <a:schemeClr val="tx1">
                    <a:lumMod val="75000"/>
                    <a:lumOff val="25000"/>
                  </a:schemeClr>
                </a:solidFill>
                <a:ea typeface="+mn-ea"/>
              </a:rPr>
              <a:t>|</a:t>
            </a:r>
            <a:r>
              <a:rPr lang="en-US" sz="800" dirty="0">
                <a:solidFill>
                  <a:srgbClr val="002060"/>
                </a:solidFill>
                <a:ea typeface="+mn-ea"/>
              </a:rPr>
              <a:t>     </a:t>
            </a:r>
            <a:r>
              <a:rPr lang="en-US" sz="800" dirty="0">
                <a:solidFill>
                  <a:srgbClr val="002060"/>
                </a:solidFill>
                <a:ea typeface="+mn-ea"/>
                <a:cs typeface="Tahoma" pitchFamily="34" charset="0"/>
              </a:rPr>
              <a:t>©2010 Micron Technology, Inc.     </a:t>
            </a:r>
            <a:r>
              <a:rPr lang="en-US" sz="800" dirty="0">
                <a:solidFill>
                  <a:schemeClr val="tx1">
                    <a:lumMod val="75000"/>
                    <a:lumOff val="25000"/>
                  </a:schemeClr>
                </a:solidFill>
                <a:ea typeface="+mn-ea"/>
                <a:cs typeface="Tahoma" pitchFamily="34" charset="0"/>
              </a:rPr>
              <a:t>|</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Chart Placeholder 9"/>
          <p:cNvSpPr>
            <a:spLocks noGrp="1"/>
          </p:cNvSpPr>
          <p:nvPr>
            <p:ph type="chart" sz="quarter" idx="10"/>
          </p:nvPr>
        </p:nvSpPr>
        <p:spPr>
          <a:xfrm>
            <a:off x="260350" y="1225550"/>
            <a:ext cx="8442325" cy="4830763"/>
          </a:xfrm>
        </p:spPr>
        <p:txBody>
          <a:bodyPr/>
          <a:lstStyle/>
          <a:p>
            <a:pPr lvl="0"/>
            <a:r>
              <a:rPr lang="en-US" noProof="0" smtClean="0"/>
              <a:t>Click icon to add chart</a:t>
            </a:r>
          </a:p>
        </p:txBody>
      </p:sp>
      <p:sp>
        <p:nvSpPr>
          <p:cNvPr id="9" name="Date Placeholder 9"/>
          <p:cNvSpPr>
            <a:spLocks noGrp="1"/>
          </p:cNvSpPr>
          <p:nvPr>
            <p:ph type="dt" sz="half" idx="11"/>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May 11, 2011</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Confidential Header Title Only">
    <p:spTree>
      <p:nvGrpSpPr>
        <p:cNvPr id="1" name=""/>
        <p:cNvGrpSpPr/>
        <p:nvPr/>
      </p:nvGrpSpPr>
      <p:grpSpPr>
        <a:xfrm>
          <a:off x="0" y="0"/>
          <a:ext cx="0" cy="0"/>
          <a:chOff x="0" y="0"/>
          <a:chExt cx="0" cy="0"/>
        </a:xfrm>
      </p:grpSpPr>
      <p:sp>
        <p:nvSpPr>
          <p:cNvPr id="3" name="Rectangle 4"/>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4" name="Rectangle 5"/>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5"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6"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7C30D5B4-8287-4F03-98C6-63F4F9194C2B}" type="slidenum">
              <a:rPr lang="en-US"/>
              <a:pPr eaLnBrk="0" hangingPunct="0">
                <a:defRPr/>
              </a:pPr>
              <a:t>‹#›</a:t>
            </a:fld>
            <a:endParaRPr lang="en-US" dirty="0"/>
          </a:p>
        </p:txBody>
      </p:sp>
      <p:sp>
        <p:nvSpPr>
          <p:cNvPr id="7" name="Text Box 8"/>
          <p:cNvSpPr txBox="1">
            <a:spLocks noChangeArrowheads="1"/>
          </p:cNvSpPr>
          <p:nvPr/>
        </p:nvSpPr>
        <p:spPr bwMode="auto">
          <a:xfrm>
            <a:off x="5568950" y="6551613"/>
            <a:ext cx="3087688" cy="215900"/>
          </a:xfrm>
          <a:prstGeom prst="rect">
            <a:avLst/>
          </a:prstGeom>
          <a:noFill/>
          <a:ln w="9525">
            <a:noFill/>
            <a:miter lim="800000"/>
            <a:headEnd/>
            <a:tailEnd/>
          </a:ln>
          <a:effectLst/>
        </p:spPr>
        <p:txBody>
          <a:bodyPr wrap="none" lIns="92075" tIns="46038" rIns="92075" bIns="46038">
            <a:spAutoFit/>
          </a:bodyPr>
          <a:lstStyle/>
          <a:p>
            <a:pPr algn="r" eaLnBrk="0" hangingPunct="0">
              <a:defRPr/>
            </a:pPr>
            <a:r>
              <a:rPr lang="en-US" sz="800" dirty="0">
                <a:solidFill>
                  <a:srgbClr val="002060"/>
                </a:solidFill>
                <a:ea typeface="+mn-ea"/>
              </a:rPr>
              <a:t>Micron Confidential      </a:t>
            </a:r>
            <a:r>
              <a:rPr lang="en-US" sz="800" dirty="0">
                <a:solidFill>
                  <a:schemeClr val="tx1">
                    <a:lumMod val="75000"/>
                    <a:lumOff val="25000"/>
                  </a:schemeClr>
                </a:solidFill>
                <a:ea typeface="+mn-ea"/>
              </a:rPr>
              <a:t>|</a:t>
            </a:r>
            <a:r>
              <a:rPr lang="en-US" sz="800" dirty="0">
                <a:solidFill>
                  <a:srgbClr val="002060"/>
                </a:solidFill>
                <a:ea typeface="+mn-ea"/>
              </a:rPr>
              <a:t>     </a:t>
            </a:r>
            <a:r>
              <a:rPr lang="en-US" sz="800" dirty="0">
                <a:solidFill>
                  <a:srgbClr val="002060"/>
                </a:solidFill>
                <a:ea typeface="+mn-ea"/>
                <a:cs typeface="Tahoma" pitchFamily="34" charset="0"/>
              </a:rPr>
              <a:t>©2010 Micron Technology, Inc.     </a:t>
            </a:r>
            <a:r>
              <a:rPr lang="en-US" sz="800" dirty="0">
                <a:solidFill>
                  <a:schemeClr val="tx1">
                    <a:lumMod val="75000"/>
                    <a:lumOff val="25000"/>
                  </a:schemeClr>
                </a:solidFill>
                <a:ea typeface="+mn-ea"/>
                <a:cs typeface="Tahoma" pitchFamily="34" charset="0"/>
              </a:rPr>
              <a:t>|</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Date Placeholder 9"/>
          <p:cNvSpPr>
            <a:spLocks noGrp="1"/>
          </p:cNvSpPr>
          <p:nvPr>
            <p:ph type="dt" sz="half" idx="10"/>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May 11, 2011</a:t>
            </a: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Confidential BLANK Page">
    <p:spTree>
      <p:nvGrpSpPr>
        <p:cNvPr id="1" name=""/>
        <p:cNvGrpSpPr/>
        <p:nvPr/>
      </p:nvGrpSpPr>
      <p:grpSpPr>
        <a:xfrm>
          <a:off x="0" y="0"/>
          <a:ext cx="0" cy="0"/>
          <a:chOff x="0" y="0"/>
          <a:chExt cx="0" cy="0"/>
        </a:xfrm>
      </p:grpSpPr>
      <p:sp>
        <p:nvSpPr>
          <p:cNvPr id="2" name="Rectangle 4"/>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3" name="Rectangle 5"/>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4"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5"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D4F60E5E-A08E-474B-A846-BDAD4B682377}" type="slidenum">
              <a:rPr lang="en-US"/>
              <a:pPr eaLnBrk="0" hangingPunct="0">
                <a:defRPr/>
              </a:pPr>
              <a:t>‹#›</a:t>
            </a:fld>
            <a:endParaRPr lang="en-US" dirty="0"/>
          </a:p>
        </p:txBody>
      </p:sp>
      <p:sp>
        <p:nvSpPr>
          <p:cNvPr id="6" name="Text Box 8"/>
          <p:cNvSpPr txBox="1">
            <a:spLocks noChangeArrowheads="1"/>
          </p:cNvSpPr>
          <p:nvPr/>
        </p:nvSpPr>
        <p:spPr bwMode="auto">
          <a:xfrm>
            <a:off x="5568950" y="6551613"/>
            <a:ext cx="3087688" cy="215900"/>
          </a:xfrm>
          <a:prstGeom prst="rect">
            <a:avLst/>
          </a:prstGeom>
          <a:noFill/>
          <a:ln w="9525">
            <a:noFill/>
            <a:miter lim="800000"/>
            <a:headEnd/>
            <a:tailEnd/>
          </a:ln>
          <a:effectLst/>
        </p:spPr>
        <p:txBody>
          <a:bodyPr wrap="none" lIns="92075" tIns="46038" rIns="92075" bIns="46038">
            <a:spAutoFit/>
          </a:bodyPr>
          <a:lstStyle/>
          <a:p>
            <a:pPr algn="r" eaLnBrk="0" hangingPunct="0">
              <a:defRPr/>
            </a:pPr>
            <a:r>
              <a:rPr lang="en-US" sz="800" dirty="0">
                <a:solidFill>
                  <a:srgbClr val="002060"/>
                </a:solidFill>
                <a:ea typeface="+mn-ea"/>
              </a:rPr>
              <a:t>Micron Confidential      </a:t>
            </a:r>
            <a:r>
              <a:rPr lang="en-US" sz="800" dirty="0">
                <a:solidFill>
                  <a:schemeClr val="tx1">
                    <a:lumMod val="75000"/>
                    <a:lumOff val="25000"/>
                  </a:schemeClr>
                </a:solidFill>
                <a:ea typeface="+mn-ea"/>
              </a:rPr>
              <a:t>|</a:t>
            </a:r>
            <a:r>
              <a:rPr lang="en-US" sz="800" dirty="0">
                <a:solidFill>
                  <a:srgbClr val="002060"/>
                </a:solidFill>
                <a:ea typeface="+mn-ea"/>
              </a:rPr>
              <a:t>     </a:t>
            </a:r>
            <a:r>
              <a:rPr lang="en-US" sz="800" dirty="0">
                <a:solidFill>
                  <a:srgbClr val="002060"/>
                </a:solidFill>
                <a:ea typeface="+mn-ea"/>
                <a:cs typeface="Tahoma" pitchFamily="34" charset="0"/>
              </a:rPr>
              <a:t>©2010 Micron Technology, Inc.     </a:t>
            </a:r>
            <a:r>
              <a:rPr lang="en-US" sz="800" dirty="0">
                <a:solidFill>
                  <a:schemeClr val="tx1">
                    <a:lumMod val="75000"/>
                    <a:lumOff val="25000"/>
                  </a:schemeClr>
                </a:solidFill>
                <a:ea typeface="+mn-ea"/>
                <a:cs typeface="Tahoma" pitchFamily="34" charset="0"/>
              </a:rPr>
              <a:t>|</a:t>
            </a:r>
          </a:p>
        </p:txBody>
      </p:sp>
      <p:sp>
        <p:nvSpPr>
          <p:cNvPr id="7" name="Date Placeholder 9"/>
          <p:cNvSpPr>
            <a:spLocks noGrp="1"/>
          </p:cNvSpPr>
          <p:nvPr>
            <p:ph type="dt" sz="half" idx="10"/>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May 11, 2011</a:t>
            </a: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Confidential Transition Page">
    <p:spTree>
      <p:nvGrpSpPr>
        <p:cNvPr id="1" name=""/>
        <p:cNvGrpSpPr/>
        <p:nvPr/>
      </p:nvGrpSpPr>
      <p:grpSpPr>
        <a:xfrm>
          <a:off x="0" y="0"/>
          <a:ext cx="0" cy="0"/>
          <a:chOff x="0" y="0"/>
          <a:chExt cx="0" cy="0"/>
        </a:xfrm>
      </p:grpSpPr>
      <p:sp>
        <p:nvSpPr>
          <p:cNvPr id="4" name="Rectangle 4"/>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5" name="Rectangle 5"/>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6"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7"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7B5ECF77-32FB-4678-88F9-9B860366D11B}" type="slidenum">
              <a:rPr lang="en-US"/>
              <a:pPr eaLnBrk="0" hangingPunct="0">
                <a:defRPr/>
              </a:pPr>
              <a:t>‹#›</a:t>
            </a:fld>
            <a:endParaRPr lang="en-US" dirty="0"/>
          </a:p>
        </p:txBody>
      </p:sp>
      <p:sp>
        <p:nvSpPr>
          <p:cNvPr id="8" name="Text Box 8"/>
          <p:cNvSpPr txBox="1">
            <a:spLocks noChangeArrowheads="1"/>
          </p:cNvSpPr>
          <p:nvPr/>
        </p:nvSpPr>
        <p:spPr bwMode="auto">
          <a:xfrm>
            <a:off x="5568950" y="6551613"/>
            <a:ext cx="3087688" cy="215900"/>
          </a:xfrm>
          <a:prstGeom prst="rect">
            <a:avLst/>
          </a:prstGeom>
          <a:noFill/>
          <a:ln w="9525">
            <a:noFill/>
            <a:miter lim="800000"/>
            <a:headEnd/>
            <a:tailEnd/>
          </a:ln>
          <a:effectLst/>
        </p:spPr>
        <p:txBody>
          <a:bodyPr wrap="none" lIns="92075" tIns="46038" rIns="92075" bIns="46038">
            <a:spAutoFit/>
          </a:bodyPr>
          <a:lstStyle/>
          <a:p>
            <a:pPr algn="r" eaLnBrk="0" hangingPunct="0">
              <a:defRPr/>
            </a:pPr>
            <a:r>
              <a:rPr lang="en-US" sz="800" dirty="0">
                <a:solidFill>
                  <a:srgbClr val="002060"/>
                </a:solidFill>
                <a:ea typeface="+mn-ea"/>
              </a:rPr>
              <a:t>Micron Confidential      </a:t>
            </a:r>
            <a:r>
              <a:rPr lang="en-US" sz="800" dirty="0">
                <a:solidFill>
                  <a:schemeClr val="tx1">
                    <a:lumMod val="75000"/>
                    <a:lumOff val="25000"/>
                  </a:schemeClr>
                </a:solidFill>
                <a:ea typeface="+mn-ea"/>
              </a:rPr>
              <a:t>|</a:t>
            </a:r>
            <a:r>
              <a:rPr lang="en-US" sz="800" dirty="0">
                <a:solidFill>
                  <a:srgbClr val="002060"/>
                </a:solidFill>
                <a:ea typeface="+mn-ea"/>
              </a:rPr>
              <a:t>     </a:t>
            </a:r>
            <a:r>
              <a:rPr lang="en-US" sz="800" dirty="0">
                <a:solidFill>
                  <a:srgbClr val="002060"/>
                </a:solidFill>
                <a:ea typeface="+mn-ea"/>
                <a:cs typeface="Tahoma" pitchFamily="34" charset="0"/>
              </a:rPr>
              <a:t>©2010 Micron Technology, Inc.     </a:t>
            </a:r>
            <a:r>
              <a:rPr lang="en-US" sz="800" dirty="0">
                <a:solidFill>
                  <a:schemeClr val="tx1">
                    <a:lumMod val="75000"/>
                    <a:lumOff val="25000"/>
                  </a:schemeClr>
                </a:solidFill>
                <a:ea typeface="+mn-ea"/>
                <a:cs typeface="Tahoma" pitchFamily="34" charset="0"/>
              </a:rPr>
              <a:t>|</a:t>
            </a:r>
          </a:p>
        </p:txBody>
      </p:sp>
      <p:sp>
        <p:nvSpPr>
          <p:cNvPr id="678914" name="Rectangle 2"/>
          <p:cNvSpPr>
            <a:spLocks noGrp="1" noChangeArrowheads="1"/>
          </p:cNvSpPr>
          <p:nvPr>
            <p:ph type="ctrTitle"/>
          </p:nvPr>
        </p:nvSpPr>
        <p:spPr>
          <a:xfrm>
            <a:off x="1895475" y="2008188"/>
            <a:ext cx="6630988" cy="1298575"/>
          </a:xfrm>
          <a:prstGeom prst="rect">
            <a:avLst/>
          </a:prstGeom>
        </p:spPr>
        <p:txBody>
          <a:bodyPr anchor="b"/>
          <a:lstStyle>
            <a:lvl1pPr algn="l">
              <a:defRPr sz="4400"/>
            </a:lvl1pPr>
          </a:lstStyle>
          <a:p>
            <a:r>
              <a:rPr lang="en-US" smtClean="0"/>
              <a:t>Click to edit Master title style</a:t>
            </a:r>
            <a:endParaRPr lang="en-US" dirty="0"/>
          </a:p>
        </p:txBody>
      </p:sp>
      <p:sp>
        <p:nvSpPr>
          <p:cNvPr id="678915" name="Rectangle 3"/>
          <p:cNvSpPr>
            <a:spLocks noGrp="1" noChangeArrowheads="1"/>
          </p:cNvSpPr>
          <p:nvPr>
            <p:ph type="subTitle" idx="1"/>
          </p:nvPr>
        </p:nvSpPr>
        <p:spPr>
          <a:xfrm>
            <a:off x="1895475" y="3500438"/>
            <a:ext cx="5951538" cy="1752600"/>
          </a:xfrm>
          <a:prstGeom prst="rect">
            <a:avLst/>
          </a:prstGeom>
        </p:spPr>
        <p:txBody>
          <a:bodyPr/>
          <a:lstStyle>
            <a:lvl1pPr marL="0" indent="0">
              <a:buFontTx/>
              <a:buNone/>
              <a:defRPr sz="3200">
                <a:solidFill>
                  <a:schemeClr val="tx1">
                    <a:lumMod val="75000"/>
                    <a:lumOff val="25000"/>
                  </a:schemeClr>
                </a:solidFill>
              </a:defRPr>
            </a:lvl1pPr>
          </a:lstStyle>
          <a:p>
            <a:r>
              <a:rPr lang="en-US" smtClean="0"/>
              <a:t>Click to edit Master subtitle style</a:t>
            </a:r>
            <a:endParaRPr lang="en-US" dirty="0"/>
          </a:p>
        </p:txBody>
      </p:sp>
      <p:sp>
        <p:nvSpPr>
          <p:cNvPr id="9" name="Date Placeholder 9"/>
          <p:cNvSpPr>
            <a:spLocks noGrp="1"/>
          </p:cNvSpPr>
          <p:nvPr>
            <p:ph type="dt" sz="half" idx="10"/>
          </p:nvPr>
        </p:nvSpPr>
        <p:spPr>
          <a:xfrm>
            <a:off x="2700338" y="6492875"/>
            <a:ext cx="1871662" cy="365125"/>
          </a:xfrm>
          <a:prstGeom prst="rect">
            <a:avLst/>
          </a:prstGeom>
        </p:spPr>
        <p:txBody>
          <a:bodyPr vert="horz" lIns="91440" tIns="45720" rIns="91440" bIns="45720" rtlCol="0" anchor="ctr"/>
          <a:lstStyle>
            <a:lvl1pPr algn="l" eaLnBrk="0" hangingPunct="0">
              <a:defRPr sz="800">
                <a:solidFill>
                  <a:srgbClr val="002060"/>
                </a:solidFill>
              </a:defRPr>
            </a:lvl1pPr>
          </a:lstStyle>
          <a:p>
            <a:pPr>
              <a:defRPr/>
            </a:pPr>
            <a:r>
              <a:rPr lang="en-US" dirty="0" smtClean="0"/>
              <a:t>May 11, 2011</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icron End Page">
    <p:spTree>
      <p:nvGrpSpPr>
        <p:cNvPr id="1" name=""/>
        <p:cNvGrpSpPr/>
        <p:nvPr/>
      </p:nvGrpSpPr>
      <p:grpSpPr>
        <a:xfrm>
          <a:off x="0" y="0"/>
          <a:ext cx="0" cy="0"/>
          <a:chOff x="0" y="0"/>
          <a:chExt cx="0" cy="0"/>
        </a:xfrm>
      </p:grpSpPr>
      <p:sp>
        <p:nvSpPr>
          <p:cNvPr id="2" name="Rectangle 4"/>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3" name="Rectangle 5"/>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5" name="Picture 5" descr="Micron full logo NEW TEMPLATE BLUE.png"/>
          <p:cNvPicPr>
            <a:picLocks noChangeAspect="1"/>
          </p:cNvPicPr>
          <p:nvPr userDrawn="1"/>
        </p:nvPicPr>
        <p:blipFill>
          <a:blip r:embed="rId2" cstate="print"/>
          <a:srcRect/>
          <a:stretch>
            <a:fillRect/>
          </a:stretch>
        </p:blipFill>
        <p:spPr bwMode="auto">
          <a:xfrm>
            <a:off x="2487613" y="1409643"/>
            <a:ext cx="4168775" cy="1143000"/>
          </a:xfrm>
          <a:prstGeom prst="rect">
            <a:avLst/>
          </a:prstGeom>
          <a:noFill/>
          <a:ln w="9525">
            <a:noFill/>
            <a:miter lim="800000"/>
            <a:headEnd/>
            <a:tailEnd/>
          </a:ln>
        </p:spPr>
      </p:pic>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Page">
    <p:spTree>
      <p:nvGrpSpPr>
        <p:cNvPr id="1" name=""/>
        <p:cNvGrpSpPr/>
        <p:nvPr/>
      </p:nvGrpSpPr>
      <p:grpSpPr>
        <a:xfrm>
          <a:off x="0" y="0"/>
          <a:ext cx="0" cy="0"/>
          <a:chOff x="0" y="0"/>
          <a:chExt cx="0" cy="0"/>
        </a:xfrm>
      </p:grpSpPr>
      <p:sp>
        <p:nvSpPr>
          <p:cNvPr id="4" name="Rectangle 5"/>
          <p:cNvSpPr>
            <a:spLocks noChangeArrowheads="1"/>
          </p:cNvSpPr>
          <p:nvPr/>
        </p:nvSpPr>
        <p:spPr bwMode="auto">
          <a:xfrm>
            <a:off x="2405063" y="6056313"/>
            <a:ext cx="6738937" cy="801687"/>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5" name="Rectangle 4"/>
          <p:cNvSpPr>
            <a:spLocks noChangeArrowheads="1"/>
          </p:cNvSpPr>
          <p:nvPr/>
        </p:nvSpPr>
        <p:spPr bwMode="auto">
          <a:xfrm>
            <a:off x="0" y="6056313"/>
            <a:ext cx="2405063" cy="801687"/>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6" name="Picture 5" descr="White Micron color logo [Converted]"/>
          <p:cNvPicPr>
            <a:picLocks noChangeAspect="1" noChangeArrowheads="1"/>
          </p:cNvPicPr>
          <p:nvPr/>
        </p:nvPicPr>
        <p:blipFill>
          <a:blip r:embed="rId2" cstate="print"/>
          <a:srcRect/>
          <a:stretch>
            <a:fillRect/>
          </a:stretch>
        </p:blipFill>
        <p:spPr bwMode="auto">
          <a:xfrm>
            <a:off x="460375" y="6281738"/>
            <a:ext cx="1384300" cy="373062"/>
          </a:xfrm>
          <a:prstGeom prst="rect">
            <a:avLst/>
          </a:prstGeom>
          <a:noFill/>
          <a:ln w="9525">
            <a:noFill/>
            <a:miter lim="800000"/>
            <a:headEnd/>
            <a:tailEnd/>
          </a:ln>
        </p:spPr>
      </p:pic>
      <p:sp>
        <p:nvSpPr>
          <p:cNvPr id="7" name="Text Box 7"/>
          <p:cNvSpPr txBox="1">
            <a:spLocks noChangeArrowheads="1"/>
          </p:cNvSpPr>
          <p:nvPr/>
        </p:nvSpPr>
        <p:spPr bwMode="auto">
          <a:xfrm>
            <a:off x="2671763" y="6175375"/>
            <a:ext cx="6353175" cy="368300"/>
          </a:xfrm>
          <a:prstGeom prst="rect">
            <a:avLst/>
          </a:prstGeom>
          <a:noFill/>
          <a:ln w="9525">
            <a:noFill/>
            <a:miter lim="800000"/>
            <a:headEnd/>
            <a:tailEnd/>
          </a:ln>
          <a:effectLst/>
        </p:spPr>
        <p:txBody>
          <a:bodyPr lIns="92075" tIns="46038" rIns="92075" bIns="46038">
            <a:spAutoFit/>
          </a:bodyPr>
          <a:lstStyle/>
          <a:p>
            <a:pPr eaLnBrk="0" hangingPunct="0">
              <a:spcBef>
                <a:spcPct val="50000"/>
              </a:spcBef>
              <a:defRPr/>
            </a:pPr>
            <a:r>
              <a:rPr lang="en-US" sz="600" dirty="0">
                <a:solidFill>
                  <a:srgbClr val="002060"/>
                </a:solidFill>
                <a:ea typeface="+mn-ea"/>
                <a:cs typeface="Tahoma" pitchFamily="34" charset="0"/>
              </a:rPr>
              <a:t>©2010 Micron Technology, Inc. All rights reserved. Products are warranted only to meet Micron’s production data sheet specifications. Information, products, and/or specifications are subject to change without notice. All information is provided on an “AS IS” basis without warranties of any kind. Dates are estimates only. Drawings are not to scale. Micron and the Micron logo are trademarks of Micron Technology, Inc. All other trademarks are the property of their respective owners.</a:t>
            </a:r>
          </a:p>
        </p:txBody>
      </p:sp>
      <p:sp>
        <p:nvSpPr>
          <p:cNvPr id="8" name="Text Box 8"/>
          <p:cNvSpPr txBox="1">
            <a:spLocks noChangeArrowheads="1"/>
          </p:cNvSpPr>
          <p:nvPr/>
        </p:nvSpPr>
        <p:spPr bwMode="auto">
          <a:xfrm>
            <a:off x="6829425" y="6551613"/>
            <a:ext cx="1827213" cy="215900"/>
          </a:xfrm>
          <a:prstGeom prst="rect">
            <a:avLst/>
          </a:prstGeom>
          <a:noFill/>
          <a:ln w="9525">
            <a:noFill/>
            <a:miter lim="800000"/>
            <a:headEnd/>
            <a:tailEnd/>
          </a:ln>
          <a:effectLst/>
        </p:spPr>
        <p:txBody>
          <a:bodyPr wrap="none" lIns="92075" tIns="46038" rIns="92075" bIns="46038">
            <a:spAutoFit/>
          </a:bodyPr>
          <a:lstStyle/>
          <a:p>
            <a:pPr algn="r" eaLnBrk="0" hangingPunct="0">
              <a:defRPr/>
            </a:pPr>
            <a:r>
              <a:rPr lang="en-US" sz="800" dirty="0">
                <a:solidFill>
                  <a:srgbClr val="002060"/>
                </a:solidFill>
                <a:ea typeface="+mn-ea"/>
                <a:cs typeface="Tahoma" pitchFamily="34" charset="0"/>
              </a:rPr>
              <a:t>©</a:t>
            </a:r>
            <a:r>
              <a:rPr lang="en-US" sz="800" dirty="0" smtClean="0">
                <a:solidFill>
                  <a:srgbClr val="002060"/>
                </a:solidFill>
                <a:ea typeface="+mn-ea"/>
                <a:cs typeface="Tahoma" pitchFamily="34" charset="0"/>
              </a:rPr>
              <a:t>2012 </a:t>
            </a:r>
            <a:r>
              <a:rPr lang="en-US" sz="800" dirty="0">
                <a:solidFill>
                  <a:srgbClr val="002060"/>
                </a:solidFill>
                <a:ea typeface="+mn-ea"/>
                <a:cs typeface="Tahoma" pitchFamily="34" charset="0"/>
              </a:rPr>
              <a:t>Micron Technology, Inc.     </a:t>
            </a:r>
            <a:r>
              <a:rPr lang="en-US" sz="800" dirty="0">
                <a:solidFill>
                  <a:schemeClr val="tx1">
                    <a:lumMod val="75000"/>
                    <a:lumOff val="25000"/>
                  </a:schemeClr>
                </a:solidFill>
                <a:ea typeface="+mn-ea"/>
                <a:cs typeface="Tahoma" pitchFamily="34" charset="0"/>
              </a:rPr>
              <a:t>|</a:t>
            </a:r>
          </a:p>
        </p:txBody>
      </p:sp>
      <p:sp>
        <p:nvSpPr>
          <p:cNvPr id="9"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7D1CCBF3-EB10-4BE1-9A1D-36903CC1EF5A}" type="slidenum">
              <a:rPr lang="en-US"/>
              <a:pPr eaLnBrk="0" hangingPunct="0">
                <a:defRPr/>
              </a:pPr>
              <a:t>‹#›</a:t>
            </a:fld>
            <a:endParaRPr lang="en-US" dirty="0"/>
          </a:p>
        </p:txBody>
      </p:sp>
      <p:sp>
        <p:nvSpPr>
          <p:cNvPr id="11" name="Rectangle 3"/>
          <p:cNvSpPr>
            <a:spLocks noGrp="1" noChangeArrowheads="1"/>
          </p:cNvSpPr>
          <p:nvPr>
            <p:ph type="subTitle" idx="1"/>
          </p:nvPr>
        </p:nvSpPr>
        <p:spPr>
          <a:xfrm>
            <a:off x="1895475" y="3500438"/>
            <a:ext cx="5951538" cy="1752600"/>
          </a:xfrm>
          <a:prstGeom prst="rect">
            <a:avLst/>
          </a:prstGeom>
        </p:spPr>
        <p:txBody>
          <a:bodyPr/>
          <a:lstStyle>
            <a:lvl1pPr marL="0" indent="0">
              <a:buFontTx/>
              <a:buNone/>
              <a:defRPr sz="3200">
                <a:solidFill>
                  <a:schemeClr val="tx1">
                    <a:lumMod val="75000"/>
                    <a:lumOff val="25000"/>
                  </a:schemeClr>
                </a:solidFill>
              </a:defRPr>
            </a:lvl1pPr>
          </a:lstStyle>
          <a:p>
            <a:r>
              <a:rPr lang="en-US" smtClean="0"/>
              <a:t>Click to edit Master subtitle style</a:t>
            </a:r>
            <a:endParaRPr lang="en-US" dirty="0"/>
          </a:p>
        </p:txBody>
      </p:sp>
      <p:sp>
        <p:nvSpPr>
          <p:cNvPr id="12" name="Rectangle 2"/>
          <p:cNvSpPr>
            <a:spLocks noGrp="1" noChangeArrowheads="1"/>
          </p:cNvSpPr>
          <p:nvPr>
            <p:ph type="ctrTitle"/>
          </p:nvPr>
        </p:nvSpPr>
        <p:spPr>
          <a:xfrm>
            <a:off x="1895475" y="2008188"/>
            <a:ext cx="6630988" cy="1298575"/>
          </a:xfrm>
          <a:prstGeom prst="rect">
            <a:avLst/>
          </a:prstGeom>
        </p:spPr>
        <p:txBody>
          <a:bodyPr anchor="b"/>
          <a:lstStyle>
            <a:lvl1pPr algn="l">
              <a:defRPr sz="4400"/>
            </a:lvl1pPr>
          </a:lstStyle>
          <a:p>
            <a:r>
              <a:rPr lang="en-US" smtClean="0"/>
              <a:t>Click to edit Master title style</a:t>
            </a:r>
            <a:endParaRPr lang="en-US" dirty="0"/>
          </a:p>
        </p:txBody>
      </p:sp>
      <p:sp>
        <p:nvSpPr>
          <p:cNvPr id="10" name="Date Placeholder 9"/>
          <p:cNvSpPr>
            <a:spLocks noGrp="1"/>
          </p:cNvSpPr>
          <p:nvPr>
            <p:ph type="dt" sz="half" idx="10"/>
          </p:nvPr>
        </p:nvSpPr>
        <p:spPr>
          <a:xfrm>
            <a:off x="2700338" y="6492875"/>
            <a:ext cx="1871662" cy="365125"/>
          </a:xfrm>
          <a:prstGeom prst="rect">
            <a:avLst/>
          </a:prstGeom>
        </p:spPr>
        <p:txBody>
          <a:bodyPr vert="horz" lIns="91440" tIns="45720" rIns="91440" bIns="45720" rtlCol="0" anchor="ctr"/>
          <a:lstStyle>
            <a:lvl1pPr algn="l" eaLnBrk="0" hangingPunct="0">
              <a:defRPr sz="800">
                <a:solidFill>
                  <a:srgbClr val="002060"/>
                </a:solidFill>
              </a:defRPr>
            </a:lvl1pPr>
          </a:lstStyle>
          <a:p>
            <a:pPr>
              <a:defRPr/>
            </a:pPr>
            <a:r>
              <a:rPr lang="en-US" dirty="0" smtClean="0"/>
              <a:t>May 16, 2012</a:t>
            </a:r>
            <a:endParaRPr lang="en-US" dirty="0"/>
          </a:p>
        </p:txBody>
      </p:sp>
      <p:pic>
        <p:nvPicPr>
          <p:cNvPr id="13" name="Picture 2" descr="C:\IOMETH\Website\iometh.com\iometh_logo1.jpg"/>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7264973" y="107970"/>
            <a:ext cx="1609725" cy="97155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Page">
    <p:spTree>
      <p:nvGrpSpPr>
        <p:cNvPr id="1" name=""/>
        <p:cNvGrpSpPr/>
        <p:nvPr/>
      </p:nvGrpSpPr>
      <p:grpSpPr>
        <a:xfrm>
          <a:off x="0" y="0"/>
          <a:ext cx="0" cy="0"/>
          <a:chOff x="0" y="0"/>
          <a:chExt cx="0" cy="0"/>
        </a:xfrm>
      </p:grpSpPr>
      <p:sp>
        <p:nvSpPr>
          <p:cNvPr id="4" name="Rectangle 4"/>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5" name="Rectangle 5"/>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6"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8" name="Text Box 8"/>
          <p:cNvSpPr txBox="1">
            <a:spLocks noChangeArrowheads="1"/>
          </p:cNvSpPr>
          <p:nvPr/>
        </p:nvSpPr>
        <p:spPr bwMode="auto">
          <a:xfrm>
            <a:off x="6829425" y="6551613"/>
            <a:ext cx="1827213" cy="215900"/>
          </a:xfrm>
          <a:prstGeom prst="rect">
            <a:avLst/>
          </a:prstGeom>
          <a:noFill/>
          <a:ln w="9525">
            <a:noFill/>
            <a:miter lim="800000"/>
            <a:headEnd/>
            <a:tailEnd/>
          </a:ln>
          <a:effectLst/>
        </p:spPr>
        <p:txBody>
          <a:bodyPr wrap="none" lIns="92075" tIns="46038" rIns="92075" bIns="46038">
            <a:spAutoFit/>
          </a:bodyPr>
          <a:lstStyle/>
          <a:p>
            <a:pPr algn="r" eaLnBrk="0" hangingPunct="0">
              <a:defRPr/>
            </a:pPr>
            <a:r>
              <a:rPr lang="en-US" sz="800" dirty="0">
                <a:solidFill>
                  <a:srgbClr val="002060"/>
                </a:solidFill>
                <a:ea typeface="+mn-ea"/>
                <a:cs typeface="Tahoma" pitchFamily="34" charset="0"/>
              </a:rPr>
              <a:t>©</a:t>
            </a:r>
            <a:r>
              <a:rPr lang="en-US" sz="800" dirty="0" smtClean="0">
                <a:solidFill>
                  <a:srgbClr val="002060"/>
                </a:solidFill>
                <a:ea typeface="+mn-ea"/>
                <a:cs typeface="Tahoma" pitchFamily="34" charset="0"/>
              </a:rPr>
              <a:t>2012 </a:t>
            </a:r>
            <a:r>
              <a:rPr lang="en-US" sz="800" dirty="0">
                <a:solidFill>
                  <a:srgbClr val="002060"/>
                </a:solidFill>
                <a:ea typeface="+mn-ea"/>
                <a:cs typeface="Tahoma" pitchFamily="34" charset="0"/>
              </a:rPr>
              <a:t>Micron Technology, Inc.     </a:t>
            </a:r>
            <a:r>
              <a:rPr lang="en-US" sz="800" dirty="0">
                <a:solidFill>
                  <a:schemeClr val="tx1">
                    <a:lumMod val="75000"/>
                    <a:lumOff val="25000"/>
                  </a:schemeClr>
                </a:solidFill>
                <a:ea typeface="+mn-ea"/>
                <a:cs typeface="Tahoma" pitchFamily="34" charset="0"/>
              </a:rPr>
              <a:t>|</a:t>
            </a:r>
          </a:p>
        </p:txBody>
      </p:sp>
      <p:sp>
        <p:nvSpPr>
          <p:cNvPr id="9"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8D81E27F-CBC3-47D0-893D-3786709D4DB4}" type="slidenum">
              <a:rPr lang="en-US"/>
              <a:pPr eaLnBrk="0" hangingPunct="0">
                <a:defRPr/>
              </a:pPr>
              <a:t>‹#›</a:t>
            </a:fld>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7" name="Text Placeholder 6"/>
          <p:cNvSpPr>
            <a:spLocks noGrp="1"/>
          </p:cNvSpPr>
          <p:nvPr>
            <p:ph type="body" sz="quarter" idx="10"/>
          </p:nvPr>
        </p:nvSpPr>
        <p:spPr>
          <a:xfrm>
            <a:off x="265113" y="1236663"/>
            <a:ext cx="8437562" cy="4837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9"/>
          <p:cNvSpPr>
            <a:spLocks noGrp="1"/>
          </p:cNvSpPr>
          <p:nvPr>
            <p:ph type="dt" sz="half" idx="11"/>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May 16, 2012</a:t>
            </a:r>
            <a:endParaRPr lang="en-US" dirty="0"/>
          </a:p>
        </p:txBody>
      </p:sp>
      <p:pic>
        <p:nvPicPr>
          <p:cNvPr id="11" name="Picture 2" descr="C:\IOMETH\Website\iometh.com\iometh_logo1.jpg"/>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136546" y="6465887"/>
            <a:ext cx="622485" cy="375701"/>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892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57175" y="1219200"/>
            <a:ext cx="8435975" cy="48371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 id="2147483936" r:id="rId12"/>
    <p:sldLayoutId id="2147483937" r:id="rId13"/>
    <p:sldLayoutId id="2147483924" r:id="rId14"/>
  </p:sldLayoutIdLst>
  <p:transition>
    <p:fade/>
  </p:transition>
  <p:hf hdr="0" ftr="0"/>
  <p:txStyles>
    <p:titleStyle>
      <a:lvl1pPr algn="ctr" rtl="0" eaLnBrk="1" fontAlgn="base" hangingPunct="1">
        <a:spcBef>
          <a:spcPct val="0"/>
        </a:spcBef>
        <a:spcAft>
          <a:spcPct val="0"/>
        </a:spcAft>
        <a:defRPr sz="3600">
          <a:solidFill>
            <a:srgbClr val="002060"/>
          </a:solidFill>
          <a:latin typeface="+mj-lt"/>
          <a:ea typeface="+mj-ea"/>
          <a:cs typeface="+mj-cs"/>
        </a:defRPr>
      </a:lvl1pPr>
      <a:lvl2pPr algn="ctr" rtl="0" eaLnBrk="1" fontAlgn="base" hangingPunct="1">
        <a:spcBef>
          <a:spcPct val="0"/>
        </a:spcBef>
        <a:spcAft>
          <a:spcPct val="0"/>
        </a:spcAft>
        <a:defRPr sz="3600">
          <a:solidFill>
            <a:srgbClr val="002060"/>
          </a:solidFill>
          <a:latin typeface="Tahoma" pitchFamily="34" charset="0"/>
          <a:ea typeface="MS PGothic" pitchFamily="34" charset="-128"/>
        </a:defRPr>
      </a:lvl2pPr>
      <a:lvl3pPr algn="ctr" rtl="0" eaLnBrk="1" fontAlgn="base" hangingPunct="1">
        <a:spcBef>
          <a:spcPct val="0"/>
        </a:spcBef>
        <a:spcAft>
          <a:spcPct val="0"/>
        </a:spcAft>
        <a:defRPr sz="3600">
          <a:solidFill>
            <a:srgbClr val="002060"/>
          </a:solidFill>
          <a:latin typeface="Tahoma" pitchFamily="34" charset="0"/>
          <a:ea typeface="MS PGothic" pitchFamily="34" charset="-128"/>
        </a:defRPr>
      </a:lvl3pPr>
      <a:lvl4pPr algn="ctr" rtl="0" eaLnBrk="1" fontAlgn="base" hangingPunct="1">
        <a:spcBef>
          <a:spcPct val="0"/>
        </a:spcBef>
        <a:spcAft>
          <a:spcPct val="0"/>
        </a:spcAft>
        <a:defRPr sz="3600">
          <a:solidFill>
            <a:srgbClr val="002060"/>
          </a:solidFill>
          <a:latin typeface="Tahoma" pitchFamily="34" charset="0"/>
          <a:ea typeface="MS PGothic" pitchFamily="34" charset="-128"/>
        </a:defRPr>
      </a:lvl4pPr>
      <a:lvl5pPr algn="ctr" rtl="0" eaLnBrk="1" fontAlgn="base" hangingPunct="1">
        <a:spcBef>
          <a:spcPct val="0"/>
        </a:spcBef>
        <a:spcAft>
          <a:spcPct val="0"/>
        </a:spcAft>
        <a:defRPr sz="3600">
          <a:solidFill>
            <a:srgbClr val="002060"/>
          </a:solidFill>
          <a:latin typeface="Tahoma" pitchFamily="34" charset="0"/>
          <a:ea typeface="MS PGothic" pitchFamily="34" charset="-128"/>
        </a:defRPr>
      </a:lvl5pPr>
      <a:lvl6pPr marL="457200" algn="ctr" rtl="0" eaLnBrk="1" fontAlgn="base" hangingPunct="1">
        <a:spcBef>
          <a:spcPct val="0"/>
        </a:spcBef>
        <a:spcAft>
          <a:spcPct val="0"/>
        </a:spcAft>
        <a:defRPr sz="3600">
          <a:solidFill>
            <a:srgbClr val="002060"/>
          </a:solidFill>
          <a:latin typeface="Tahoma" pitchFamily="34" charset="0"/>
        </a:defRPr>
      </a:lvl6pPr>
      <a:lvl7pPr marL="914400" algn="ctr" rtl="0" eaLnBrk="1" fontAlgn="base" hangingPunct="1">
        <a:spcBef>
          <a:spcPct val="0"/>
        </a:spcBef>
        <a:spcAft>
          <a:spcPct val="0"/>
        </a:spcAft>
        <a:defRPr sz="3600">
          <a:solidFill>
            <a:srgbClr val="002060"/>
          </a:solidFill>
          <a:latin typeface="Tahoma" pitchFamily="34" charset="0"/>
        </a:defRPr>
      </a:lvl7pPr>
      <a:lvl8pPr marL="1371600" algn="ctr" rtl="0" eaLnBrk="1" fontAlgn="base" hangingPunct="1">
        <a:spcBef>
          <a:spcPct val="0"/>
        </a:spcBef>
        <a:spcAft>
          <a:spcPct val="0"/>
        </a:spcAft>
        <a:defRPr sz="3600">
          <a:solidFill>
            <a:srgbClr val="002060"/>
          </a:solidFill>
          <a:latin typeface="Tahoma" pitchFamily="34" charset="0"/>
        </a:defRPr>
      </a:lvl8pPr>
      <a:lvl9pPr marL="1828800" algn="ctr" rtl="0" eaLnBrk="1" fontAlgn="base" hangingPunct="1">
        <a:spcBef>
          <a:spcPct val="0"/>
        </a:spcBef>
        <a:spcAft>
          <a:spcPct val="0"/>
        </a:spcAft>
        <a:defRPr sz="3600">
          <a:solidFill>
            <a:srgbClr val="002060"/>
          </a:solidFill>
          <a:latin typeface="Tahoma" pitchFamily="34" charset="0"/>
        </a:defRPr>
      </a:lvl9pPr>
    </p:titleStyle>
    <p:bodyStyle>
      <a:lvl1pPr marL="342900" indent="-342900" algn="l" rtl="0" eaLnBrk="1" fontAlgn="base" hangingPunct="1">
        <a:lnSpc>
          <a:spcPct val="130000"/>
        </a:lnSpc>
        <a:spcBef>
          <a:spcPct val="20000"/>
        </a:spcBef>
        <a:spcAft>
          <a:spcPct val="0"/>
        </a:spcAft>
        <a:buClr>
          <a:srgbClr val="EFB22D"/>
        </a:buClr>
        <a:buSzPct val="90000"/>
        <a:buChar char="•"/>
        <a:defRPr sz="2400">
          <a:solidFill>
            <a:srgbClr val="002060"/>
          </a:solidFill>
          <a:latin typeface="+mn-lt"/>
          <a:ea typeface="+mn-ea"/>
          <a:cs typeface="+mn-cs"/>
        </a:defRPr>
      </a:lvl1pPr>
      <a:lvl2pPr marL="742950" indent="-285750" algn="l" rtl="0" eaLnBrk="1" fontAlgn="base" hangingPunct="1">
        <a:lnSpc>
          <a:spcPct val="130000"/>
        </a:lnSpc>
        <a:spcBef>
          <a:spcPct val="20000"/>
        </a:spcBef>
        <a:spcAft>
          <a:spcPct val="0"/>
        </a:spcAft>
        <a:buClr>
          <a:srgbClr val="375BB0"/>
        </a:buClr>
        <a:buSzPct val="80000"/>
        <a:buFont typeface="Arial Unicode MS" pitchFamily="34" charset="-128"/>
        <a:buChar char="▶"/>
        <a:defRPr sz="2200">
          <a:solidFill>
            <a:srgbClr val="002060"/>
          </a:solidFill>
          <a:latin typeface="+mn-lt"/>
          <a:ea typeface="MS PGothic" pitchFamily="34" charset="-128"/>
        </a:defRPr>
      </a:lvl2pPr>
      <a:lvl3pPr marL="1143000" indent="-228600" algn="l" rtl="0" eaLnBrk="1" fontAlgn="base" hangingPunct="1">
        <a:lnSpc>
          <a:spcPct val="130000"/>
        </a:lnSpc>
        <a:spcBef>
          <a:spcPct val="20000"/>
        </a:spcBef>
        <a:spcAft>
          <a:spcPct val="0"/>
        </a:spcAft>
        <a:buClr>
          <a:srgbClr val="6BB1C9"/>
        </a:buClr>
        <a:buSzPct val="90000"/>
        <a:buFont typeface="Arial" charset="0"/>
        <a:buChar char="•"/>
        <a:defRPr sz="2000">
          <a:solidFill>
            <a:srgbClr val="0042C8"/>
          </a:solidFill>
          <a:latin typeface="+mn-lt"/>
          <a:ea typeface="MS PGothic" pitchFamily="34" charset="-128"/>
        </a:defRPr>
      </a:lvl3pPr>
      <a:lvl4pPr marL="1600200" indent="-228600" algn="l" rtl="0" eaLnBrk="1" fontAlgn="base" hangingPunct="1">
        <a:lnSpc>
          <a:spcPct val="130000"/>
        </a:lnSpc>
        <a:spcBef>
          <a:spcPct val="20000"/>
        </a:spcBef>
        <a:spcAft>
          <a:spcPct val="0"/>
        </a:spcAft>
        <a:buClr>
          <a:srgbClr val="6BB1C9"/>
        </a:buClr>
        <a:buSzPct val="90000"/>
        <a:buFont typeface="Arial" charset="0"/>
        <a:buChar char="•"/>
        <a:defRPr>
          <a:solidFill>
            <a:srgbClr val="0042C8"/>
          </a:solidFill>
          <a:latin typeface="+mn-lt"/>
          <a:ea typeface="MS PGothic" pitchFamily="34" charset="-128"/>
        </a:defRPr>
      </a:lvl4pPr>
      <a:lvl5pPr marL="2057400" indent="-228600" algn="l" rtl="0" eaLnBrk="1" fontAlgn="base" hangingPunct="1">
        <a:lnSpc>
          <a:spcPct val="130000"/>
        </a:lnSpc>
        <a:spcBef>
          <a:spcPct val="20000"/>
        </a:spcBef>
        <a:spcAft>
          <a:spcPct val="0"/>
        </a:spcAft>
        <a:buClr>
          <a:srgbClr val="6BB1C9"/>
        </a:buClr>
        <a:buFont typeface="Arial" charset="0"/>
        <a:buChar char="•"/>
        <a:defRPr>
          <a:solidFill>
            <a:srgbClr val="0042C8"/>
          </a:solidFill>
          <a:latin typeface="+mn-lt"/>
          <a:ea typeface="MS PGothic" pitchFamily="34" charset="-128"/>
        </a:defRPr>
      </a:lvl5pPr>
      <a:lvl6pPr marL="2514600" indent="-228600" algn="l" rtl="0" eaLnBrk="1" fontAlgn="base" hangingPunct="1">
        <a:lnSpc>
          <a:spcPct val="130000"/>
        </a:lnSpc>
        <a:spcBef>
          <a:spcPct val="20000"/>
        </a:spcBef>
        <a:spcAft>
          <a:spcPct val="0"/>
        </a:spcAft>
        <a:buClr>
          <a:srgbClr val="68217A"/>
        </a:buClr>
        <a:buFont typeface="Webdings" pitchFamily="18" charset="2"/>
        <a:defRPr>
          <a:solidFill>
            <a:srgbClr val="375BB0"/>
          </a:solidFill>
          <a:latin typeface="+mn-lt"/>
        </a:defRPr>
      </a:lvl6pPr>
      <a:lvl7pPr marL="2971800" indent="-228600" algn="l" rtl="0" eaLnBrk="1" fontAlgn="base" hangingPunct="1">
        <a:lnSpc>
          <a:spcPct val="130000"/>
        </a:lnSpc>
        <a:spcBef>
          <a:spcPct val="20000"/>
        </a:spcBef>
        <a:spcAft>
          <a:spcPct val="0"/>
        </a:spcAft>
        <a:buClr>
          <a:srgbClr val="68217A"/>
        </a:buClr>
        <a:buFont typeface="Webdings" pitchFamily="18" charset="2"/>
        <a:defRPr>
          <a:solidFill>
            <a:srgbClr val="375BB0"/>
          </a:solidFill>
          <a:latin typeface="+mn-lt"/>
        </a:defRPr>
      </a:lvl7pPr>
      <a:lvl8pPr marL="3429000" indent="-228600" algn="l" rtl="0" eaLnBrk="1" fontAlgn="base" hangingPunct="1">
        <a:lnSpc>
          <a:spcPct val="130000"/>
        </a:lnSpc>
        <a:spcBef>
          <a:spcPct val="20000"/>
        </a:spcBef>
        <a:spcAft>
          <a:spcPct val="0"/>
        </a:spcAft>
        <a:buClr>
          <a:srgbClr val="68217A"/>
        </a:buClr>
        <a:buFont typeface="Webdings" pitchFamily="18" charset="2"/>
        <a:defRPr>
          <a:solidFill>
            <a:srgbClr val="375BB0"/>
          </a:solidFill>
          <a:latin typeface="+mn-lt"/>
        </a:defRPr>
      </a:lvl8pPr>
      <a:lvl9pPr marL="3886200" indent="-228600" algn="l" rtl="0" eaLnBrk="1" fontAlgn="base" hangingPunct="1">
        <a:lnSpc>
          <a:spcPct val="130000"/>
        </a:lnSpc>
        <a:spcBef>
          <a:spcPct val="20000"/>
        </a:spcBef>
        <a:spcAft>
          <a:spcPct val="0"/>
        </a:spcAft>
        <a:buClr>
          <a:srgbClr val="68217A"/>
        </a:buClr>
        <a:buFont typeface="Webdings" pitchFamily="18" charset="2"/>
        <a:defRPr>
          <a:solidFill>
            <a:srgbClr val="375BB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Date Placeholder 2"/>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dirty="0" smtClean="0"/>
              <a:t>May </a:t>
            </a:r>
            <a:r>
              <a:rPr lang="en-US" dirty="0" smtClean="0"/>
              <a:t>16, 2012</a:t>
            </a:r>
            <a:endParaRPr lang="en-US" dirty="0" smtClean="0"/>
          </a:p>
        </p:txBody>
      </p:sp>
      <p:sp>
        <p:nvSpPr>
          <p:cNvPr id="8" name="Subtitle 7"/>
          <p:cNvSpPr>
            <a:spLocks noGrp="1"/>
          </p:cNvSpPr>
          <p:nvPr>
            <p:ph type="subTitle" idx="1"/>
          </p:nvPr>
        </p:nvSpPr>
        <p:spPr>
          <a:xfrm>
            <a:off x="1895475" y="2978389"/>
            <a:ext cx="6243690" cy="3060071"/>
          </a:xfrm>
        </p:spPr>
        <p:txBody>
          <a:bodyPr/>
          <a:lstStyle/>
          <a:p>
            <a:pPr>
              <a:lnSpc>
                <a:spcPct val="100000"/>
              </a:lnSpc>
              <a:defRPr/>
            </a:pPr>
            <a:r>
              <a:rPr lang="en-US" dirty="0" smtClean="0"/>
              <a:t>Randy Wolff – Micron Technology</a:t>
            </a:r>
          </a:p>
          <a:p>
            <a:pPr>
              <a:lnSpc>
                <a:spcPct val="100000"/>
              </a:lnSpc>
              <a:spcAft>
                <a:spcPts val="600"/>
              </a:spcAft>
              <a:defRPr/>
            </a:pPr>
            <a:r>
              <a:rPr lang="en-US" dirty="0" smtClean="0"/>
              <a:t>Lance Wang – IO Methodology</a:t>
            </a:r>
          </a:p>
          <a:p>
            <a:pPr algn="ctr">
              <a:lnSpc>
                <a:spcPct val="100000"/>
              </a:lnSpc>
              <a:spcBef>
                <a:spcPts val="0"/>
              </a:spcBef>
              <a:defRPr/>
            </a:pPr>
            <a:endParaRPr lang="en-US" sz="2400" dirty="0" smtClean="0"/>
          </a:p>
          <a:p>
            <a:pPr algn="ctr">
              <a:lnSpc>
                <a:spcPct val="100000"/>
              </a:lnSpc>
              <a:defRPr/>
            </a:pPr>
            <a:r>
              <a:rPr lang="en-US" sz="2400" dirty="0" smtClean="0"/>
              <a:t>European IBIS Summit</a:t>
            </a:r>
          </a:p>
          <a:p>
            <a:pPr algn="ctr">
              <a:lnSpc>
                <a:spcPct val="100000"/>
              </a:lnSpc>
              <a:defRPr/>
            </a:pPr>
            <a:r>
              <a:rPr lang="en-US" sz="2400" dirty="0" smtClean="0"/>
              <a:t>Sorrento, </a:t>
            </a:r>
            <a:r>
              <a:rPr lang="en-US" sz="2400" dirty="0" smtClean="0"/>
              <a:t>Italy</a:t>
            </a:r>
          </a:p>
          <a:p>
            <a:pPr algn="ctr">
              <a:lnSpc>
                <a:spcPct val="100000"/>
              </a:lnSpc>
              <a:defRPr/>
            </a:pPr>
            <a:r>
              <a:rPr lang="en-US" sz="2400" dirty="0" smtClean="0"/>
              <a:t>May </a:t>
            </a:r>
            <a:r>
              <a:rPr lang="en-US" sz="2400" dirty="0" smtClean="0"/>
              <a:t>16, 2012</a:t>
            </a:r>
            <a:endParaRPr lang="en-US" sz="2400" dirty="0" smtClean="0"/>
          </a:p>
        </p:txBody>
      </p:sp>
      <p:sp>
        <p:nvSpPr>
          <p:cNvPr id="22532" name="Title 6"/>
          <p:cNvSpPr>
            <a:spLocks noGrp="1"/>
          </p:cNvSpPr>
          <p:nvPr>
            <p:ph type="ctrTitle"/>
          </p:nvPr>
        </p:nvSpPr>
        <p:spPr>
          <a:xfrm>
            <a:off x="1895475" y="1415488"/>
            <a:ext cx="6630988" cy="1298575"/>
          </a:xfrm>
        </p:spPr>
        <p:txBody>
          <a:bodyPr/>
          <a:lstStyle/>
          <a:p>
            <a:r>
              <a:rPr lang="en-US" dirty="0" smtClean="0"/>
              <a:t>DDR4 IBIS Power Integrity Simulation</a:t>
            </a:r>
            <a:endParaRPr lang="en-US" dirty="0" smtClean="0"/>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Simulation Setups</a:t>
            </a:r>
            <a:endParaRPr lang="en-US" dirty="0"/>
          </a:p>
        </p:txBody>
      </p:sp>
      <p:sp>
        <p:nvSpPr>
          <p:cNvPr id="186" name="Text Placeholder 185"/>
          <p:cNvSpPr>
            <a:spLocks noGrp="1"/>
          </p:cNvSpPr>
          <p:nvPr>
            <p:ph type="body" sz="quarter" idx="10"/>
          </p:nvPr>
        </p:nvSpPr>
        <p:spPr>
          <a:xfrm>
            <a:off x="4128380" y="1045029"/>
            <a:ext cx="4573494" cy="5385916"/>
          </a:xfrm>
        </p:spPr>
        <p:txBody>
          <a:bodyPr/>
          <a:lstStyle/>
          <a:p>
            <a:r>
              <a:rPr lang="en-US" sz="1600" dirty="0" smtClean="0"/>
              <a:t>PRBS pattern, minimum bit width of </a:t>
            </a:r>
            <a:r>
              <a:rPr lang="en-US" sz="1600" dirty="0" smtClean="0"/>
              <a:t>625ps</a:t>
            </a:r>
            <a:r>
              <a:rPr lang="en-US" sz="1600" dirty="0" smtClean="0"/>
              <a:t>.</a:t>
            </a:r>
          </a:p>
          <a:p>
            <a:r>
              <a:rPr lang="en-US" sz="1600" dirty="0" smtClean="0"/>
              <a:t>Typical corner only.</a:t>
            </a:r>
          </a:p>
          <a:p>
            <a:r>
              <a:rPr lang="en-US" sz="1600" dirty="0" smtClean="0"/>
              <a:t>On-die decoupling capacitance </a:t>
            </a:r>
            <a:r>
              <a:rPr lang="en-US" sz="1600" dirty="0" smtClean="0"/>
              <a:t>included as SPICE </a:t>
            </a:r>
            <a:r>
              <a:rPr lang="en-US" sz="1600" dirty="0" err="1" smtClean="0"/>
              <a:t>subckt</a:t>
            </a:r>
            <a:r>
              <a:rPr lang="en-US" sz="1600" dirty="0" smtClean="0"/>
              <a:t> model</a:t>
            </a:r>
            <a:endParaRPr lang="en-US" sz="1600" dirty="0" smtClean="0"/>
          </a:p>
          <a:p>
            <a:r>
              <a:rPr lang="en-US" sz="1600" dirty="0" err="1" smtClean="0"/>
              <a:t>Sim</a:t>
            </a:r>
            <a:r>
              <a:rPr lang="en-US" sz="1600" dirty="0" smtClean="0"/>
              <a:t> </a:t>
            </a:r>
            <a:r>
              <a:rPr lang="en-US" sz="1600" dirty="0" smtClean="0"/>
              <a:t>1: </a:t>
            </a:r>
            <a:r>
              <a:rPr lang="en-US" sz="1600" dirty="0" smtClean="0"/>
              <a:t>DQ2 </a:t>
            </a:r>
            <a:r>
              <a:rPr lang="en-US" sz="1600" dirty="0" smtClean="0"/>
              <a:t>only, no package model</a:t>
            </a:r>
          </a:p>
          <a:p>
            <a:pPr lvl="1"/>
            <a:r>
              <a:rPr lang="en-US" sz="1400" dirty="0" smtClean="0"/>
              <a:t>Compares </a:t>
            </a:r>
            <a:r>
              <a:rPr lang="en-US" sz="1400" dirty="0" smtClean="0"/>
              <a:t>IBIS 5.0 </a:t>
            </a:r>
            <a:r>
              <a:rPr lang="en-US" sz="1400" dirty="0" smtClean="0"/>
              <a:t>directly to SPICE.</a:t>
            </a:r>
          </a:p>
          <a:p>
            <a:r>
              <a:rPr lang="en-US" sz="1600" dirty="0" err="1" smtClean="0"/>
              <a:t>Sim</a:t>
            </a:r>
            <a:r>
              <a:rPr lang="en-US" sz="1600" dirty="0" smtClean="0"/>
              <a:t> 2: </a:t>
            </a:r>
            <a:r>
              <a:rPr lang="en-US" sz="1600" dirty="0" smtClean="0"/>
              <a:t>DQ2 </a:t>
            </a:r>
            <a:r>
              <a:rPr lang="en-US" sz="1600" dirty="0" smtClean="0"/>
              <a:t>only, </a:t>
            </a:r>
            <a:r>
              <a:rPr lang="en-US" sz="1600" dirty="0" err="1" smtClean="0"/>
              <a:t>L</a:t>
            </a:r>
            <a:r>
              <a:rPr lang="en-US" sz="1600" dirty="0" err="1" smtClean="0"/>
              <a:t>pkg</a:t>
            </a:r>
            <a:r>
              <a:rPr lang="en-US" sz="1600" dirty="0" smtClean="0"/>
              <a:t>(VSSQ/VSS)=0.15nH</a:t>
            </a:r>
            <a:r>
              <a:rPr lang="en-US" sz="1600" dirty="0" smtClean="0"/>
              <a:t>, </a:t>
            </a:r>
            <a:r>
              <a:rPr lang="en-US" sz="1600" dirty="0" err="1" smtClean="0"/>
              <a:t>Lpkg</a:t>
            </a:r>
            <a:r>
              <a:rPr lang="en-US" sz="1600" dirty="0" smtClean="0"/>
              <a:t>(VCCQ)=0.30nH, K=0.2</a:t>
            </a:r>
            <a:endParaRPr lang="en-US" sz="1600" dirty="0" smtClean="0"/>
          </a:p>
          <a:p>
            <a:r>
              <a:rPr lang="en-US" sz="1600" dirty="0" err="1" smtClean="0"/>
              <a:t>Sim</a:t>
            </a:r>
            <a:r>
              <a:rPr lang="en-US" sz="1600" dirty="0" smtClean="0"/>
              <a:t> </a:t>
            </a:r>
            <a:r>
              <a:rPr lang="en-US" sz="1600" dirty="0" smtClean="0"/>
              <a:t>3</a:t>
            </a:r>
            <a:r>
              <a:rPr lang="en-US" sz="1600" dirty="0" smtClean="0"/>
              <a:t>: DQ[0-7] + </a:t>
            </a:r>
            <a:r>
              <a:rPr lang="en-US" sz="1600" dirty="0" err="1" smtClean="0"/>
              <a:t>DQS_t</a:t>
            </a:r>
            <a:r>
              <a:rPr lang="en-US" sz="1600" dirty="0" smtClean="0"/>
              <a:t>/</a:t>
            </a:r>
            <a:r>
              <a:rPr lang="en-US" sz="1600" dirty="0" err="1" smtClean="0"/>
              <a:t>DQS_c</a:t>
            </a:r>
            <a:r>
              <a:rPr lang="en-US" sz="1600" dirty="0" smtClean="0"/>
              <a:t> (DQ2 with </a:t>
            </a:r>
            <a:r>
              <a:rPr lang="en-US" sz="1600" dirty="0" smtClean="0"/>
              <a:t>different PRBS) with </a:t>
            </a:r>
            <a:r>
              <a:rPr lang="en-US" sz="1600" dirty="0" smtClean="0"/>
              <a:t>fully coupled SPICE </a:t>
            </a:r>
            <a:r>
              <a:rPr lang="en-US" sz="1600" dirty="0" smtClean="0"/>
              <a:t>package model</a:t>
            </a:r>
          </a:p>
          <a:p>
            <a:pPr lvl="1"/>
            <a:r>
              <a:rPr lang="en-US" sz="1400" dirty="0" smtClean="0"/>
              <a:t>Testing real SSO conditions</a:t>
            </a:r>
            <a:endParaRPr lang="en-US" sz="1400" dirty="0"/>
          </a:p>
        </p:txBody>
      </p:sp>
      <p:sp>
        <p:nvSpPr>
          <p:cNvPr id="4" name="Date Placeholder 3"/>
          <p:cNvSpPr>
            <a:spLocks noGrp="1"/>
          </p:cNvSpPr>
          <p:nvPr>
            <p:ph type="dt" sz="half" idx="11"/>
          </p:nvPr>
        </p:nvSpPr>
        <p:spPr/>
        <p:txBody>
          <a:bodyPr/>
          <a:lstStyle/>
          <a:p>
            <a:pPr>
              <a:defRPr/>
            </a:pPr>
            <a:r>
              <a:rPr lang="en-US" dirty="0" smtClean="0"/>
              <a:t>May 16, 2012</a:t>
            </a:r>
            <a:endParaRPr lang="en-US" dirty="0"/>
          </a:p>
        </p:txBody>
      </p:sp>
      <p:sp>
        <p:nvSpPr>
          <p:cNvPr id="7" name="Isosceles Triangle 6"/>
          <p:cNvSpPr/>
          <p:nvPr/>
        </p:nvSpPr>
        <p:spPr bwMode="auto">
          <a:xfrm rot="5400000">
            <a:off x="290198" y="2504440"/>
            <a:ext cx="1041400" cy="858520"/>
          </a:xfrm>
          <a:prstGeom prst="triangle">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10" name="Straight Connector 9"/>
          <p:cNvCxnSpPr>
            <a:endCxn id="7" idx="0"/>
          </p:cNvCxnSpPr>
          <p:nvPr/>
        </p:nvCxnSpPr>
        <p:spPr bwMode="auto">
          <a:xfrm rot="10800000" flipV="1">
            <a:off x="1240158" y="2933322"/>
            <a:ext cx="253664" cy="377"/>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131" name="Group 130"/>
          <p:cNvGrpSpPr/>
          <p:nvPr/>
        </p:nvGrpSpPr>
        <p:grpSpPr>
          <a:xfrm>
            <a:off x="1502875" y="2569675"/>
            <a:ext cx="2912109" cy="1285591"/>
            <a:chOff x="1502875" y="2569675"/>
            <a:chExt cx="2912109" cy="1285591"/>
          </a:xfrm>
        </p:grpSpPr>
        <p:grpSp>
          <p:nvGrpSpPr>
            <p:cNvPr id="127" name="Group 126"/>
            <p:cNvGrpSpPr/>
            <p:nvPr/>
          </p:nvGrpSpPr>
          <p:grpSpPr>
            <a:xfrm>
              <a:off x="1917669" y="2569675"/>
              <a:ext cx="2497315" cy="1285591"/>
              <a:chOff x="2107782" y="2569675"/>
              <a:chExt cx="2497315" cy="1285591"/>
            </a:xfrm>
          </p:grpSpPr>
          <p:sp>
            <p:nvSpPr>
              <p:cNvPr id="8" name="Flowchart: Direct Access Storage 7"/>
              <p:cNvSpPr/>
              <p:nvPr/>
            </p:nvSpPr>
            <p:spPr bwMode="auto">
              <a:xfrm rot="10800000">
                <a:off x="2245360" y="2804160"/>
                <a:ext cx="687963" cy="243840"/>
              </a:xfrm>
              <a:prstGeom prst="flowChartMagneticDrum">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12" name="Straight Connector 11"/>
              <p:cNvCxnSpPr>
                <a:stCxn id="8" idx="1"/>
              </p:cNvCxnSpPr>
              <p:nvPr/>
            </p:nvCxnSpPr>
            <p:spPr bwMode="auto">
              <a:xfrm flipV="1">
                <a:off x="2933323" y="2924269"/>
                <a:ext cx="235390" cy="1811"/>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80" name="Group 79"/>
              <p:cNvGrpSpPr/>
              <p:nvPr/>
            </p:nvGrpSpPr>
            <p:grpSpPr>
              <a:xfrm>
                <a:off x="3141551" y="2779416"/>
                <a:ext cx="742383" cy="253495"/>
                <a:chOff x="4309450" y="3223036"/>
                <a:chExt cx="3259246" cy="832917"/>
              </a:xfrm>
            </p:grpSpPr>
            <p:cxnSp>
              <p:nvCxnSpPr>
                <p:cNvPr id="45" name="Straight Connector 44"/>
                <p:cNvCxnSpPr/>
                <p:nvPr/>
              </p:nvCxnSpPr>
              <p:spPr bwMode="auto">
                <a:xfrm flipV="1">
                  <a:off x="4309450" y="3699324"/>
                  <a:ext cx="619792" cy="354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9" name="Straight Connector 48"/>
                <p:cNvCxnSpPr/>
                <p:nvPr/>
              </p:nvCxnSpPr>
              <p:spPr bwMode="auto">
                <a:xfrm flipV="1">
                  <a:off x="4925085" y="3223036"/>
                  <a:ext cx="497944" cy="48888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4" name="Straight Connector 53"/>
                <p:cNvCxnSpPr/>
                <p:nvPr/>
              </p:nvCxnSpPr>
              <p:spPr bwMode="auto">
                <a:xfrm rot="16200000" flipH="1">
                  <a:off x="5255539" y="3381472"/>
                  <a:ext cx="814809" cy="49793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6" name="Straight Connector 55"/>
                <p:cNvCxnSpPr/>
                <p:nvPr/>
              </p:nvCxnSpPr>
              <p:spPr bwMode="auto">
                <a:xfrm rot="5400000" flipH="1" flipV="1">
                  <a:off x="5739900" y="3395050"/>
                  <a:ext cx="814809" cy="50699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8" name="Straight Connector 57"/>
                <p:cNvCxnSpPr/>
                <p:nvPr/>
              </p:nvCxnSpPr>
              <p:spPr bwMode="auto">
                <a:xfrm rot="16200000" flipH="1">
                  <a:off x="6360059" y="3299988"/>
                  <a:ext cx="479834" cy="38024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0" name="Straight Connector 59"/>
                <p:cNvCxnSpPr/>
                <p:nvPr/>
              </p:nvCxnSpPr>
              <p:spPr bwMode="auto">
                <a:xfrm>
                  <a:off x="6776860" y="3708377"/>
                  <a:ext cx="79183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cxnSp>
            <p:nvCxnSpPr>
              <p:cNvPr id="81" name="Straight Connector 80"/>
              <p:cNvCxnSpPr>
                <a:endCxn id="82" idx="0"/>
              </p:cNvCxnSpPr>
              <p:nvPr/>
            </p:nvCxnSpPr>
            <p:spPr bwMode="auto">
              <a:xfrm rot="16200000" flipH="1">
                <a:off x="3793533" y="3014935"/>
                <a:ext cx="191946" cy="394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2" name="Flowchart: Connector 81"/>
              <p:cNvSpPr/>
              <p:nvPr/>
            </p:nvSpPr>
            <p:spPr bwMode="auto">
              <a:xfrm>
                <a:off x="3710411" y="3112883"/>
                <a:ext cx="362139" cy="344032"/>
              </a:xfrm>
              <a:prstGeom prst="flowChartConnector">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83" name="Straight Connector 82"/>
              <p:cNvCxnSpPr>
                <a:stCxn id="82" idx="4"/>
                <a:endCxn id="84" idx="3"/>
              </p:cNvCxnSpPr>
              <p:nvPr/>
            </p:nvCxnSpPr>
            <p:spPr bwMode="auto">
              <a:xfrm rot="16200000" flipH="1">
                <a:off x="3794156" y="3554239"/>
                <a:ext cx="199175" cy="452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4" name="Isosceles Triangle 83"/>
              <p:cNvSpPr/>
              <p:nvPr/>
            </p:nvSpPr>
            <p:spPr bwMode="auto">
              <a:xfrm rot="10800000">
                <a:off x="3746624" y="3656090"/>
                <a:ext cx="298764" cy="199176"/>
              </a:xfrm>
              <a:prstGeom prst="triangle">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85" name="TextBox 84"/>
              <p:cNvSpPr txBox="1"/>
              <p:nvPr/>
            </p:nvSpPr>
            <p:spPr>
              <a:xfrm>
                <a:off x="3653670" y="3174750"/>
                <a:ext cx="951427" cy="230832"/>
              </a:xfrm>
              <a:prstGeom prst="rect">
                <a:avLst/>
              </a:prstGeom>
              <a:noFill/>
            </p:spPr>
            <p:txBody>
              <a:bodyPr wrap="square" rtlCol="0">
                <a:spAutoFit/>
              </a:bodyPr>
              <a:lstStyle/>
              <a:p>
                <a:r>
                  <a:rPr lang="en-US" sz="900" dirty="0" smtClean="0"/>
                  <a:t>VTT = VCCQ</a:t>
                </a:r>
                <a:endParaRPr lang="en-US" sz="900" dirty="0" smtClean="0"/>
              </a:p>
            </p:txBody>
          </p:sp>
          <p:sp>
            <p:nvSpPr>
              <p:cNvPr id="102" name="TextBox 101"/>
              <p:cNvSpPr txBox="1"/>
              <p:nvPr/>
            </p:nvSpPr>
            <p:spPr>
              <a:xfrm>
                <a:off x="3303005" y="2569675"/>
                <a:ext cx="470780" cy="230832"/>
              </a:xfrm>
              <a:prstGeom prst="rect">
                <a:avLst/>
              </a:prstGeom>
              <a:noFill/>
            </p:spPr>
            <p:txBody>
              <a:bodyPr wrap="square" rtlCol="0">
                <a:spAutoFit/>
              </a:bodyPr>
              <a:lstStyle/>
              <a:p>
                <a:r>
                  <a:rPr lang="en-US" sz="900" dirty="0" smtClean="0"/>
                  <a:t>50 </a:t>
                </a:r>
                <a:r>
                  <a:rPr lang="el-GR" sz="900" dirty="0" smtClean="0"/>
                  <a:t>Ω</a:t>
                </a:r>
                <a:endParaRPr lang="en-US" sz="900" dirty="0" smtClean="0"/>
              </a:p>
            </p:txBody>
          </p:sp>
          <p:sp>
            <p:nvSpPr>
              <p:cNvPr id="109" name="TextBox 108"/>
              <p:cNvSpPr txBox="1"/>
              <p:nvPr/>
            </p:nvSpPr>
            <p:spPr>
              <a:xfrm>
                <a:off x="2260353" y="2586271"/>
                <a:ext cx="663922" cy="230832"/>
              </a:xfrm>
              <a:prstGeom prst="rect">
                <a:avLst/>
              </a:prstGeom>
              <a:noFill/>
            </p:spPr>
            <p:txBody>
              <a:bodyPr wrap="square" rtlCol="0">
                <a:spAutoFit/>
              </a:bodyPr>
              <a:lstStyle/>
              <a:p>
                <a:r>
                  <a:rPr lang="en-US" sz="900" dirty="0" err="1" smtClean="0"/>
                  <a:t>Zo</a:t>
                </a:r>
                <a:r>
                  <a:rPr lang="en-US" sz="900" dirty="0" smtClean="0"/>
                  <a:t>=50 </a:t>
                </a:r>
                <a:r>
                  <a:rPr lang="el-GR" sz="900" dirty="0" smtClean="0"/>
                  <a:t>Ω</a:t>
                </a:r>
                <a:endParaRPr lang="en-US" sz="900" dirty="0" smtClean="0"/>
              </a:p>
            </p:txBody>
          </p:sp>
          <p:cxnSp>
            <p:nvCxnSpPr>
              <p:cNvPr id="111" name="Straight Connector 110"/>
              <p:cNvCxnSpPr/>
              <p:nvPr/>
            </p:nvCxnSpPr>
            <p:spPr bwMode="auto">
              <a:xfrm rot="5400000">
                <a:off x="2987643" y="3078178"/>
                <a:ext cx="30781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2" name="Straight Connector 111"/>
              <p:cNvCxnSpPr/>
              <p:nvPr/>
            </p:nvCxnSpPr>
            <p:spPr bwMode="auto">
              <a:xfrm flipV="1">
                <a:off x="3031405" y="3230570"/>
                <a:ext cx="235390" cy="181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3" name="Straight Connector 112"/>
              <p:cNvCxnSpPr/>
              <p:nvPr/>
            </p:nvCxnSpPr>
            <p:spPr bwMode="auto">
              <a:xfrm flipV="1">
                <a:off x="3029904" y="3301493"/>
                <a:ext cx="235390" cy="181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4" name="Straight Connector 113"/>
              <p:cNvCxnSpPr>
                <a:endCxn id="115" idx="3"/>
              </p:cNvCxnSpPr>
              <p:nvPr/>
            </p:nvCxnSpPr>
            <p:spPr bwMode="auto">
              <a:xfrm rot="16200000" flipH="1">
                <a:off x="3042721" y="3418469"/>
                <a:ext cx="199175" cy="452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15" name="Isosceles Triangle 114"/>
              <p:cNvSpPr/>
              <p:nvPr/>
            </p:nvSpPr>
            <p:spPr bwMode="auto">
              <a:xfrm rot="10800000">
                <a:off x="2995189" y="3520320"/>
                <a:ext cx="298764" cy="199176"/>
              </a:xfrm>
              <a:prstGeom prst="triangle">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16" name="TextBox 115"/>
              <p:cNvSpPr txBox="1"/>
              <p:nvPr/>
            </p:nvSpPr>
            <p:spPr>
              <a:xfrm>
                <a:off x="3201908" y="3156641"/>
                <a:ext cx="470780" cy="230832"/>
              </a:xfrm>
              <a:prstGeom prst="rect">
                <a:avLst/>
              </a:prstGeom>
              <a:noFill/>
            </p:spPr>
            <p:txBody>
              <a:bodyPr wrap="square" rtlCol="0">
                <a:spAutoFit/>
              </a:bodyPr>
              <a:lstStyle/>
              <a:p>
                <a:r>
                  <a:rPr lang="en-US" sz="900" dirty="0" smtClean="0"/>
                  <a:t>2</a:t>
                </a:r>
                <a:r>
                  <a:rPr lang="en-US" sz="900" dirty="0" smtClean="0"/>
                  <a:t>pF</a:t>
                </a:r>
                <a:endParaRPr lang="en-US" sz="900" dirty="0" smtClean="0"/>
              </a:p>
            </p:txBody>
          </p:sp>
          <p:cxnSp>
            <p:nvCxnSpPr>
              <p:cNvPr id="120" name="Straight Connector 119"/>
              <p:cNvCxnSpPr/>
              <p:nvPr/>
            </p:nvCxnSpPr>
            <p:spPr bwMode="auto">
              <a:xfrm rot="10800000" flipV="1">
                <a:off x="2107782" y="2931813"/>
                <a:ext cx="253664" cy="377"/>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nvGrpSpPr>
            <p:cNvPr id="124" name="Group 123"/>
            <p:cNvGrpSpPr/>
            <p:nvPr/>
          </p:nvGrpSpPr>
          <p:grpSpPr>
            <a:xfrm>
              <a:off x="1502875" y="2797520"/>
              <a:ext cx="416460" cy="289711"/>
              <a:chOff x="1502875" y="2797520"/>
              <a:chExt cx="416460" cy="289711"/>
            </a:xfrm>
          </p:grpSpPr>
          <p:sp>
            <p:nvSpPr>
              <p:cNvPr id="121" name="Rectangle 120"/>
              <p:cNvSpPr/>
              <p:nvPr/>
            </p:nvSpPr>
            <p:spPr bwMode="auto">
              <a:xfrm>
                <a:off x="1502875" y="2797520"/>
                <a:ext cx="407406" cy="289711"/>
              </a:xfrm>
              <a:prstGeom prst="rect">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22" name="TextBox 121"/>
              <p:cNvSpPr txBox="1"/>
              <p:nvPr/>
            </p:nvSpPr>
            <p:spPr>
              <a:xfrm>
                <a:off x="1510455" y="2832228"/>
                <a:ext cx="408880" cy="230832"/>
              </a:xfrm>
              <a:prstGeom prst="rect">
                <a:avLst/>
              </a:prstGeom>
              <a:noFill/>
            </p:spPr>
            <p:txBody>
              <a:bodyPr wrap="square" rtlCol="0">
                <a:spAutoFit/>
              </a:bodyPr>
              <a:lstStyle/>
              <a:p>
                <a:r>
                  <a:rPr lang="en-US" sz="900" dirty="0" smtClean="0"/>
                  <a:t>PKG</a:t>
                </a:r>
              </a:p>
            </p:txBody>
          </p:sp>
        </p:grpSp>
      </p:grpSp>
      <p:sp>
        <p:nvSpPr>
          <p:cNvPr id="125" name="Isosceles Triangle 124"/>
          <p:cNvSpPr/>
          <p:nvPr/>
        </p:nvSpPr>
        <p:spPr bwMode="auto">
          <a:xfrm rot="5400000">
            <a:off x="306796" y="3960538"/>
            <a:ext cx="1041400" cy="858520"/>
          </a:xfrm>
          <a:prstGeom prst="triangle">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126" name="Straight Connector 125"/>
          <p:cNvCxnSpPr>
            <a:endCxn id="125" idx="0"/>
          </p:cNvCxnSpPr>
          <p:nvPr/>
        </p:nvCxnSpPr>
        <p:spPr bwMode="auto">
          <a:xfrm rot="10800000" flipV="1">
            <a:off x="1256756" y="4389420"/>
            <a:ext cx="253664" cy="377"/>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164" name="Group 163"/>
          <p:cNvGrpSpPr/>
          <p:nvPr/>
        </p:nvGrpSpPr>
        <p:grpSpPr>
          <a:xfrm>
            <a:off x="587017" y="5131805"/>
            <a:ext cx="470780" cy="1278078"/>
            <a:chOff x="840501" y="5131805"/>
            <a:chExt cx="470780" cy="1278078"/>
          </a:xfrm>
        </p:grpSpPr>
        <p:grpSp>
          <p:nvGrpSpPr>
            <p:cNvPr id="86" name="Group 85"/>
            <p:cNvGrpSpPr/>
            <p:nvPr/>
          </p:nvGrpSpPr>
          <p:grpSpPr>
            <a:xfrm>
              <a:off x="840501" y="5423028"/>
              <a:ext cx="470780" cy="986855"/>
              <a:chOff x="1247870" y="3141524"/>
              <a:chExt cx="470780" cy="986855"/>
            </a:xfrm>
          </p:grpSpPr>
          <p:cxnSp>
            <p:nvCxnSpPr>
              <p:cNvPr id="15" name="Straight Connector 14"/>
              <p:cNvCxnSpPr>
                <a:endCxn id="16" idx="0"/>
              </p:cNvCxnSpPr>
              <p:nvPr/>
            </p:nvCxnSpPr>
            <p:spPr bwMode="auto">
              <a:xfrm rot="16200000" flipH="1">
                <a:off x="1362515" y="3263741"/>
                <a:ext cx="244471" cy="37"/>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 name="Flowchart: Connector 15"/>
              <p:cNvSpPr/>
              <p:nvPr/>
            </p:nvSpPr>
            <p:spPr bwMode="auto">
              <a:xfrm>
                <a:off x="1303699" y="3385996"/>
                <a:ext cx="362139" cy="344032"/>
              </a:xfrm>
              <a:prstGeom prst="flowChartConnector">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22" name="Straight Connector 21"/>
              <p:cNvCxnSpPr>
                <a:stCxn id="16" idx="4"/>
                <a:endCxn id="23" idx="3"/>
              </p:cNvCxnSpPr>
              <p:nvPr/>
            </p:nvCxnSpPr>
            <p:spPr bwMode="auto">
              <a:xfrm rot="16200000" flipH="1">
                <a:off x="1387444" y="3827352"/>
                <a:ext cx="199175" cy="452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3" name="Isosceles Triangle 22"/>
              <p:cNvSpPr/>
              <p:nvPr/>
            </p:nvSpPr>
            <p:spPr bwMode="auto">
              <a:xfrm rot="10800000">
                <a:off x="1339912" y="3929203"/>
                <a:ext cx="298764" cy="199176"/>
              </a:xfrm>
              <a:prstGeom prst="triangle">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43" name="TextBox 42"/>
              <p:cNvSpPr txBox="1"/>
              <p:nvPr/>
            </p:nvSpPr>
            <p:spPr>
              <a:xfrm>
                <a:off x="1247870" y="3438809"/>
                <a:ext cx="470780" cy="230832"/>
              </a:xfrm>
              <a:prstGeom prst="rect">
                <a:avLst/>
              </a:prstGeom>
              <a:noFill/>
            </p:spPr>
            <p:txBody>
              <a:bodyPr wrap="square" rtlCol="0">
                <a:spAutoFit/>
              </a:bodyPr>
              <a:lstStyle/>
              <a:p>
                <a:r>
                  <a:rPr lang="en-US" sz="900" dirty="0" smtClean="0"/>
                  <a:t>VSSQ</a:t>
                </a:r>
              </a:p>
            </p:txBody>
          </p:sp>
        </p:grpSp>
        <p:grpSp>
          <p:nvGrpSpPr>
            <p:cNvPr id="128" name="Group 127"/>
            <p:cNvGrpSpPr/>
            <p:nvPr/>
          </p:nvGrpSpPr>
          <p:grpSpPr>
            <a:xfrm>
              <a:off x="876678" y="5131805"/>
              <a:ext cx="416460" cy="289711"/>
              <a:chOff x="1502875" y="2797520"/>
              <a:chExt cx="416460" cy="289711"/>
            </a:xfrm>
          </p:grpSpPr>
          <p:sp>
            <p:nvSpPr>
              <p:cNvPr id="129" name="Rectangle 128"/>
              <p:cNvSpPr/>
              <p:nvPr/>
            </p:nvSpPr>
            <p:spPr bwMode="auto">
              <a:xfrm>
                <a:off x="1502875" y="2797520"/>
                <a:ext cx="407406" cy="289711"/>
              </a:xfrm>
              <a:prstGeom prst="rect">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30" name="TextBox 129"/>
              <p:cNvSpPr txBox="1"/>
              <p:nvPr/>
            </p:nvSpPr>
            <p:spPr>
              <a:xfrm>
                <a:off x="1510455" y="2832228"/>
                <a:ext cx="408880" cy="230832"/>
              </a:xfrm>
              <a:prstGeom prst="rect">
                <a:avLst/>
              </a:prstGeom>
              <a:noFill/>
            </p:spPr>
            <p:txBody>
              <a:bodyPr wrap="square" rtlCol="0">
                <a:spAutoFit/>
              </a:bodyPr>
              <a:lstStyle/>
              <a:p>
                <a:r>
                  <a:rPr lang="en-US" sz="900" dirty="0" smtClean="0"/>
                  <a:t>PKG</a:t>
                </a:r>
              </a:p>
            </p:txBody>
          </p:sp>
        </p:grpSp>
      </p:grpSp>
      <p:grpSp>
        <p:nvGrpSpPr>
          <p:cNvPr id="132" name="Group 131"/>
          <p:cNvGrpSpPr/>
          <p:nvPr/>
        </p:nvGrpSpPr>
        <p:grpSpPr>
          <a:xfrm>
            <a:off x="1501367" y="4025772"/>
            <a:ext cx="2379562" cy="1285591"/>
            <a:chOff x="1502875" y="2569675"/>
            <a:chExt cx="2379562" cy="1285591"/>
          </a:xfrm>
        </p:grpSpPr>
        <p:grpSp>
          <p:nvGrpSpPr>
            <p:cNvPr id="133" name="Group 126"/>
            <p:cNvGrpSpPr/>
            <p:nvPr/>
          </p:nvGrpSpPr>
          <p:grpSpPr>
            <a:xfrm>
              <a:off x="1917669" y="2569675"/>
              <a:ext cx="1964768" cy="1285591"/>
              <a:chOff x="2107782" y="2569675"/>
              <a:chExt cx="1964768" cy="1285591"/>
            </a:xfrm>
          </p:grpSpPr>
          <p:sp>
            <p:nvSpPr>
              <p:cNvPr id="137" name="Flowchart: Direct Access Storage 136"/>
              <p:cNvSpPr/>
              <p:nvPr/>
            </p:nvSpPr>
            <p:spPr bwMode="auto">
              <a:xfrm rot="10800000">
                <a:off x="2245360" y="2804160"/>
                <a:ext cx="687963" cy="243840"/>
              </a:xfrm>
              <a:prstGeom prst="flowChartMagneticDrum">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138" name="Straight Connector 137"/>
              <p:cNvCxnSpPr>
                <a:stCxn id="137" idx="1"/>
              </p:cNvCxnSpPr>
              <p:nvPr/>
            </p:nvCxnSpPr>
            <p:spPr bwMode="auto">
              <a:xfrm flipV="1">
                <a:off x="2933323" y="2924269"/>
                <a:ext cx="235390" cy="1811"/>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139" name="Group 79"/>
              <p:cNvGrpSpPr/>
              <p:nvPr/>
            </p:nvGrpSpPr>
            <p:grpSpPr>
              <a:xfrm>
                <a:off x="3141555" y="2779145"/>
                <a:ext cx="742385" cy="253425"/>
                <a:chOff x="4309450" y="3223036"/>
                <a:chExt cx="3259246" cy="832917"/>
              </a:xfrm>
            </p:grpSpPr>
            <p:cxnSp>
              <p:nvCxnSpPr>
                <p:cNvPr id="154" name="Straight Connector 153"/>
                <p:cNvCxnSpPr/>
                <p:nvPr/>
              </p:nvCxnSpPr>
              <p:spPr bwMode="auto">
                <a:xfrm flipV="1">
                  <a:off x="4309450" y="3699324"/>
                  <a:ext cx="619792" cy="354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5" name="Straight Connector 154"/>
                <p:cNvCxnSpPr/>
                <p:nvPr/>
              </p:nvCxnSpPr>
              <p:spPr bwMode="auto">
                <a:xfrm flipV="1">
                  <a:off x="4925085" y="3223036"/>
                  <a:ext cx="497944" cy="48888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6" name="Straight Connector 155"/>
                <p:cNvCxnSpPr/>
                <p:nvPr/>
              </p:nvCxnSpPr>
              <p:spPr bwMode="auto">
                <a:xfrm rot="16200000" flipH="1">
                  <a:off x="5255539" y="3381472"/>
                  <a:ext cx="814809" cy="49793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7" name="Straight Connector 156"/>
                <p:cNvCxnSpPr/>
                <p:nvPr/>
              </p:nvCxnSpPr>
              <p:spPr bwMode="auto">
                <a:xfrm rot="5400000" flipH="1" flipV="1">
                  <a:off x="5739900" y="3395050"/>
                  <a:ext cx="814809" cy="50699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8" name="Straight Connector 157"/>
                <p:cNvCxnSpPr/>
                <p:nvPr/>
              </p:nvCxnSpPr>
              <p:spPr bwMode="auto">
                <a:xfrm rot="16200000" flipH="1">
                  <a:off x="6360059" y="3299988"/>
                  <a:ext cx="479834" cy="38024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9" name="Straight Connector 158"/>
                <p:cNvCxnSpPr/>
                <p:nvPr/>
              </p:nvCxnSpPr>
              <p:spPr bwMode="auto">
                <a:xfrm>
                  <a:off x="6776860" y="3708377"/>
                  <a:ext cx="79183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cxnSp>
            <p:nvCxnSpPr>
              <p:cNvPr id="140" name="Straight Connector 139"/>
              <p:cNvCxnSpPr>
                <a:endCxn id="141" idx="0"/>
              </p:cNvCxnSpPr>
              <p:nvPr/>
            </p:nvCxnSpPr>
            <p:spPr bwMode="auto">
              <a:xfrm rot="16200000" flipH="1">
                <a:off x="3793533" y="3014935"/>
                <a:ext cx="191946" cy="394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1" name="Flowchart: Connector 140"/>
              <p:cNvSpPr/>
              <p:nvPr/>
            </p:nvSpPr>
            <p:spPr bwMode="auto">
              <a:xfrm>
                <a:off x="3710411" y="3112883"/>
                <a:ext cx="362139" cy="344032"/>
              </a:xfrm>
              <a:prstGeom prst="flowChartConnector">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142" name="Straight Connector 141"/>
              <p:cNvCxnSpPr>
                <a:stCxn id="141" idx="4"/>
                <a:endCxn id="143" idx="3"/>
              </p:cNvCxnSpPr>
              <p:nvPr/>
            </p:nvCxnSpPr>
            <p:spPr bwMode="auto">
              <a:xfrm rot="16200000" flipH="1">
                <a:off x="3794156" y="3554239"/>
                <a:ext cx="199175" cy="452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3" name="Isosceles Triangle 142"/>
              <p:cNvSpPr/>
              <p:nvPr/>
            </p:nvSpPr>
            <p:spPr bwMode="auto">
              <a:xfrm rot="10800000">
                <a:off x="3746624" y="3656090"/>
                <a:ext cx="298764" cy="199176"/>
              </a:xfrm>
              <a:prstGeom prst="triangle">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45" name="TextBox 144"/>
              <p:cNvSpPr txBox="1"/>
              <p:nvPr/>
            </p:nvSpPr>
            <p:spPr>
              <a:xfrm>
                <a:off x="3303005" y="2569675"/>
                <a:ext cx="470780" cy="230832"/>
              </a:xfrm>
              <a:prstGeom prst="rect">
                <a:avLst/>
              </a:prstGeom>
              <a:noFill/>
            </p:spPr>
            <p:txBody>
              <a:bodyPr wrap="square" rtlCol="0">
                <a:spAutoFit/>
              </a:bodyPr>
              <a:lstStyle/>
              <a:p>
                <a:r>
                  <a:rPr lang="en-US" sz="900" dirty="0" smtClean="0"/>
                  <a:t>50 </a:t>
                </a:r>
                <a:r>
                  <a:rPr lang="el-GR" sz="900" dirty="0" smtClean="0"/>
                  <a:t>Ω</a:t>
                </a:r>
                <a:endParaRPr lang="en-US" sz="900" dirty="0" smtClean="0"/>
              </a:p>
            </p:txBody>
          </p:sp>
          <p:sp>
            <p:nvSpPr>
              <p:cNvPr id="146" name="TextBox 145"/>
              <p:cNvSpPr txBox="1"/>
              <p:nvPr/>
            </p:nvSpPr>
            <p:spPr>
              <a:xfrm>
                <a:off x="2260353" y="2586271"/>
                <a:ext cx="663922" cy="230832"/>
              </a:xfrm>
              <a:prstGeom prst="rect">
                <a:avLst/>
              </a:prstGeom>
              <a:noFill/>
            </p:spPr>
            <p:txBody>
              <a:bodyPr wrap="square" rtlCol="0">
                <a:spAutoFit/>
              </a:bodyPr>
              <a:lstStyle/>
              <a:p>
                <a:r>
                  <a:rPr lang="en-US" sz="900" dirty="0" err="1" smtClean="0"/>
                  <a:t>Zo</a:t>
                </a:r>
                <a:r>
                  <a:rPr lang="en-US" sz="900" dirty="0" smtClean="0"/>
                  <a:t>=50 </a:t>
                </a:r>
                <a:r>
                  <a:rPr lang="el-GR" sz="900" dirty="0" smtClean="0"/>
                  <a:t>Ω</a:t>
                </a:r>
                <a:endParaRPr lang="en-US" sz="900" dirty="0" smtClean="0"/>
              </a:p>
            </p:txBody>
          </p:sp>
          <p:cxnSp>
            <p:nvCxnSpPr>
              <p:cNvPr id="147" name="Straight Connector 146"/>
              <p:cNvCxnSpPr/>
              <p:nvPr/>
            </p:nvCxnSpPr>
            <p:spPr bwMode="auto">
              <a:xfrm rot="5400000">
                <a:off x="2987643" y="3078178"/>
                <a:ext cx="30781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8" name="Straight Connector 147"/>
              <p:cNvCxnSpPr/>
              <p:nvPr/>
            </p:nvCxnSpPr>
            <p:spPr bwMode="auto">
              <a:xfrm flipV="1">
                <a:off x="3031405" y="3230570"/>
                <a:ext cx="235390" cy="181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9" name="Straight Connector 148"/>
              <p:cNvCxnSpPr/>
              <p:nvPr/>
            </p:nvCxnSpPr>
            <p:spPr bwMode="auto">
              <a:xfrm flipV="1">
                <a:off x="3029904" y="3301493"/>
                <a:ext cx="235390" cy="181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0" name="Straight Connector 149"/>
              <p:cNvCxnSpPr>
                <a:endCxn id="151" idx="3"/>
              </p:cNvCxnSpPr>
              <p:nvPr/>
            </p:nvCxnSpPr>
            <p:spPr bwMode="auto">
              <a:xfrm rot="16200000" flipH="1">
                <a:off x="3042721" y="3418469"/>
                <a:ext cx="199175" cy="452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51" name="Isosceles Triangle 150"/>
              <p:cNvSpPr/>
              <p:nvPr/>
            </p:nvSpPr>
            <p:spPr bwMode="auto">
              <a:xfrm rot="10800000">
                <a:off x="2995189" y="3520320"/>
                <a:ext cx="298764" cy="199176"/>
              </a:xfrm>
              <a:prstGeom prst="triangle">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52" name="TextBox 151"/>
              <p:cNvSpPr txBox="1"/>
              <p:nvPr/>
            </p:nvSpPr>
            <p:spPr>
              <a:xfrm>
                <a:off x="3201908" y="3156641"/>
                <a:ext cx="470780" cy="230832"/>
              </a:xfrm>
              <a:prstGeom prst="rect">
                <a:avLst/>
              </a:prstGeom>
              <a:noFill/>
            </p:spPr>
            <p:txBody>
              <a:bodyPr wrap="square" rtlCol="0">
                <a:spAutoFit/>
              </a:bodyPr>
              <a:lstStyle/>
              <a:p>
                <a:r>
                  <a:rPr lang="en-US" sz="900" dirty="0" smtClean="0"/>
                  <a:t>2</a:t>
                </a:r>
                <a:r>
                  <a:rPr lang="en-US" sz="900" dirty="0" smtClean="0"/>
                  <a:t>pF</a:t>
                </a:r>
                <a:endParaRPr lang="en-US" sz="900" dirty="0" smtClean="0"/>
              </a:p>
            </p:txBody>
          </p:sp>
          <p:cxnSp>
            <p:nvCxnSpPr>
              <p:cNvPr id="153" name="Straight Connector 152"/>
              <p:cNvCxnSpPr/>
              <p:nvPr/>
            </p:nvCxnSpPr>
            <p:spPr bwMode="auto">
              <a:xfrm rot="10800000" flipV="1">
                <a:off x="2107782" y="2931813"/>
                <a:ext cx="253664" cy="377"/>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nvGrpSpPr>
            <p:cNvPr id="134" name="Group 123"/>
            <p:cNvGrpSpPr/>
            <p:nvPr/>
          </p:nvGrpSpPr>
          <p:grpSpPr>
            <a:xfrm>
              <a:off x="1502875" y="2797520"/>
              <a:ext cx="416460" cy="289711"/>
              <a:chOff x="1502875" y="2797520"/>
              <a:chExt cx="416460" cy="289711"/>
            </a:xfrm>
          </p:grpSpPr>
          <p:sp>
            <p:nvSpPr>
              <p:cNvPr id="135" name="Rectangle 134"/>
              <p:cNvSpPr/>
              <p:nvPr/>
            </p:nvSpPr>
            <p:spPr bwMode="auto">
              <a:xfrm>
                <a:off x="1502875" y="2797520"/>
                <a:ext cx="407406" cy="289711"/>
              </a:xfrm>
              <a:prstGeom prst="rect">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36" name="TextBox 135"/>
              <p:cNvSpPr txBox="1"/>
              <p:nvPr/>
            </p:nvSpPr>
            <p:spPr>
              <a:xfrm>
                <a:off x="1510455" y="2832228"/>
                <a:ext cx="408880" cy="230832"/>
              </a:xfrm>
              <a:prstGeom prst="rect">
                <a:avLst/>
              </a:prstGeom>
              <a:noFill/>
            </p:spPr>
            <p:txBody>
              <a:bodyPr wrap="square" rtlCol="0">
                <a:spAutoFit/>
              </a:bodyPr>
              <a:lstStyle/>
              <a:p>
                <a:r>
                  <a:rPr lang="en-US" sz="900" dirty="0" smtClean="0"/>
                  <a:t>PKG</a:t>
                </a:r>
              </a:p>
            </p:txBody>
          </p:sp>
        </p:grpSp>
      </p:grpSp>
      <p:grpSp>
        <p:nvGrpSpPr>
          <p:cNvPr id="163" name="Group 162"/>
          <p:cNvGrpSpPr/>
          <p:nvPr/>
        </p:nvGrpSpPr>
        <p:grpSpPr>
          <a:xfrm>
            <a:off x="579461" y="1055924"/>
            <a:ext cx="704660" cy="1032408"/>
            <a:chOff x="1213200" y="1101191"/>
            <a:chExt cx="704660" cy="1032408"/>
          </a:xfrm>
        </p:grpSpPr>
        <p:grpSp>
          <p:nvGrpSpPr>
            <p:cNvPr id="87" name="Group 86"/>
            <p:cNvGrpSpPr/>
            <p:nvPr/>
          </p:nvGrpSpPr>
          <p:grpSpPr>
            <a:xfrm>
              <a:off x="1213200" y="1101191"/>
              <a:ext cx="704660" cy="736662"/>
              <a:chOff x="1249379" y="1925055"/>
              <a:chExt cx="704660" cy="736662"/>
            </a:xfrm>
          </p:grpSpPr>
          <p:cxnSp>
            <p:nvCxnSpPr>
              <p:cNvPr id="29" name="Straight Connector 28"/>
              <p:cNvCxnSpPr>
                <a:endCxn id="30" idx="0"/>
              </p:cNvCxnSpPr>
              <p:nvPr/>
            </p:nvCxnSpPr>
            <p:spPr bwMode="auto">
              <a:xfrm rot="16200000" flipH="1">
                <a:off x="1385311" y="2019053"/>
                <a:ext cx="191946" cy="394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0" name="Flowchart: Connector 29"/>
              <p:cNvSpPr/>
              <p:nvPr/>
            </p:nvSpPr>
            <p:spPr bwMode="auto">
              <a:xfrm>
                <a:off x="1302189" y="2117001"/>
                <a:ext cx="362139" cy="344032"/>
              </a:xfrm>
              <a:prstGeom prst="flowChartConnector">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31" name="Straight Connector 30"/>
              <p:cNvCxnSpPr>
                <a:stCxn id="30" idx="4"/>
              </p:cNvCxnSpPr>
              <p:nvPr/>
            </p:nvCxnSpPr>
            <p:spPr bwMode="auto">
              <a:xfrm rot="16200000" flipH="1">
                <a:off x="1383654" y="2560637"/>
                <a:ext cx="200684" cy="147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9" name="Isosceles Triangle 38"/>
              <p:cNvSpPr/>
              <p:nvPr/>
            </p:nvSpPr>
            <p:spPr bwMode="auto">
              <a:xfrm rot="10800000">
                <a:off x="1655275" y="1999306"/>
                <a:ext cx="298764" cy="199176"/>
              </a:xfrm>
              <a:prstGeom prst="triangle">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41" name="Shape 40"/>
              <p:cNvCxnSpPr>
                <a:endCxn id="39" idx="3"/>
              </p:cNvCxnSpPr>
              <p:nvPr/>
            </p:nvCxnSpPr>
            <p:spPr bwMode="auto">
              <a:xfrm>
                <a:off x="1475715" y="1937442"/>
                <a:ext cx="328942" cy="61864"/>
              </a:xfrm>
              <a:prstGeom prst="bentConnector2">
                <a:avLst/>
              </a:prstGeom>
              <a:solidFill>
                <a:schemeClr val="accent1"/>
              </a:solidFill>
              <a:ln w="9525" cap="flat" cmpd="sng" algn="ctr">
                <a:solidFill>
                  <a:schemeClr val="tx1"/>
                </a:solidFill>
                <a:prstDash val="solid"/>
                <a:round/>
                <a:headEnd type="none" w="med" len="med"/>
                <a:tailEnd type="none" w="med" len="med"/>
              </a:ln>
              <a:effectLst/>
            </p:spPr>
          </p:cxnSp>
          <p:sp>
            <p:nvSpPr>
              <p:cNvPr id="42" name="TextBox 41"/>
              <p:cNvSpPr txBox="1"/>
              <p:nvPr/>
            </p:nvSpPr>
            <p:spPr>
              <a:xfrm>
                <a:off x="1249379" y="2181886"/>
                <a:ext cx="470780" cy="230832"/>
              </a:xfrm>
              <a:prstGeom prst="rect">
                <a:avLst/>
              </a:prstGeom>
              <a:noFill/>
            </p:spPr>
            <p:txBody>
              <a:bodyPr wrap="square" rtlCol="0">
                <a:spAutoFit/>
              </a:bodyPr>
              <a:lstStyle/>
              <a:p>
                <a:r>
                  <a:rPr lang="en-US" sz="900" dirty="0" smtClean="0"/>
                  <a:t>VCCQ</a:t>
                </a:r>
              </a:p>
            </p:txBody>
          </p:sp>
        </p:grpSp>
        <p:grpSp>
          <p:nvGrpSpPr>
            <p:cNvPr id="160" name="Group 159"/>
            <p:cNvGrpSpPr/>
            <p:nvPr/>
          </p:nvGrpSpPr>
          <p:grpSpPr>
            <a:xfrm>
              <a:off x="1246361" y="1843888"/>
              <a:ext cx="416460" cy="289711"/>
              <a:chOff x="1502875" y="2797520"/>
              <a:chExt cx="416460" cy="289711"/>
            </a:xfrm>
          </p:grpSpPr>
          <p:sp>
            <p:nvSpPr>
              <p:cNvPr id="161" name="Rectangle 160"/>
              <p:cNvSpPr/>
              <p:nvPr/>
            </p:nvSpPr>
            <p:spPr bwMode="auto">
              <a:xfrm>
                <a:off x="1502875" y="2797520"/>
                <a:ext cx="407406" cy="289711"/>
              </a:xfrm>
              <a:prstGeom prst="rect">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62" name="TextBox 161"/>
              <p:cNvSpPr txBox="1"/>
              <p:nvPr/>
            </p:nvSpPr>
            <p:spPr>
              <a:xfrm>
                <a:off x="1510455" y="2832228"/>
                <a:ext cx="408880" cy="230832"/>
              </a:xfrm>
              <a:prstGeom prst="rect">
                <a:avLst/>
              </a:prstGeom>
              <a:noFill/>
            </p:spPr>
            <p:txBody>
              <a:bodyPr wrap="square" rtlCol="0">
                <a:spAutoFit/>
              </a:bodyPr>
              <a:lstStyle/>
              <a:p>
                <a:r>
                  <a:rPr lang="en-US" sz="900" dirty="0" smtClean="0"/>
                  <a:t>PKG</a:t>
                </a:r>
              </a:p>
            </p:txBody>
          </p:sp>
        </p:grpSp>
      </p:grpSp>
      <p:cxnSp>
        <p:nvCxnSpPr>
          <p:cNvPr id="166" name="Elbow Connector 165"/>
          <p:cNvCxnSpPr>
            <a:stCxn id="161" idx="2"/>
            <a:endCxn id="7" idx="1"/>
          </p:cNvCxnSpPr>
          <p:nvPr/>
        </p:nvCxnSpPr>
        <p:spPr bwMode="auto">
          <a:xfrm rot="5400000">
            <a:off x="521103" y="2378128"/>
            <a:ext cx="585018" cy="5427"/>
          </a:xfrm>
          <a:prstGeom prst="bentConnector3">
            <a:avLst>
              <a:gd name="adj1" fmla="val 50000"/>
            </a:avLst>
          </a:prstGeom>
          <a:solidFill>
            <a:schemeClr val="accent1"/>
          </a:solidFill>
          <a:ln w="9525" cap="flat" cmpd="sng" algn="ctr">
            <a:solidFill>
              <a:schemeClr val="tx1"/>
            </a:solidFill>
            <a:prstDash val="solid"/>
            <a:round/>
            <a:headEnd type="none" w="med" len="med"/>
            <a:tailEnd type="none" w="med" len="med"/>
          </a:ln>
          <a:effectLst/>
        </p:spPr>
      </p:cxnSp>
      <p:cxnSp>
        <p:nvCxnSpPr>
          <p:cNvPr id="168" name="Shape 167"/>
          <p:cNvCxnSpPr>
            <a:stCxn id="7" idx="1"/>
            <a:endCxn id="125" idx="1"/>
          </p:cNvCxnSpPr>
          <p:nvPr/>
        </p:nvCxnSpPr>
        <p:spPr bwMode="auto">
          <a:xfrm rot="16200000" flipH="1">
            <a:off x="91148" y="3393100"/>
            <a:ext cx="1456098" cy="16598"/>
          </a:xfrm>
          <a:prstGeom prst="bentConnector5">
            <a:avLst>
              <a:gd name="adj1" fmla="val -15699"/>
              <a:gd name="adj2" fmla="val 3196916"/>
              <a:gd name="adj3" fmla="val 90672"/>
            </a:avLst>
          </a:prstGeom>
          <a:solidFill>
            <a:schemeClr val="accent1"/>
          </a:solidFill>
          <a:ln w="9525" cap="flat" cmpd="sng" algn="ctr">
            <a:solidFill>
              <a:schemeClr val="tx1"/>
            </a:solidFill>
            <a:prstDash val="solid"/>
            <a:round/>
            <a:headEnd type="none" w="med" len="med"/>
            <a:tailEnd type="none" w="med" len="med"/>
          </a:ln>
          <a:effectLst/>
        </p:spPr>
      </p:cxnSp>
      <p:cxnSp>
        <p:nvCxnSpPr>
          <p:cNvPr id="171" name="Elbow Connector 170"/>
          <p:cNvCxnSpPr>
            <a:stCxn id="129" idx="0"/>
            <a:endCxn id="125" idx="5"/>
          </p:cNvCxnSpPr>
          <p:nvPr/>
        </p:nvCxnSpPr>
        <p:spPr bwMode="auto">
          <a:xfrm rot="5400000" flipH="1" flipV="1">
            <a:off x="586368" y="4890678"/>
            <a:ext cx="481657" cy="599"/>
          </a:xfrm>
          <a:prstGeom prst="bentConnector3">
            <a:avLst>
              <a:gd name="adj1" fmla="val 50000"/>
            </a:avLst>
          </a:prstGeom>
          <a:solidFill>
            <a:schemeClr val="accent1"/>
          </a:solidFill>
          <a:ln w="9525" cap="flat" cmpd="sng" algn="ctr">
            <a:solidFill>
              <a:schemeClr val="tx1"/>
            </a:solidFill>
            <a:prstDash val="solid"/>
            <a:round/>
            <a:headEnd type="none" w="med" len="med"/>
            <a:tailEnd type="none" w="med" len="med"/>
          </a:ln>
          <a:effectLst/>
        </p:spPr>
      </p:cxnSp>
      <p:cxnSp>
        <p:nvCxnSpPr>
          <p:cNvPr id="173" name="Shape 172"/>
          <p:cNvCxnSpPr>
            <a:stCxn id="125" idx="5"/>
            <a:endCxn id="7" idx="5"/>
          </p:cNvCxnSpPr>
          <p:nvPr/>
        </p:nvCxnSpPr>
        <p:spPr bwMode="auto">
          <a:xfrm rot="5400000" flipH="1">
            <a:off x="91148" y="3913800"/>
            <a:ext cx="1456098" cy="16598"/>
          </a:xfrm>
          <a:prstGeom prst="bentConnector5">
            <a:avLst>
              <a:gd name="adj1" fmla="val -15699"/>
              <a:gd name="adj2" fmla="val 805308"/>
              <a:gd name="adj3" fmla="val 87761"/>
            </a:avLst>
          </a:prstGeom>
          <a:solidFill>
            <a:schemeClr val="accent1"/>
          </a:solidFill>
          <a:ln w="9525" cap="flat" cmpd="sng" algn="ctr">
            <a:solidFill>
              <a:schemeClr val="tx1"/>
            </a:solidFill>
            <a:prstDash val="solid"/>
            <a:round/>
            <a:headEnd type="none" w="med" len="med"/>
            <a:tailEnd type="none" w="med" len="med"/>
          </a:ln>
          <a:effectLst/>
        </p:spPr>
      </p:cxnSp>
      <p:sp>
        <p:nvSpPr>
          <p:cNvPr id="175" name="TextBox 174"/>
          <p:cNvSpPr txBox="1"/>
          <p:nvPr/>
        </p:nvSpPr>
        <p:spPr>
          <a:xfrm>
            <a:off x="324462" y="2823175"/>
            <a:ext cx="470780" cy="230832"/>
          </a:xfrm>
          <a:prstGeom prst="rect">
            <a:avLst/>
          </a:prstGeom>
          <a:noFill/>
        </p:spPr>
        <p:txBody>
          <a:bodyPr wrap="square" rtlCol="0">
            <a:spAutoFit/>
          </a:bodyPr>
          <a:lstStyle/>
          <a:p>
            <a:r>
              <a:rPr lang="en-US" sz="900" dirty="0" smtClean="0"/>
              <a:t>DQ2</a:t>
            </a:r>
            <a:endParaRPr lang="en-US" sz="900" dirty="0" smtClean="0"/>
          </a:p>
        </p:txBody>
      </p:sp>
      <p:sp>
        <p:nvSpPr>
          <p:cNvPr id="176" name="TextBox 175"/>
          <p:cNvSpPr txBox="1"/>
          <p:nvPr/>
        </p:nvSpPr>
        <p:spPr>
          <a:xfrm>
            <a:off x="313167" y="4196517"/>
            <a:ext cx="1053816" cy="369332"/>
          </a:xfrm>
          <a:prstGeom prst="rect">
            <a:avLst/>
          </a:prstGeom>
          <a:noFill/>
        </p:spPr>
        <p:txBody>
          <a:bodyPr wrap="square" rtlCol="0">
            <a:spAutoFit/>
          </a:bodyPr>
          <a:lstStyle/>
          <a:p>
            <a:r>
              <a:rPr lang="en-US" sz="900" dirty="0" smtClean="0"/>
              <a:t>DQ[0,1,3–7] +</a:t>
            </a:r>
          </a:p>
          <a:p>
            <a:r>
              <a:rPr lang="en-US" sz="900" dirty="0" err="1" smtClean="0"/>
              <a:t>DQS_t</a:t>
            </a:r>
            <a:r>
              <a:rPr lang="en-US" sz="900" dirty="0" smtClean="0"/>
              <a:t>/</a:t>
            </a:r>
            <a:r>
              <a:rPr lang="en-US" sz="900" dirty="0" err="1" smtClean="0"/>
              <a:t>DQS_c</a:t>
            </a:r>
            <a:endParaRPr lang="en-US" sz="900" dirty="0" smtClean="0"/>
          </a:p>
        </p:txBody>
      </p:sp>
      <p:sp>
        <p:nvSpPr>
          <p:cNvPr id="180" name="TextBox 179"/>
          <p:cNvSpPr txBox="1"/>
          <p:nvPr/>
        </p:nvSpPr>
        <p:spPr>
          <a:xfrm>
            <a:off x="787654" y="4759141"/>
            <a:ext cx="820081" cy="230832"/>
          </a:xfrm>
          <a:prstGeom prst="rect">
            <a:avLst/>
          </a:prstGeom>
          <a:noFill/>
        </p:spPr>
        <p:txBody>
          <a:bodyPr wrap="square" rtlCol="0">
            <a:spAutoFit/>
          </a:bodyPr>
          <a:lstStyle/>
          <a:p>
            <a:r>
              <a:rPr lang="en-US" sz="900" b="1" dirty="0" smtClean="0">
                <a:solidFill>
                  <a:srgbClr val="C00000"/>
                </a:solidFill>
              </a:rPr>
              <a:t>VSSQ_DIE</a:t>
            </a:r>
          </a:p>
        </p:txBody>
      </p:sp>
      <p:sp>
        <p:nvSpPr>
          <p:cNvPr id="181" name="TextBox 180"/>
          <p:cNvSpPr txBox="1"/>
          <p:nvPr/>
        </p:nvSpPr>
        <p:spPr>
          <a:xfrm>
            <a:off x="768042" y="2195503"/>
            <a:ext cx="829645" cy="230832"/>
          </a:xfrm>
          <a:prstGeom prst="rect">
            <a:avLst/>
          </a:prstGeom>
          <a:noFill/>
        </p:spPr>
        <p:txBody>
          <a:bodyPr wrap="square" rtlCol="0">
            <a:spAutoFit/>
          </a:bodyPr>
          <a:lstStyle/>
          <a:p>
            <a:r>
              <a:rPr lang="en-US" sz="900" b="1" dirty="0" smtClean="0">
                <a:solidFill>
                  <a:srgbClr val="C00000"/>
                </a:solidFill>
              </a:rPr>
              <a:t>VCCQ_DIE</a:t>
            </a:r>
          </a:p>
        </p:txBody>
      </p:sp>
      <p:cxnSp>
        <p:nvCxnSpPr>
          <p:cNvPr id="188" name="Straight Arrow Connector 187"/>
          <p:cNvCxnSpPr/>
          <p:nvPr/>
        </p:nvCxnSpPr>
        <p:spPr bwMode="auto">
          <a:xfrm rot="5400000">
            <a:off x="251206" y="1457012"/>
            <a:ext cx="602901" cy="1588"/>
          </a:xfrm>
          <a:prstGeom prst="straightConnector1">
            <a:avLst/>
          </a:prstGeom>
          <a:solidFill>
            <a:schemeClr val="accent1"/>
          </a:solidFill>
          <a:ln w="15875" cap="flat" cmpd="sng" algn="ctr">
            <a:solidFill>
              <a:srgbClr val="C00000"/>
            </a:solidFill>
            <a:prstDash val="solid"/>
            <a:round/>
            <a:headEnd type="none" w="med" len="med"/>
            <a:tailEnd type="triangle" w="lg" len="med"/>
          </a:ln>
          <a:effectLst/>
        </p:spPr>
      </p:cxnSp>
      <p:sp>
        <p:nvSpPr>
          <p:cNvPr id="189" name="TextBox 188"/>
          <p:cNvSpPr txBox="1"/>
          <p:nvPr/>
        </p:nvSpPr>
        <p:spPr>
          <a:xfrm>
            <a:off x="-30140" y="1302873"/>
            <a:ext cx="673240" cy="230832"/>
          </a:xfrm>
          <a:prstGeom prst="rect">
            <a:avLst/>
          </a:prstGeom>
          <a:noFill/>
        </p:spPr>
        <p:txBody>
          <a:bodyPr wrap="square" rtlCol="0">
            <a:spAutoFit/>
          </a:bodyPr>
          <a:lstStyle/>
          <a:p>
            <a:r>
              <a:rPr lang="en-US" sz="900" b="1" dirty="0" smtClean="0">
                <a:solidFill>
                  <a:srgbClr val="C00000"/>
                </a:solidFill>
              </a:rPr>
              <a:t>I(VCCQ)</a:t>
            </a:r>
          </a:p>
        </p:txBody>
      </p:sp>
      <p:cxnSp>
        <p:nvCxnSpPr>
          <p:cNvPr id="190" name="Straight Arrow Connector 189"/>
          <p:cNvCxnSpPr/>
          <p:nvPr/>
        </p:nvCxnSpPr>
        <p:spPr bwMode="auto">
          <a:xfrm rot="5400000">
            <a:off x="281346" y="5879962"/>
            <a:ext cx="602901" cy="1588"/>
          </a:xfrm>
          <a:prstGeom prst="straightConnector1">
            <a:avLst/>
          </a:prstGeom>
          <a:solidFill>
            <a:schemeClr val="accent1"/>
          </a:solidFill>
          <a:ln w="15875" cap="flat" cmpd="sng" algn="ctr">
            <a:solidFill>
              <a:srgbClr val="C00000"/>
            </a:solidFill>
            <a:prstDash val="solid"/>
            <a:round/>
            <a:headEnd type="none" w="med" len="med"/>
            <a:tailEnd type="triangle" w="lg" len="med"/>
          </a:ln>
          <a:effectLst/>
        </p:spPr>
      </p:cxnSp>
      <p:sp>
        <p:nvSpPr>
          <p:cNvPr id="191" name="TextBox 190"/>
          <p:cNvSpPr txBox="1"/>
          <p:nvPr/>
        </p:nvSpPr>
        <p:spPr>
          <a:xfrm>
            <a:off x="0" y="5725823"/>
            <a:ext cx="673240" cy="230832"/>
          </a:xfrm>
          <a:prstGeom prst="rect">
            <a:avLst/>
          </a:prstGeom>
          <a:noFill/>
        </p:spPr>
        <p:txBody>
          <a:bodyPr wrap="square" rtlCol="0">
            <a:spAutoFit/>
          </a:bodyPr>
          <a:lstStyle/>
          <a:p>
            <a:r>
              <a:rPr lang="en-US" sz="900" b="1" dirty="0" smtClean="0">
                <a:solidFill>
                  <a:srgbClr val="C00000"/>
                </a:solidFill>
              </a:rPr>
              <a:t>I(VSSQ)</a:t>
            </a:r>
          </a:p>
        </p:txBody>
      </p:sp>
      <p:sp>
        <p:nvSpPr>
          <p:cNvPr id="195" name="TextBox 194"/>
          <p:cNvSpPr txBox="1"/>
          <p:nvPr/>
        </p:nvSpPr>
        <p:spPr>
          <a:xfrm>
            <a:off x="753627" y="3543224"/>
            <a:ext cx="532562" cy="230832"/>
          </a:xfrm>
          <a:prstGeom prst="rect">
            <a:avLst/>
          </a:prstGeom>
          <a:noFill/>
        </p:spPr>
        <p:txBody>
          <a:bodyPr wrap="square" rtlCol="0">
            <a:spAutoFit/>
          </a:bodyPr>
          <a:lstStyle/>
          <a:p>
            <a:r>
              <a:rPr lang="en-US" sz="900" dirty="0" smtClean="0"/>
              <a:t>DECAP</a:t>
            </a:r>
          </a:p>
        </p:txBody>
      </p:sp>
      <p:sp>
        <p:nvSpPr>
          <p:cNvPr id="196" name="Rectangle 195"/>
          <p:cNvSpPr/>
          <p:nvPr/>
        </p:nvSpPr>
        <p:spPr bwMode="auto">
          <a:xfrm>
            <a:off x="805216" y="3508515"/>
            <a:ext cx="407406" cy="289711"/>
          </a:xfrm>
          <a:prstGeom prst="rect">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198" name="Straight Connector 197"/>
          <p:cNvCxnSpPr>
            <a:stCxn id="196" idx="3"/>
          </p:cNvCxnSpPr>
          <p:nvPr/>
        </p:nvCxnSpPr>
        <p:spPr bwMode="auto">
          <a:xfrm>
            <a:off x="1212622" y="3653371"/>
            <a:ext cx="143905" cy="4229"/>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3" name="Straight Connector 202"/>
          <p:cNvCxnSpPr>
            <a:endCxn id="196" idx="1"/>
          </p:cNvCxnSpPr>
          <p:nvPr/>
        </p:nvCxnSpPr>
        <p:spPr bwMode="auto">
          <a:xfrm flipV="1">
            <a:off x="703385" y="3653371"/>
            <a:ext cx="101831" cy="422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03" name="TextBox 102"/>
          <p:cNvSpPr txBox="1"/>
          <p:nvPr/>
        </p:nvSpPr>
        <p:spPr>
          <a:xfrm>
            <a:off x="2740001" y="2634230"/>
            <a:ext cx="829645" cy="230832"/>
          </a:xfrm>
          <a:prstGeom prst="rect">
            <a:avLst/>
          </a:prstGeom>
          <a:noFill/>
        </p:spPr>
        <p:txBody>
          <a:bodyPr wrap="square" rtlCol="0">
            <a:spAutoFit/>
          </a:bodyPr>
          <a:lstStyle/>
          <a:p>
            <a:r>
              <a:rPr lang="en-US" sz="900" b="1" dirty="0" smtClean="0">
                <a:solidFill>
                  <a:srgbClr val="C00000"/>
                </a:solidFill>
              </a:rPr>
              <a:t>load</a:t>
            </a:r>
            <a:endParaRPr lang="en-US" sz="900" b="1" dirty="0" smtClean="0">
              <a:solidFill>
                <a:srgbClr val="C00000"/>
              </a:solidFill>
            </a:endParaRPr>
          </a:p>
        </p:txBody>
      </p:sp>
      <p:sp>
        <p:nvSpPr>
          <p:cNvPr id="108" name="TextBox 107"/>
          <p:cNvSpPr txBox="1"/>
          <p:nvPr/>
        </p:nvSpPr>
        <p:spPr>
          <a:xfrm>
            <a:off x="3468181" y="4638662"/>
            <a:ext cx="951427" cy="230832"/>
          </a:xfrm>
          <a:prstGeom prst="rect">
            <a:avLst/>
          </a:prstGeom>
          <a:noFill/>
        </p:spPr>
        <p:txBody>
          <a:bodyPr wrap="square" rtlCol="0">
            <a:spAutoFit/>
          </a:bodyPr>
          <a:lstStyle/>
          <a:p>
            <a:r>
              <a:rPr lang="en-US" sz="900" dirty="0" smtClean="0"/>
              <a:t>VTT = VCCQ</a:t>
            </a:r>
            <a:endParaRPr lang="en-US" sz="900" dirty="0" smtClean="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Sim</a:t>
            </a:r>
            <a:r>
              <a:rPr lang="en-US" dirty="0" smtClean="0"/>
              <a:t> 1, </a:t>
            </a:r>
            <a:r>
              <a:rPr lang="en-US" dirty="0" smtClean="0"/>
              <a:t>DDR4-1600</a:t>
            </a:r>
            <a:endParaRPr lang="en-US" dirty="0"/>
          </a:p>
        </p:txBody>
      </p:sp>
      <p:sp>
        <p:nvSpPr>
          <p:cNvPr id="4" name="Date Placeholder 3"/>
          <p:cNvSpPr>
            <a:spLocks noGrp="1"/>
          </p:cNvSpPr>
          <p:nvPr>
            <p:ph type="dt" sz="half" idx="11"/>
          </p:nvPr>
        </p:nvSpPr>
        <p:spPr/>
        <p:txBody>
          <a:bodyPr/>
          <a:lstStyle/>
          <a:p>
            <a:pPr>
              <a:defRPr/>
            </a:pPr>
            <a:r>
              <a:rPr lang="en-US" dirty="0" smtClean="0"/>
              <a:t>May 16, 2012</a:t>
            </a:r>
            <a:endParaRPr lang="en-US" dirty="0"/>
          </a:p>
        </p:txBody>
      </p:sp>
      <p:sp>
        <p:nvSpPr>
          <p:cNvPr id="15" name="TextBox 14"/>
          <p:cNvSpPr txBox="1"/>
          <p:nvPr/>
        </p:nvSpPr>
        <p:spPr>
          <a:xfrm>
            <a:off x="7222836" y="1273311"/>
            <a:ext cx="1790537" cy="2031325"/>
          </a:xfrm>
          <a:prstGeom prst="rect">
            <a:avLst/>
          </a:prstGeom>
          <a:noFill/>
        </p:spPr>
        <p:txBody>
          <a:bodyPr wrap="square" rtlCol="0">
            <a:spAutoFit/>
          </a:bodyPr>
          <a:lstStyle/>
          <a:p>
            <a:r>
              <a:rPr lang="en-US" sz="1800" dirty="0" smtClean="0"/>
              <a:t>VCCQ </a:t>
            </a:r>
            <a:r>
              <a:rPr lang="en-US" sz="1800" dirty="0" smtClean="0"/>
              <a:t>current matches well</a:t>
            </a:r>
            <a:r>
              <a:rPr lang="en-US" sz="1800" dirty="0" smtClean="0"/>
              <a:t>.</a:t>
            </a:r>
          </a:p>
          <a:p>
            <a:endParaRPr lang="en-US" sz="1800" dirty="0" smtClean="0"/>
          </a:p>
          <a:p>
            <a:r>
              <a:rPr lang="en-US" sz="1800" dirty="0" smtClean="0"/>
              <a:t>Significant improvement over IBIS 3.2.</a:t>
            </a:r>
            <a:endParaRPr lang="en-US" sz="1800" dirty="0" smtClean="0"/>
          </a:p>
          <a:p>
            <a:endParaRPr lang="en-US" sz="1800" dirty="0" smtClean="0"/>
          </a:p>
        </p:txBody>
      </p:sp>
      <p:pic>
        <p:nvPicPr>
          <p:cNvPr id="7" name="Chart Placeholder 6" descr="baseline_nopkg.png"/>
          <p:cNvPicPr>
            <a:picLocks noGrp="1" noChangeAspect="1"/>
          </p:cNvPicPr>
          <p:nvPr>
            <p:ph type="chart" sz="quarter" idx="10"/>
          </p:nvPr>
        </p:nvPicPr>
        <p:blipFill>
          <a:blip r:embed="rId2" cstate="print"/>
          <a:stretch>
            <a:fillRect/>
          </a:stretch>
        </p:blipFill>
        <p:spPr>
          <a:xfrm>
            <a:off x="221673" y="951286"/>
            <a:ext cx="6858190" cy="5105027"/>
          </a:xfrm>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Sim</a:t>
            </a:r>
            <a:r>
              <a:rPr lang="en-US" dirty="0" smtClean="0"/>
              <a:t> 1, </a:t>
            </a:r>
            <a:r>
              <a:rPr lang="en-US" dirty="0" smtClean="0"/>
              <a:t>DDR4-1600</a:t>
            </a:r>
            <a:endParaRPr lang="en-US" dirty="0"/>
          </a:p>
        </p:txBody>
      </p:sp>
      <p:sp>
        <p:nvSpPr>
          <p:cNvPr id="4" name="Date Placeholder 3"/>
          <p:cNvSpPr>
            <a:spLocks noGrp="1"/>
          </p:cNvSpPr>
          <p:nvPr>
            <p:ph type="dt" sz="half" idx="11"/>
          </p:nvPr>
        </p:nvSpPr>
        <p:spPr/>
        <p:txBody>
          <a:bodyPr/>
          <a:lstStyle/>
          <a:p>
            <a:pPr>
              <a:defRPr/>
            </a:pPr>
            <a:r>
              <a:rPr lang="en-US" dirty="0" smtClean="0"/>
              <a:t>May 16, 2012</a:t>
            </a:r>
            <a:endParaRPr lang="en-US" dirty="0"/>
          </a:p>
        </p:txBody>
      </p:sp>
      <p:sp>
        <p:nvSpPr>
          <p:cNvPr id="15" name="TextBox 14"/>
          <p:cNvSpPr txBox="1"/>
          <p:nvPr/>
        </p:nvSpPr>
        <p:spPr>
          <a:xfrm>
            <a:off x="7232073" y="1023941"/>
            <a:ext cx="1782618" cy="5632311"/>
          </a:xfrm>
          <a:prstGeom prst="rect">
            <a:avLst/>
          </a:prstGeom>
          <a:noFill/>
        </p:spPr>
        <p:txBody>
          <a:bodyPr wrap="square" rtlCol="0">
            <a:spAutoFit/>
          </a:bodyPr>
          <a:lstStyle/>
          <a:p>
            <a:r>
              <a:rPr lang="en-US" sz="1800" dirty="0" smtClean="0"/>
              <a:t>VSS/VSSQ shorted on die introduce pre-pre-driver currents that IBIS can’t model.</a:t>
            </a:r>
          </a:p>
          <a:p>
            <a:endParaRPr lang="en-US" sz="1800" dirty="0" smtClean="0"/>
          </a:p>
          <a:p>
            <a:r>
              <a:rPr lang="en-US" sz="1800" dirty="0" smtClean="0"/>
              <a:t>Appears to be a slight </a:t>
            </a:r>
            <a:r>
              <a:rPr lang="en-US" sz="1800" dirty="0" err="1" smtClean="0"/>
              <a:t>overclocking</a:t>
            </a:r>
            <a:r>
              <a:rPr lang="en-US" sz="1800" dirty="0" smtClean="0"/>
              <a:t> issue in the VCCQ currents.  Dead time at end of typical corner V-t curves already choppe</a:t>
            </a:r>
            <a:r>
              <a:rPr lang="en-US" sz="1800" dirty="0" smtClean="0"/>
              <a:t>d.</a:t>
            </a:r>
            <a:endParaRPr lang="en-US" sz="1800" dirty="0" smtClean="0"/>
          </a:p>
          <a:p>
            <a:endParaRPr lang="en-US" sz="1800" dirty="0" smtClean="0"/>
          </a:p>
          <a:p>
            <a:endParaRPr lang="en-US" sz="1800" dirty="0" smtClean="0"/>
          </a:p>
        </p:txBody>
      </p:sp>
      <p:pic>
        <p:nvPicPr>
          <p:cNvPr id="7" name="Chart Placeholder 6" descr="baseline_nopkg_w_vssq.png"/>
          <p:cNvPicPr>
            <a:picLocks noGrp="1" noChangeAspect="1"/>
          </p:cNvPicPr>
          <p:nvPr>
            <p:ph type="chart" sz="quarter" idx="10"/>
          </p:nvPr>
        </p:nvPicPr>
        <p:blipFill>
          <a:blip r:embed="rId2" cstate="print"/>
          <a:stretch>
            <a:fillRect/>
          </a:stretch>
        </p:blipFill>
        <p:spPr>
          <a:xfrm>
            <a:off x="218579" y="942110"/>
            <a:ext cx="6870519" cy="5114204"/>
          </a:xfrm>
        </p:spPr>
      </p:pic>
      <p:sp>
        <p:nvSpPr>
          <p:cNvPr id="8" name="Oval 7"/>
          <p:cNvSpPr/>
          <p:nvPr/>
        </p:nvSpPr>
        <p:spPr bwMode="auto">
          <a:xfrm>
            <a:off x="3500589" y="4119423"/>
            <a:ext cx="304800" cy="314037"/>
          </a:xfrm>
          <a:prstGeom prst="ellipse">
            <a:avLst/>
          </a:prstGeom>
          <a:noFill/>
          <a:ln w="15875" cap="rnd" cmpd="sng" algn="ctr">
            <a:solidFill>
              <a:srgbClr val="FF0000"/>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9" name="Straight Arrow Connector 8"/>
          <p:cNvCxnSpPr>
            <a:endCxn id="8" idx="6"/>
          </p:cNvCxnSpPr>
          <p:nvPr/>
        </p:nvCxnSpPr>
        <p:spPr bwMode="auto">
          <a:xfrm flipH="1" flipV="1">
            <a:off x="3805389" y="4276442"/>
            <a:ext cx="3417447" cy="203194"/>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Sim</a:t>
            </a:r>
            <a:r>
              <a:rPr lang="en-US" dirty="0" smtClean="0"/>
              <a:t> 1, </a:t>
            </a:r>
            <a:r>
              <a:rPr lang="en-US" dirty="0" smtClean="0"/>
              <a:t>DDR4-1866 (</a:t>
            </a:r>
            <a:r>
              <a:rPr lang="en-US" dirty="0" err="1" smtClean="0"/>
              <a:t>overclocked</a:t>
            </a:r>
            <a:r>
              <a:rPr lang="en-US" dirty="0" smtClean="0"/>
              <a:t>)</a:t>
            </a:r>
            <a:endParaRPr lang="en-US" dirty="0"/>
          </a:p>
        </p:txBody>
      </p:sp>
      <p:sp>
        <p:nvSpPr>
          <p:cNvPr id="4" name="Date Placeholder 3"/>
          <p:cNvSpPr>
            <a:spLocks noGrp="1"/>
          </p:cNvSpPr>
          <p:nvPr>
            <p:ph type="dt" sz="half" idx="11"/>
          </p:nvPr>
        </p:nvSpPr>
        <p:spPr/>
        <p:txBody>
          <a:bodyPr/>
          <a:lstStyle/>
          <a:p>
            <a:pPr>
              <a:defRPr/>
            </a:pPr>
            <a:r>
              <a:rPr lang="en-US" dirty="0" smtClean="0"/>
              <a:t>May 16, 2012</a:t>
            </a:r>
            <a:endParaRPr lang="en-US" dirty="0"/>
          </a:p>
        </p:txBody>
      </p:sp>
      <p:sp>
        <p:nvSpPr>
          <p:cNvPr id="15" name="TextBox 14"/>
          <p:cNvSpPr txBox="1"/>
          <p:nvPr/>
        </p:nvSpPr>
        <p:spPr>
          <a:xfrm>
            <a:off x="7204365" y="1291783"/>
            <a:ext cx="1809008" cy="4524315"/>
          </a:xfrm>
          <a:prstGeom prst="rect">
            <a:avLst/>
          </a:prstGeom>
          <a:noFill/>
        </p:spPr>
        <p:txBody>
          <a:bodyPr wrap="square" rtlCol="0">
            <a:spAutoFit/>
          </a:bodyPr>
          <a:lstStyle/>
          <a:p>
            <a:r>
              <a:rPr lang="en-US" sz="1800" dirty="0" smtClean="0"/>
              <a:t>At DDR4-1866, bit time of 536ps causes severe </a:t>
            </a:r>
            <a:r>
              <a:rPr lang="en-US" sz="1800" dirty="0" err="1" smtClean="0"/>
              <a:t>overclocking</a:t>
            </a:r>
            <a:r>
              <a:rPr lang="en-US" sz="1800" dirty="0" smtClean="0"/>
              <a:t> issues.</a:t>
            </a:r>
          </a:p>
          <a:p>
            <a:endParaRPr lang="en-US" sz="1800" dirty="0" smtClean="0"/>
          </a:p>
          <a:p>
            <a:r>
              <a:rPr lang="en-US" sz="1800" dirty="0" smtClean="0"/>
              <a:t>V-t waveform is ~750ps long with tail removed. Can still remove ~100ps from start delay. Will this help?</a:t>
            </a:r>
            <a:endParaRPr lang="en-US" sz="1800" dirty="0" smtClean="0"/>
          </a:p>
          <a:p>
            <a:endParaRPr lang="en-US" sz="1800" dirty="0" smtClean="0"/>
          </a:p>
        </p:txBody>
      </p:sp>
      <p:pic>
        <p:nvPicPr>
          <p:cNvPr id="8" name="Chart Placeholder 7" descr="Overclock_1866.png"/>
          <p:cNvPicPr>
            <a:picLocks noGrp="1" noChangeAspect="1"/>
          </p:cNvPicPr>
          <p:nvPr>
            <p:ph type="chart" sz="quarter" idx="10"/>
          </p:nvPr>
        </p:nvPicPr>
        <p:blipFill>
          <a:blip r:embed="rId2" cstate="print"/>
          <a:stretch>
            <a:fillRect/>
          </a:stretch>
        </p:blipFill>
        <p:spPr>
          <a:xfrm>
            <a:off x="240225" y="951345"/>
            <a:ext cx="6858109" cy="5104967"/>
          </a:xfrm>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Sim</a:t>
            </a:r>
            <a:r>
              <a:rPr lang="en-US" dirty="0" smtClean="0"/>
              <a:t> 1, </a:t>
            </a:r>
            <a:r>
              <a:rPr lang="en-US" dirty="0" smtClean="0"/>
              <a:t>DDR4-1866 (</a:t>
            </a:r>
            <a:r>
              <a:rPr lang="en-US" dirty="0" err="1" smtClean="0"/>
              <a:t>overclocked</a:t>
            </a:r>
            <a:r>
              <a:rPr lang="en-US" dirty="0" smtClean="0"/>
              <a:t>)</a:t>
            </a:r>
            <a:endParaRPr lang="en-US" dirty="0"/>
          </a:p>
        </p:txBody>
      </p:sp>
      <p:sp>
        <p:nvSpPr>
          <p:cNvPr id="4" name="Date Placeholder 3"/>
          <p:cNvSpPr>
            <a:spLocks noGrp="1"/>
          </p:cNvSpPr>
          <p:nvPr>
            <p:ph type="dt" sz="half" idx="11"/>
          </p:nvPr>
        </p:nvSpPr>
        <p:spPr/>
        <p:txBody>
          <a:bodyPr/>
          <a:lstStyle/>
          <a:p>
            <a:pPr>
              <a:defRPr/>
            </a:pPr>
            <a:r>
              <a:rPr lang="en-US" dirty="0" smtClean="0"/>
              <a:t>May 16, 2012</a:t>
            </a:r>
            <a:endParaRPr lang="en-US" dirty="0"/>
          </a:p>
        </p:txBody>
      </p:sp>
      <p:sp>
        <p:nvSpPr>
          <p:cNvPr id="15" name="TextBox 14"/>
          <p:cNvSpPr txBox="1"/>
          <p:nvPr/>
        </p:nvSpPr>
        <p:spPr>
          <a:xfrm>
            <a:off x="7204365" y="1291783"/>
            <a:ext cx="1809008" cy="4801314"/>
          </a:xfrm>
          <a:prstGeom prst="rect">
            <a:avLst/>
          </a:prstGeom>
          <a:noFill/>
        </p:spPr>
        <p:txBody>
          <a:bodyPr wrap="square" rtlCol="0">
            <a:spAutoFit/>
          </a:bodyPr>
          <a:lstStyle/>
          <a:p>
            <a:r>
              <a:rPr lang="en-US" sz="1800" dirty="0" smtClean="0"/>
              <a:t>Current wave-form shows </a:t>
            </a:r>
            <a:r>
              <a:rPr lang="en-US" sz="1800" dirty="0" err="1" smtClean="0"/>
              <a:t>overclocking</a:t>
            </a:r>
            <a:r>
              <a:rPr lang="en-US" sz="1800" dirty="0" smtClean="0"/>
              <a:t> artifacts and is shifted 100ps. Looks like a Bug!</a:t>
            </a:r>
          </a:p>
          <a:p>
            <a:endParaRPr lang="en-US" sz="1800" dirty="0" smtClean="0"/>
          </a:p>
          <a:p>
            <a:r>
              <a:rPr lang="en-US" sz="1800" dirty="0" smtClean="0"/>
              <a:t>Removing 100ps from initial delay time fixes Voltage waveform at the load.</a:t>
            </a:r>
          </a:p>
          <a:p>
            <a:endParaRPr lang="en-US" sz="1800" dirty="0" smtClean="0"/>
          </a:p>
          <a:p>
            <a:endParaRPr lang="en-US" sz="1800" dirty="0" smtClean="0"/>
          </a:p>
        </p:txBody>
      </p:sp>
      <p:pic>
        <p:nvPicPr>
          <p:cNvPr id="9" name="Chart Placeholder 8" descr="Overclock_1866_rm_dly.png"/>
          <p:cNvPicPr>
            <a:picLocks noGrp="1" noChangeAspect="1"/>
          </p:cNvPicPr>
          <p:nvPr>
            <p:ph type="chart" sz="quarter" idx="10"/>
          </p:nvPr>
        </p:nvPicPr>
        <p:blipFill>
          <a:blip r:embed="rId2" cstate="print"/>
          <a:stretch>
            <a:fillRect/>
          </a:stretch>
        </p:blipFill>
        <p:spPr>
          <a:xfrm>
            <a:off x="258619" y="965038"/>
            <a:ext cx="6839716" cy="5091275"/>
          </a:xfrm>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Sim</a:t>
            </a:r>
            <a:r>
              <a:rPr lang="en-US" dirty="0" smtClean="0"/>
              <a:t> </a:t>
            </a:r>
            <a:r>
              <a:rPr lang="en-US" dirty="0" smtClean="0"/>
              <a:t>2, Includes </a:t>
            </a:r>
            <a:r>
              <a:rPr lang="en-US" dirty="0" err="1" smtClean="0"/>
              <a:t>L_pkg</a:t>
            </a:r>
            <a:endParaRPr lang="en-US" dirty="0"/>
          </a:p>
        </p:txBody>
      </p:sp>
      <p:sp>
        <p:nvSpPr>
          <p:cNvPr id="4" name="Date Placeholder 3"/>
          <p:cNvSpPr>
            <a:spLocks noGrp="1"/>
          </p:cNvSpPr>
          <p:nvPr>
            <p:ph type="dt" sz="half" idx="11"/>
          </p:nvPr>
        </p:nvSpPr>
        <p:spPr/>
        <p:txBody>
          <a:bodyPr/>
          <a:lstStyle/>
          <a:p>
            <a:pPr>
              <a:defRPr/>
            </a:pPr>
            <a:r>
              <a:rPr lang="en-US" dirty="0" smtClean="0"/>
              <a:t>May 16, 2012</a:t>
            </a:r>
            <a:endParaRPr lang="en-US" dirty="0"/>
          </a:p>
        </p:txBody>
      </p:sp>
      <p:sp>
        <p:nvSpPr>
          <p:cNvPr id="15" name="TextBox 14"/>
          <p:cNvSpPr txBox="1"/>
          <p:nvPr/>
        </p:nvSpPr>
        <p:spPr>
          <a:xfrm>
            <a:off x="7204365" y="1291783"/>
            <a:ext cx="1809008" cy="3693319"/>
          </a:xfrm>
          <a:prstGeom prst="rect">
            <a:avLst/>
          </a:prstGeom>
          <a:noFill/>
        </p:spPr>
        <p:txBody>
          <a:bodyPr wrap="square" rtlCol="0">
            <a:spAutoFit/>
          </a:bodyPr>
          <a:lstStyle/>
          <a:p>
            <a:r>
              <a:rPr lang="en-US" sz="1800" dirty="0" smtClean="0"/>
              <a:t>Reasonable correlation between SPICE and IBIS 5.0 models.</a:t>
            </a:r>
          </a:p>
          <a:p>
            <a:endParaRPr lang="en-US" sz="1800" dirty="0" smtClean="0"/>
          </a:p>
          <a:p>
            <a:r>
              <a:rPr lang="en-US" sz="1800" dirty="0" smtClean="0"/>
              <a:t>More detailed power supply decoupling model might improve results.</a:t>
            </a:r>
          </a:p>
          <a:p>
            <a:endParaRPr lang="en-US" sz="1800" dirty="0" smtClean="0"/>
          </a:p>
          <a:p>
            <a:endParaRPr lang="en-US" sz="1800" dirty="0" smtClean="0"/>
          </a:p>
        </p:txBody>
      </p:sp>
      <p:pic>
        <p:nvPicPr>
          <p:cNvPr id="11" name="Chart Placeholder 10" descr="l_pkg_vssq_vccq.png"/>
          <p:cNvPicPr>
            <a:picLocks noGrp="1" noChangeAspect="1"/>
          </p:cNvPicPr>
          <p:nvPr>
            <p:ph type="chart" sz="quarter" idx="10"/>
          </p:nvPr>
        </p:nvPicPr>
        <p:blipFill>
          <a:blip r:embed="rId2" cstate="print"/>
          <a:stretch>
            <a:fillRect/>
          </a:stretch>
        </p:blipFill>
        <p:spPr>
          <a:xfrm>
            <a:off x="230909" y="951288"/>
            <a:ext cx="6858189" cy="5105025"/>
          </a:xfrm>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Sim</a:t>
            </a:r>
            <a:r>
              <a:rPr lang="en-US" dirty="0" smtClean="0"/>
              <a:t> </a:t>
            </a:r>
            <a:r>
              <a:rPr lang="en-US" dirty="0" smtClean="0"/>
              <a:t>3</a:t>
            </a:r>
            <a:r>
              <a:rPr lang="en-US" dirty="0" smtClean="0"/>
              <a:t>, Full SSO Simulation</a:t>
            </a:r>
            <a:endParaRPr lang="en-US" dirty="0"/>
          </a:p>
        </p:txBody>
      </p:sp>
      <p:sp>
        <p:nvSpPr>
          <p:cNvPr id="4" name="Date Placeholder 3"/>
          <p:cNvSpPr>
            <a:spLocks noGrp="1"/>
          </p:cNvSpPr>
          <p:nvPr>
            <p:ph type="dt" sz="half" idx="11"/>
          </p:nvPr>
        </p:nvSpPr>
        <p:spPr/>
        <p:txBody>
          <a:bodyPr/>
          <a:lstStyle/>
          <a:p>
            <a:pPr>
              <a:defRPr/>
            </a:pPr>
            <a:r>
              <a:rPr lang="en-US" dirty="0" smtClean="0"/>
              <a:t>May 16, 2012</a:t>
            </a:r>
            <a:endParaRPr lang="en-US" dirty="0"/>
          </a:p>
        </p:txBody>
      </p:sp>
      <p:sp>
        <p:nvSpPr>
          <p:cNvPr id="15" name="TextBox 14"/>
          <p:cNvSpPr txBox="1"/>
          <p:nvPr/>
        </p:nvSpPr>
        <p:spPr>
          <a:xfrm>
            <a:off x="7204365" y="1291783"/>
            <a:ext cx="1809008" cy="4801314"/>
          </a:xfrm>
          <a:prstGeom prst="rect">
            <a:avLst/>
          </a:prstGeom>
          <a:noFill/>
        </p:spPr>
        <p:txBody>
          <a:bodyPr wrap="square" rtlCol="0">
            <a:spAutoFit/>
          </a:bodyPr>
          <a:lstStyle/>
          <a:p>
            <a:r>
              <a:rPr lang="en-US" sz="1800" dirty="0" smtClean="0"/>
              <a:t>Good VCCQ current </a:t>
            </a:r>
            <a:r>
              <a:rPr lang="en-US" sz="1800" dirty="0" err="1" smtClean="0"/>
              <a:t>correla-tion</a:t>
            </a:r>
            <a:r>
              <a:rPr lang="en-US" sz="1800" dirty="0" smtClean="0"/>
              <a:t> between SPICE and IBIS 5.0 models.</a:t>
            </a:r>
          </a:p>
          <a:p>
            <a:endParaRPr lang="en-US" sz="1800" dirty="0" smtClean="0"/>
          </a:p>
          <a:p>
            <a:r>
              <a:rPr lang="en-US" sz="1800" dirty="0" smtClean="0"/>
              <a:t>VCCQ voltage noise over-estimated.</a:t>
            </a:r>
          </a:p>
          <a:p>
            <a:endParaRPr lang="en-US" sz="1800" dirty="0" smtClean="0"/>
          </a:p>
          <a:p>
            <a:r>
              <a:rPr lang="en-US" sz="1800" dirty="0" smtClean="0"/>
              <a:t>Slight time delay in SPICE results not modeled in IBIS.</a:t>
            </a:r>
          </a:p>
          <a:p>
            <a:endParaRPr lang="en-US" sz="1800" dirty="0" smtClean="0"/>
          </a:p>
          <a:p>
            <a:endParaRPr lang="en-US" sz="1800" dirty="0" smtClean="0"/>
          </a:p>
        </p:txBody>
      </p:sp>
      <p:pic>
        <p:nvPicPr>
          <p:cNvPr id="7" name="Chart Placeholder 10" descr="l_pkg_vssq_vccq.png"/>
          <p:cNvPicPr>
            <a:picLocks noChangeAspect="1"/>
          </p:cNvPicPr>
          <p:nvPr/>
        </p:nvPicPr>
        <p:blipFill>
          <a:blip r:embed="rId2" cstate="print"/>
          <a:stretch>
            <a:fillRect/>
          </a:stretch>
        </p:blipFill>
        <p:spPr bwMode="auto">
          <a:xfrm>
            <a:off x="230910" y="951288"/>
            <a:ext cx="6858187" cy="51050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Conclusions</a:t>
            </a:r>
            <a:endParaRPr lang="en-US" dirty="0"/>
          </a:p>
        </p:txBody>
      </p:sp>
      <p:sp>
        <p:nvSpPr>
          <p:cNvPr id="6" name="Text Placeholder 5"/>
          <p:cNvSpPr>
            <a:spLocks noGrp="1"/>
          </p:cNvSpPr>
          <p:nvPr>
            <p:ph type="body" sz="quarter" idx="10"/>
          </p:nvPr>
        </p:nvSpPr>
        <p:spPr/>
        <p:txBody>
          <a:bodyPr/>
          <a:lstStyle/>
          <a:p>
            <a:r>
              <a:rPr lang="en-US" dirty="0" err="1" smtClean="0"/>
              <a:t>Overclocking</a:t>
            </a:r>
            <a:r>
              <a:rPr lang="en-US" dirty="0" smtClean="0"/>
              <a:t> issues with IBIS 5.0 models are a serious concern at 1600Mbps+ data rates.</a:t>
            </a:r>
          </a:p>
          <a:p>
            <a:r>
              <a:rPr lang="en-US" dirty="0" smtClean="0"/>
              <a:t>DDR4 Power Integrity can be modeled reasonably well with IBIS 5.0.</a:t>
            </a:r>
          </a:p>
          <a:p>
            <a:r>
              <a:rPr lang="en-US" dirty="0" smtClean="0"/>
              <a:t>Automated IBIS extraction tools for IBIS 5.0 PI data tables will help speed up adoption and prevalence of these models.</a:t>
            </a:r>
          </a:p>
          <a:p>
            <a:endParaRPr lang="en-US" dirty="0" smtClean="0"/>
          </a:p>
        </p:txBody>
      </p:sp>
      <p:sp>
        <p:nvSpPr>
          <p:cNvPr id="4" name="Date Placeholder 3"/>
          <p:cNvSpPr>
            <a:spLocks noGrp="1"/>
          </p:cNvSpPr>
          <p:nvPr>
            <p:ph type="dt" sz="half" idx="11"/>
          </p:nvPr>
        </p:nvSpPr>
        <p:spPr/>
        <p:txBody>
          <a:bodyPr/>
          <a:lstStyle/>
          <a:p>
            <a:pPr>
              <a:defRPr/>
            </a:pPr>
            <a:r>
              <a:rPr lang="en-US" dirty="0" smtClean="0"/>
              <a:t>May 16, 2012</a:t>
            </a:r>
            <a:endParaRPr lang="en-US"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Date Placeholder 1"/>
          <p:cNvSpPr>
            <a:spLocks noGrp="1"/>
          </p:cNvSpPr>
          <p:nvPr>
            <p:ph type="dt" sz="quarter" idx="4294967295"/>
          </p:nvPr>
        </p:nvSpPr>
        <p:spPr bwMode="auto">
          <a:xfrm>
            <a:off x="0" y="6492875"/>
            <a:ext cx="1871663" cy="365125"/>
          </a:xfrm>
          <a:prstGeom prst="rect">
            <a:avLst/>
          </a:prstGeom>
          <a:noFill/>
          <a:ln>
            <a:miter lim="800000"/>
            <a:headEnd/>
            <a:tailEnd/>
          </a:ln>
        </p:spPr>
        <p:txBody>
          <a:bodyPr/>
          <a:lstStyle/>
          <a:p>
            <a:pPr eaLnBrk="0" hangingPunct="0"/>
            <a:fld id="{76C89225-CC27-40CC-B2B5-12F8AA657CE0}" type="datetime6">
              <a:rPr lang="en-US"/>
              <a:pPr eaLnBrk="0" hangingPunct="0"/>
              <a:t>May 12</a:t>
            </a:fld>
            <a:endParaRPr lang="en-US"/>
          </a:p>
        </p:txBody>
      </p:sp>
      <p:pic>
        <p:nvPicPr>
          <p:cNvPr id="3" name="Picture 2" descr="C:\IOMETH\Website\iometh.com\iometh_logo.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471845" y="3218527"/>
            <a:ext cx="2469194" cy="1490283"/>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Outline</a:t>
            </a:r>
            <a:endParaRPr lang="en-US" dirty="0"/>
          </a:p>
        </p:txBody>
      </p:sp>
      <p:sp>
        <p:nvSpPr>
          <p:cNvPr id="7" name="Text Placeholder 6"/>
          <p:cNvSpPr>
            <a:spLocks noGrp="1"/>
          </p:cNvSpPr>
          <p:nvPr>
            <p:ph type="body" sz="quarter" idx="10"/>
          </p:nvPr>
        </p:nvSpPr>
        <p:spPr/>
        <p:txBody>
          <a:bodyPr/>
          <a:lstStyle/>
          <a:p>
            <a:r>
              <a:rPr lang="en-US" dirty="0" smtClean="0"/>
              <a:t>DDR4 introduction</a:t>
            </a:r>
          </a:p>
          <a:p>
            <a:r>
              <a:rPr lang="en-US" dirty="0" smtClean="0"/>
              <a:t>Motivation for presentation</a:t>
            </a:r>
          </a:p>
          <a:p>
            <a:r>
              <a:rPr lang="en-US" dirty="0" smtClean="0"/>
              <a:t>DDR4 IBIS 5.0 model creation</a:t>
            </a:r>
          </a:p>
          <a:p>
            <a:r>
              <a:rPr lang="en-US" dirty="0" smtClean="0"/>
              <a:t>Power Integrity </a:t>
            </a:r>
            <a:r>
              <a:rPr lang="en-US" dirty="0" smtClean="0"/>
              <a:t>s</a:t>
            </a:r>
            <a:r>
              <a:rPr lang="en-US" dirty="0" smtClean="0"/>
              <a:t>imulation results</a:t>
            </a:r>
          </a:p>
          <a:p>
            <a:r>
              <a:rPr lang="en-US" dirty="0" smtClean="0"/>
              <a:t>Conclusions</a:t>
            </a:r>
            <a:endParaRPr lang="en-US" dirty="0"/>
          </a:p>
        </p:txBody>
      </p:sp>
      <p:sp>
        <p:nvSpPr>
          <p:cNvPr id="4" name="Date Placeholder 3"/>
          <p:cNvSpPr>
            <a:spLocks noGrp="1"/>
          </p:cNvSpPr>
          <p:nvPr>
            <p:ph type="dt" sz="half" idx="11"/>
          </p:nvPr>
        </p:nvSpPr>
        <p:spPr/>
        <p:txBody>
          <a:bodyPr/>
          <a:lstStyle/>
          <a:p>
            <a:pPr>
              <a:defRPr/>
            </a:pPr>
            <a:r>
              <a:rPr lang="en-US" dirty="0" smtClean="0"/>
              <a:t>May </a:t>
            </a:r>
            <a:r>
              <a:rPr lang="en-US" dirty="0" smtClean="0"/>
              <a:t>16, 2012</a:t>
            </a:r>
            <a:endParaRPr lang="en-US"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DDR4 Introduction</a:t>
            </a:r>
            <a:endParaRPr lang="en-US" dirty="0"/>
          </a:p>
        </p:txBody>
      </p:sp>
      <p:sp>
        <p:nvSpPr>
          <p:cNvPr id="7" name="Text Placeholder 6"/>
          <p:cNvSpPr>
            <a:spLocks noGrp="1"/>
          </p:cNvSpPr>
          <p:nvPr>
            <p:ph type="body" sz="quarter" idx="10"/>
          </p:nvPr>
        </p:nvSpPr>
        <p:spPr>
          <a:xfrm>
            <a:off x="265113" y="1010338"/>
            <a:ext cx="8437562" cy="4792934"/>
          </a:xfrm>
        </p:spPr>
        <p:txBody>
          <a:bodyPr/>
          <a:lstStyle/>
          <a:p>
            <a:r>
              <a:rPr lang="en-US" dirty="0" smtClean="0"/>
              <a:t>Latest generation of SDRAM memory</a:t>
            </a:r>
          </a:p>
          <a:p>
            <a:pPr lvl="1"/>
            <a:r>
              <a:rPr lang="en-US" dirty="0" smtClean="0"/>
              <a:t>SDR </a:t>
            </a:r>
            <a:r>
              <a:rPr lang="en-US" dirty="0" smtClean="0">
                <a:sym typeface="Wingdings" pitchFamily="2" charset="2"/>
              </a:rPr>
              <a:t> DDR1  DDR2  DDR3  DDR4</a:t>
            </a:r>
            <a:endParaRPr lang="en-US" dirty="0" smtClean="0"/>
          </a:p>
          <a:p>
            <a:r>
              <a:rPr lang="en-US" dirty="0" smtClean="0"/>
              <a:t>1.2V VDD/VDDQ</a:t>
            </a:r>
          </a:p>
          <a:p>
            <a:r>
              <a:rPr lang="en-US" dirty="0" smtClean="0"/>
              <a:t>1600Mbps – 3200Mbps data rates</a:t>
            </a:r>
          </a:p>
          <a:p>
            <a:r>
              <a:rPr lang="en-US" dirty="0" smtClean="0"/>
              <a:t>Output Drive Impedance – 34, 40, 48 ohms</a:t>
            </a:r>
          </a:p>
          <a:p>
            <a:r>
              <a:rPr lang="en-US" dirty="0" smtClean="0"/>
              <a:t>DQ bus termination to VDDQ – significant change to signaling versus DDR3</a:t>
            </a:r>
          </a:p>
          <a:p>
            <a:r>
              <a:rPr lang="en-US" dirty="0" smtClean="0"/>
              <a:t>On-Die Termination is </a:t>
            </a:r>
            <a:r>
              <a:rPr lang="en-US" dirty="0" err="1" smtClean="0"/>
              <a:t>pullup</a:t>
            </a:r>
            <a:r>
              <a:rPr lang="en-US" dirty="0" smtClean="0"/>
              <a:t>-only to VDDQ</a:t>
            </a:r>
          </a:p>
          <a:p>
            <a:pPr lvl="1"/>
            <a:r>
              <a:rPr lang="en-US" dirty="0" err="1" smtClean="0"/>
              <a:t>RTT_nom</a:t>
            </a:r>
            <a:r>
              <a:rPr lang="en-US" dirty="0" smtClean="0"/>
              <a:t> has all selections available, 240/(n) where n is </a:t>
            </a:r>
            <a:r>
              <a:rPr lang="en-US" dirty="0" smtClean="0"/>
              <a:t>1 to </a:t>
            </a:r>
            <a:r>
              <a:rPr lang="en-US" dirty="0" smtClean="0"/>
              <a:t>7 and off. [240, 120, 80, 60, 48, 40, 34]</a:t>
            </a:r>
            <a:endParaRPr lang="en-US" dirty="0" smtClean="0"/>
          </a:p>
          <a:p>
            <a:endParaRPr lang="en-US" dirty="0"/>
          </a:p>
        </p:txBody>
      </p:sp>
      <p:sp>
        <p:nvSpPr>
          <p:cNvPr id="4" name="Date Placeholder 3"/>
          <p:cNvSpPr>
            <a:spLocks noGrp="1"/>
          </p:cNvSpPr>
          <p:nvPr>
            <p:ph type="dt" sz="half" idx="11"/>
          </p:nvPr>
        </p:nvSpPr>
        <p:spPr/>
        <p:txBody>
          <a:bodyPr/>
          <a:lstStyle/>
          <a:p>
            <a:pPr>
              <a:defRPr/>
            </a:pPr>
            <a:r>
              <a:rPr lang="en-US" dirty="0" smtClean="0"/>
              <a:t>May </a:t>
            </a:r>
            <a:r>
              <a:rPr lang="en-US" dirty="0" smtClean="0"/>
              <a:t>16, 2012</a:t>
            </a:r>
            <a:endParaRPr lang="en-US"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Motivation</a:t>
            </a:r>
            <a:endParaRPr lang="en-US" dirty="0"/>
          </a:p>
        </p:txBody>
      </p:sp>
      <p:sp>
        <p:nvSpPr>
          <p:cNvPr id="7" name="Text Placeholder 6"/>
          <p:cNvSpPr>
            <a:spLocks noGrp="1"/>
          </p:cNvSpPr>
          <p:nvPr>
            <p:ph type="body" sz="quarter" idx="10"/>
          </p:nvPr>
        </p:nvSpPr>
        <p:spPr/>
        <p:txBody>
          <a:bodyPr/>
          <a:lstStyle/>
          <a:p>
            <a:r>
              <a:rPr lang="en-US" dirty="0" smtClean="0"/>
              <a:t>PI capabilities of DDR3-800 models investigated las</a:t>
            </a:r>
            <a:r>
              <a:rPr lang="en-US" dirty="0" smtClean="0"/>
              <a:t>t year</a:t>
            </a:r>
          </a:p>
          <a:p>
            <a:r>
              <a:rPr lang="en-US" dirty="0" smtClean="0"/>
              <a:t>DDR4-1600+ versus DDR3</a:t>
            </a:r>
          </a:p>
          <a:p>
            <a:pPr lvl="1"/>
            <a:r>
              <a:rPr lang="en-US" dirty="0" smtClean="0"/>
              <a:t>Higher data rates – </a:t>
            </a:r>
            <a:r>
              <a:rPr lang="en-US" dirty="0" err="1" smtClean="0"/>
              <a:t>overclocking</a:t>
            </a:r>
            <a:r>
              <a:rPr lang="en-US" dirty="0" smtClean="0"/>
              <a:t> issues?</a:t>
            </a:r>
          </a:p>
          <a:p>
            <a:pPr lvl="1"/>
            <a:r>
              <a:rPr lang="en-US" dirty="0" smtClean="0"/>
              <a:t>VDDQ terminated bus – do imbalanced VDDQ/VSSQ currents cause any inaccuracies?</a:t>
            </a:r>
          </a:p>
          <a:p>
            <a:pPr lvl="1"/>
            <a:r>
              <a:rPr lang="en-US" dirty="0" smtClean="0"/>
              <a:t>Different pre-driver characteristics</a:t>
            </a:r>
          </a:p>
          <a:p>
            <a:pPr lvl="1"/>
            <a:r>
              <a:rPr lang="en-US" dirty="0" smtClean="0"/>
              <a:t>Similar VDDQ/VSSQ decoupling characteristics</a:t>
            </a:r>
          </a:p>
          <a:p>
            <a:r>
              <a:rPr lang="en-US" dirty="0" smtClean="0"/>
              <a:t>Updated software – how does it handle the new models?</a:t>
            </a:r>
            <a:endParaRPr lang="en-US" dirty="0"/>
          </a:p>
        </p:txBody>
      </p:sp>
      <p:sp>
        <p:nvSpPr>
          <p:cNvPr id="4" name="Date Placeholder 3"/>
          <p:cNvSpPr>
            <a:spLocks noGrp="1"/>
          </p:cNvSpPr>
          <p:nvPr>
            <p:ph type="dt" sz="half" idx="11"/>
          </p:nvPr>
        </p:nvSpPr>
        <p:spPr/>
        <p:txBody>
          <a:bodyPr/>
          <a:lstStyle/>
          <a:p>
            <a:pPr>
              <a:defRPr/>
            </a:pPr>
            <a:r>
              <a:rPr lang="en-US" dirty="0" smtClean="0"/>
              <a:t>May </a:t>
            </a:r>
            <a:r>
              <a:rPr lang="en-US" dirty="0" smtClean="0"/>
              <a:t>16, 2012</a:t>
            </a:r>
            <a:endParaRPr lang="en-US"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DDR4 IBIS 5.0 Model Creation</a:t>
            </a:r>
            <a:endParaRPr lang="en-US" dirty="0"/>
          </a:p>
        </p:txBody>
      </p:sp>
      <p:sp>
        <p:nvSpPr>
          <p:cNvPr id="7" name="Text Placeholder 6"/>
          <p:cNvSpPr>
            <a:spLocks noGrp="1"/>
          </p:cNvSpPr>
          <p:nvPr>
            <p:ph type="body" sz="quarter" idx="10"/>
          </p:nvPr>
        </p:nvSpPr>
        <p:spPr/>
        <p:txBody>
          <a:bodyPr/>
          <a:lstStyle/>
          <a:p>
            <a:r>
              <a:rPr lang="en-US" dirty="0" smtClean="0"/>
              <a:t>Automated buffer extraction tool used for quick dat</a:t>
            </a:r>
            <a:r>
              <a:rPr lang="en-US" dirty="0" smtClean="0"/>
              <a:t>a extraction</a:t>
            </a:r>
          </a:p>
          <a:p>
            <a:r>
              <a:rPr lang="en-US" dirty="0" smtClean="0"/>
              <a:t>Extracted I-V, 4 V-t + [Composite Current]s, [ISSO PU] and [ISSO PD]</a:t>
            </a:r>
          </a:p>
          <a:p>
            <a:pPr lvl="1"/>
            <a:r>
              <a:rPr lang="en-US" dirty="0" smtClean="0"/>
              <a:t>Best-points-fit algorithm applied to all data sets</a:t>
            </a:r>
          </a:p>
          <a:p>
            <a:pPr lvl="2"/>
            <a:r>
              <a:rPr lang="en-US" dirty="0" smtClean="0"/>
              <a:t>Not critical with 1000 possible data points on V-t and I-t, but what if you need to later downgrade a model to 100 points for IBIS 3.2 compatibility?</a:t>
            </a:r>
          </a:p>
          <a:p>
            <a:pPr lvl="2"/>
            <a:r>
              <a:rPr lang="en-US" dirty="0" smtClean="0"/>
              <a:t>Critical for data sets with 100 points (I-V)</a:t>
            </a:r>
          </a:p>
          <a:p>
            <a:pPr lvl="2"/>
            <a:endParaRPr lang="en-US" dirty="0"/>
          </a:p>
        </p:txBody>
      </p:sp>
      <p:sp>
        <p:nvSpPr>
          <p:cNvPr id="4" name="Date Placeholder 3"/>
          <p:cNvSpPr>
            <a:spLocks noGrp="1"/>
          </p:cNvSpPr>
          <p:nvPr>
            <p:ph type="dt" sz="half" idx="11"/>
          </p:nvPr>
        </p:nvSpPr>
        <p:spPr/>
        <p:txBody>
          <a:bodyPr/>
          <a:lstStyle/>
          <a:p>
            <a:pPr>
              <a:defRPr/>
            </a:pPr>
            <a:r>
              <a:rPr lang="en-US" dirty="0" smtClean="0"/>
              <a:t>May </a:t>
            </a:r>
            <a:r>
              <a:rPr lang="en-US" dirty="0" smtClean="0"/>
              <a:t>16, 2012</a:t>
            </a:r>
            <a:endParaRPr lang="en-US"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4"/>
          <p:cNvSpPr>
            <a:spLocks noGrp="1"/>
          </p:cNvSpPr>
          <p:nvPr>
            <p:ph type="title"/>
          </p:nvPr>
        </p:nvSpPr>
        <p:spPr/>
        <p:txBody>
          <a:bodyPr/>
          <a:lstStyle/>
          <a:p>
            <a:r>
              <a:rPr lang="en-US" dirty="0" smtClean="0"/>
              <a:t>[Composite Current] Data</a:t>
            </a:r>
          </a:p>
        </p:txBody>
      </p:sp>
      <p:sp>
        <p:nvSpPr>
          <p:cNvPr id="23556" name="Date Placeholder 3"/>
          <p:cNvSpPr>
            <a:spLocks noGrp="1"/>
          </p:cNvSpPr>
          <p:nvPr>
            <p:ph type="dt" sz="quarter" idx="11"/>
          </p:nvPr>
        </p:nvSpPr>
        <p:spPr bwMode="auto">
          <a:noFill/>
          <a:ln>
            <a:miter lim="800000"/>
            <a:headEnd/>
            <a:tailEnd/>
          </a:ln>
        </p:spPr>
        <p:txBody>
          <a:bodyPr wrap="square" numCol="1" anchorCtr="0" compatLnSpc="1">
            <a:prstTxWarp prst="textNoShape">
              <a:avLst/>
            </a:prstTxWarp>
          </a:bodyPr>
          <a:lstStyle/>
          <a:p>
            <a:pPr>
              <a:defRPr/>
            </a:pPr>
            <a:r>
              <a:rPr lang="en-US" dirty="0" smtClean="0"/>
              <a:t>May 16, 2012</a:t>
            </a:r>
            <a:endParaRPr lang="en-US" dirty="0"/>
          </a:p>
        </p:txBody>
      </p:sp>
      <p:sp>
        <p:nvSpPr>
          <p:cNvPr id="7" name="Text Placeholder 6"/>
          <p:cNvSpPr>
            <a:spLocks noGrp="1"/>
          </p:cNvSpPr>
          <p:nvPr>
            <p:ph type="body" sz="quarter" idx="10"/>
          </p:nvPr>
        </p:nvSpPr>
        <p:spPr>
          <a:xfrm>
            <a:off x="265113" y="5875699"/>
            <a:ext cx="8437562" cy="542090"/>
          </a:xfrm>
        </p:spPr>
        <p:txBody>
          <a:bodyPr/>
          <a:lstStyle/>
          <a:p>
            <a:r>
              <a:rPr lang="en-US" dirty="0" smtClean="0"/>
              <a:t>Note min corner is ~850ps long, bit time is 625ps </a:t>
            </a:r>
            <a:endParaRPr lang="en-US" dirty="0"/>
          </a:p>
        </p:txBody>
      </p:sp>
      <p:pic>
        <p:nvPicPr>
          <p:cNvPr id="8" name="Picture 7" descr="I_T_IBIS.png"/>
          <p:cNvPicPr>
            <a:picLocks noChangeAspect="1"/>
          </p:cNvPicPr>
          <p:nvPr/>
        </p:nvPicPr>
        <p:blipFill>
          <a:blip r:embed="rId2" cstate="print"/>
          <a:srcRect t="3034"/>
          <a:stretch>
            <a:fillRect/>
          </a:stretch>
        </p:blipFill>
        <p:spPr>
          <a:xfrm>
            <a:off x="0" y="972776"/>
            <a:ext cx="9144000" cy="4846863"/>
          </a:xfrm>
          <a:prstGeom prst="rect">
            <a:avLst/>
          </a:prstGeom>
        </p:spPr>
      </p:pic>
      <p:cxnSp>
        <p:nvCxnSpPr>
          <p:cNvPr id="10" name="Straight Arrow Connector 9"/>
          <p:cNvCxnSpPr/>
          <p:nvPr/>
        </p:nvCxnSpPr>
        <p:spPr bwMode="auto">
          <a:xfrm flipV="1">
            <a:off x="2661719" y="4191756"/>
            <a:ext cx="0" cy="488886"/>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cxnSp>
        <p:nvCxnSpPr>
          <p:cNvPr id="14" name="Straight Arrow Connector 13"/>
          <p:cNvCxnSpPr/>
          <p:nvPr/>
        </p:nvCxnSpPr>
        <p:spPr bwMode="auto">
          <a:xfrm flipV="1">
            <a:off x="8490642" y="4190247"/>
            <a:ext cx="0" cy="488886"/>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cxnSp>
        <p:nvCxnSpPr>
          <p:cNvPr id="16" name="Straight Connector 15"/>
          <p:cNvCxnSpPr/>
          <p:nvPr/>
        </p:nvCxnSpPr>
        <p:spPr bwMode="auto">
          <a:xfrm>
            <a:off x="2652666" y="4671588"/>
            <a:ext cx="5839485" cy="18107"/>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18" name="Straight Arrow Connector 17"/>
          <p:cNvCxnSpPr/>
          <p:nvPr/>
        </p:nvCxnSpPr>
        <p:spPr bwMode="auto">
          <a:xfrm flipH="1">
            <a:off x="4101220" y="4680642"/>
            <a:ext cx="371192" cy="1321806"/>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4"/>
          <p:cNvSpPr>
            <a:spLocks noGrp="1"/>
          </p:cNvSpPr>
          <p:nvPr>
            <p:ph type="title"/>
          </p:nvPr>
        </p:nvSpPr>
        <p:spPr/>
        <p:txBody>
          <a:bodyPr/>
          <a:lstStyle/>
          <a:p>
            <a:r>
              <a:rPr lang="en-US" dirty="0" smtClean="0"/>
              <a:t>V-t </a:t>
            </a:r>
            <a:r>
              <a:rPr lang="en-US" dirty="0" smtClean="0"/>
              <a:t>Data</a:t>
            </a:r>
            <a:endParaRPr lang="en-US" dirty="0" smtClean="0"/>
          </a:p>
        </p:txBody>
      </p:sp>
      <p:sp>
        <p:nvSpPr>
          <p:cNvPr id="23556" name="Date Placeholder 3"/>
          <p:cNvSpPr>
            <a:spLocks noGrp="1"/>
          </p:cNvSpPr>
          <p:nvPr>
            <p:ph type="dt" sz="quarter" idx="11"/>
          </p:nvPr>
        </p:nvSpPr>
        <p:spPr bwMode="auto">
          <a:noFill/>
          <a:ln>
            <a:miter lim="800000"/>
            <a:headEnd/>
            <a:tailEnd/>
          </a:ln>
        </p:spPr>
        <p:txBody>
          <a:bodyPr wrap="square" numCol="1" anchorCtr="0" compatLnSpc="1">
            <a:prstTxWarp prst="textNoShape">
              <a:avLst/>
            </a:prstTxWarp>
          </a:bodyPr>
          <a:lstStyle/>
          <a:p>
            <a:pPr>
              <a:defRPr/>
            </a:pPr>
            <a:r>
              <a:rPr lang="en-US" dirty="0" smtClean="0"/>
              <a:t>May 16, 2012</a:t>
            </a:r>
            <a:endParaRPr lang="en-US" dirty="0"/>
          </a:p>
        </p:txBody>
      </p:sp>
      <p:sp>
        <p:nvSpPr>
          <p:cNvPr id="7" name="Text Placeholder 6"/>
          <p:cNvSpPr>
            <a:spLocks noGrp="1"/>
          </p:cNvSpPr>
          <p:nvPr>
            <p:ph type="body" sz="quarter" idx="10"/>
          </p:nvPr>
        </p:nvSpPr>
        <p:spPr>
          <a:xfrm>
            <a:off x="265113" y="5830432"/>
            <a:ext cx="8437562" cy="570367"/>
          </a:xfrm>
        </p:spPr>
        <p:txBody>
          <a:bodyPr/>
          <a:lstStyle/>
          <a:p>
            <a:r>
              <a:rPr lang="en-US" dirty="0" smtClean="0"/>
              <a:t>V-t/I-t start/end times match, time points non-correlated</a:t>
            </a:r>
            <a:endParaRPr lang="en-US" dirty="0"/>
          </a:p>
        </p:txBody>
      </p:sp>
      <p:pic>
        <p:nvPicPr>
          <p:cNvPr id="8" name="Picture 7" descr="V_T_IBIS.png"/>
          <p:cNvPicPr>
            <a:picLocks noChangeAspect="1"/>
          </p:cNvPicPr>
          <p:nvPr/>
        </p:nvPicPr>
        <p:blipFill>
          <a:blip r:embed="rId2" cstate="print"/>
          <a:srcRect t="3034"/>
          <a:stretch>
            <a:fillRect/>
          </a:stretch>
        </p:blipFill>
        <p:spPr>
          <a:xfrm>
            <a:off x="0" y="954642"/>
            <a:ext cx="9144000" cy="4846891"/>
          </a:xfrm>
          <a:prstGeom prst="rect">
            <a:avLst/>
          </a:prstGeom>
        </p:spPr>
      </p:pic>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4"/>
          <p:cNvSpPr>
            <a:spLocks noGrp="1"/>
          </p:cNvSpPr>
          <p:nvPr>
            <p:ph type="title"/>
          </p:nvPr>
        </p:nvSpPr>
        <p:spPr/>
        <p:txBody>
          <a:bodyPr/>
          <a:lstStyle/>
          <a:p>
            <a:r>
              <a:rPr lang="en-US" dirty="0" smtClean="0"/>
              <a:t>I-V </a:t>
            </a:r>
            <a:r>
              <a:rPr lang="en-US" dirty="0" smtClean="0"/>
              <a:t>Data – </a:t>
            </a:r>
            <a:r>
              <a:rPr lang="en-US" dirty="0" err="1" smtClean="0"/>
              <a:t>Pullup</a:t>
            </a:r>
            <a:r>
              <a:rPr lang="en-US" dirty="0" smtClean="0"/>
              <a:t>, </a:t>
            </a:r>
            <a:r>
              <a:rPr lang="en-US" dirty="0" err="1" smtClean="0"/>
              <a:t>Pulldown</a:t>
            </a:r>
            <a:r>
              <a:rPr lang="en-US" dirty="0" smtClean="0"/>
              <a:t>, ISSO</a:t>
            </a:r>
            <a:endParaRPr lang="en-US" dirty="0" smtClean="0"/>
          </a:p>
        </p:txBody>
      </p:sp>
      <p:sp>
        <p:nvSpPr>
          <p:cNvPr id="23556" name="Date Placeholder 3"/>
          <p:cNvSpPr>
            <a:spLocks noGrp="1"/>
          </p:cNvSpPr>
          <p:nvPr>
            <p:ph type="dt" sz="quarter" idx="11"/>
          </p:nvPr>
        </p:nvSpPr>
        <p:spPr bwMode="auto">
          <a:noFill/>
          <a:ln>
            <a:miter lim="800000"/>
            <a:headEnd/>
            <a:tailEnd/>
          </a:ln>
        </p:spPr>
        <p:txBody>
          <a:bodyPr wrap="square" numCol="1" anchorCtr="0" compatLnSpc="1">
            <a:prstTxWarp prst="textNoShape">
              <a:avLst/>
            </a:prstTxWarp>
          </a:bodyPr>
          <a:lstStyle/>
          <a:p>
            <a:pPr>
              <a:defRPr/>
            </a:pPr>
            <a:r>
              <a:rPr lang="en-US" dirty="0" smtClean="0"/>
              <a:t>May 16, 2012</a:t>
            </a:r>
            <a:endParaRPr lang="en-US" dirty="0"/>
          </a:p>
        </p:txBody>
      </p:sp>
      <p:pic>
        <p:nvPicPr>
          <p:cNvPr id="6" name="Picture 5" descr="I_V_IBIS.png"/>
          <p:cNvPicPr>
            <a:picLocks noChangeAspect="1"/>
          </p:cNvPicPr>
          <p:nvPr/>
        </p:nvPicPr>
        <p:blipFill>
          <a:blip r:embed="rId2" cstate="print"/>
          <a:srcRect t="3034"/>
          <a:stretch>
            <a:fillRect/>
          </a:stretch>
        </p:blipFill>
        <p:spPr>
          <a:xfrm>
            <a:off x="0" y="950464"/>
            <a:ext cx="9144000" cy="4754884"/>
          </a:xfrm>
          <a:prstGeom prst="rect">
            <a:avLst/>
          </a:prstGeom>
        </p:spPr>
      </p:pic>
      <p:grpSp>
        <p:nvGrpSpPr>
          <p:cNvPr id="13" name="Group 12"/>
          <p:cNvGrpSpPr/>
          <p:nvPr/>
        </p:nvGrpSpPr>
        <p:grpSpPr>
          <a:xfrm>
            <a:off x="2724727" y="3629891"/>
            <a:ext cx="1145309" cy="2272145"/>
            <a:chOff x="2652666" y="4190247"/>
            <a:chExt cx="5839485" cy="1812201"/>
          </a:xfrm>
        </p:grpSpPr>
        <p:cxnSp>
          <p:nvCxnSpPr>
            <p:cNvPr id="9" name="Straight Arrow Connector 8"/>
            <p:cNvCxnSpPr/>
            <p:nvPr/>
          </p:nvCxnSpPr>
          <p:spPr bwMode="auto">
            <a:xfrm flipV="1">
              <a:off x="2661719" y="4191756"/>
              <a:ext cx="0" cy="488886"/>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cxnSp>
          <p:nvCxnSpPr>
            <p:cNvPr id="10" name="Straight Arrow Connector 9"/>
            <p:cNvCxnSpPr/>
            <p:nvPr/>
          </p:nvCxnSpPr>
          <p:spPr bwMode="auto">
            <a:xfrm flipV="1">
              <a:off x="8490642" y="4190247"/>
              <a:ext cx="0" cy="488886"/>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cxnSp>
          <p:nvCxnSpPr>
            <p:cNvPr id="11" name="Straight Connector 10"/>
            <p:cNvCxnSpPr/>
            <p:nvPr/>
          </p:nvCxnSpPr>
          <p:spPr bwMode="auto">
            <a:xfrm>
              <a:off x="2652666" y="4671588"/>
              <a:ext cx="5839485" cy="18107"/>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12" name="Straight Arrow Connector 11"/>
            <p:cNvCxnSpPr/>
            <p:nvPr/>
          </p:nvCxnSpPr>
          <p:spPr bwMode="auto">
            <a:xfrm flipH="1">
              <a:off x="4101220" y="4680642"/>
              <a:ext cx="371192" cy="1321806"/>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grpSp>
      <p:sp>
        <p:nvSpPr>
          <p:cNvPr id="14" name="Text Placeholder 6"/>
          <p:cNvSpPr>
            <a:spLocks noGrp="1"/>
          </p:cNvSpPr>
          <p:nvPr>
            <p:ph type="body" sz="quarter" idx="10"/>
          </p:nvPr>
        </p:nvSpPr>
        <p:spPr>
          <a:xfrm>
            <a:off x="265113" y="5830432"/>
            <a:ext cx="8437562" cy="570367"/>
          </a:xfrm>
        </p:spPr>
        <p:txBody>
          <a:bodyPr/>
          <a:lstStyle/>
          <a:p>
            <a:r>
              <a:rPr lang="en-US" dirty="0" smtClean="0"/>
              <a:t>ISSO data is very linear in range of Voltage supply swing</a:t>
            </a:r>
            <a:endParaRPr lang="en-US"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Power Integrity Simulation </a:t>
            </a:r>
            <a:r>
              <a:rPr lang="en-US" dirty="0" smtClean="0"/>
              <a:t>Results</a:t>
            </a:r>
            <a:endParaRPr lang="en-US" dirty="0"/>
          </a:p>
        </p:txBody>
      </p:sp>
      <p:sp>
        <p:nvSpPr>
          <p:cNvPr id="6" name="Subtitle 5"/>
          <p:cNvSpPr>
            <a:spLocks noGrp="1"/>
          </p:cNvSpPr>
          <p:nvPr>
            <p:ph type="subTitle" idx="1"/>
          </p:nvPr>
        </p:nvSpPr>
        <p:spPr/>
        <p:txBody>
          <a:bodyPr/>
          <a:lstStyle/>
          <a:p>
            <a:endParaRPr lang="en-US" dirty="0"/>
          </a:p>
        </p:txBody>
      </p:sp>
      <p:sp>
        <p:nvSpPr>
          <p:cNvPr id="4" name="Date Placeholder 3"/>
          <p:cNvSpPr>
            <a:spLocks noGrp="1"/>
          </p:cNvSpPr>
          <p:nvPr>
            <p:ph type="dt" sz="half" idx="10"/>
          </p:nvPr>
        </p:nvSpPr>
        <p:spPr/>
        <p:txBody>
          <a:bodyPr/>
          <a:lstStyle/>
          <a:p>
            <a:pPr>
              <a:defRPr/>
            </a:pPr>
            <a:r>
              <a:rPr lang="en-US" dirty="0" smtClean="0"/>
              <a:t>May 16, 2012</a:t>
            </a:r>
            <a:endParaRPr lang="en-US" dirty="0"/>
          </a:p>
        </p:txBody>
      </p:sp>
    </p:spTree>
  </p:cSld>
  <p:clrMapOvr>
    <a:masterClrMapping/>
  </p:clrMapOvr>
  <p:transition>
    <p:fade/>
  </p:transition>
</p:sld>
</file>

<file path=ppt/theme/theme1.xml><?xml version="1.0" encoding="utf-8"?>
<a:theme xmlns:a="http://schemas.openxmlformats.org/drawingml/2006/main" name="blank">
  <a:themeElements>
    <a:clrScheme name="Micron 2007">
      <a:dk1>
        <a:srgbClr val="002060"/>
      </a:dk1>
      <a:lt1>
        <a:sysClr val="window" lastClr="FFFFFF"/>
      </a:lt1>
      <a:dk2>
        <a:srgbClr val="002060"/>
      </a:dk2>
      <a:lt2>
        <a:srgbClr val="FFFFFF"/>
      </a:lt2>
      <a:accent1>
        <a:srgbClr val="CEB966"/>
      </a:accent1>
      <a:accent2>
        <a:srgbClr val="9CB084"/>
      </a:accent2>
      <a:accent3>
        <a:srgbClr val="6BB1C9"/>
      </a:accent3>
      <a:accent4>
        <a:srgbClr val="6585CF"/>
      </a:accent4>
      <a:accent5>
        <a:srgbClr val="7E6BC9"/>
      </a:accent5>
      <a:accent6>
        <a:srgbClr val="A379BB"/>
      </a:accent6>
      <a:hlink>
        <a:srgbClr val="2F75FF"/>
      </a:hlink>
      <a:folHlink>
        <a:srgbClr val="3D8DA9"/>
      </a:folHlink>
    </a:clrScheme>
    <a:fontScheme name="Tahoma">
      <a:majorFont>
        <a:latin typeface="Tahoma"/>
        <a:ea typeface="MS PGothic"/>
        <a:cs typeface=""/>
      </a:majorFont>
      <a:minorFont>
        <a:latin typeface="Tahoma"/>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rnd" cmpd="sng" algn="ctr">
          <a:solidFill>
            <a:schemeClr val="tx1"/>
          </a:solidFill>
          <a:prstDash val="solid"/>
          <a:round/>
          <a:headEnd type="none" w="med" len="med"/>
          <a:tailEnd type="none" w="med" len="med"/>
        </a:ln>
        <a:effectLst/>
      </a:spPr>
      <a:bodyPr vert="horz" wrap="square" lIns="92075" tIns="46038" rIns="92075" bIns="46038" numCol="1" rtlCol="0"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1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2075" tIns="46038" rIns="92075" bIns="46038"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ahoma" pitchFamily="34" charset="0"/>
          </a:defRPr>
        </a:defPPr>
      </a:lstStyle>
    </a:lnDef>
    <a:txDef>
      <a:spPr>
        <a:noFill/>
      </a:spPr>
      <a:bodyPr wrap="none" rtlCol="0">
        <a:spAutoFit/>
      </a:bodyPr>
      <a:lstStyle>
        <a:defPPr>
          <a:defRPr sz="1800" dirty="0" smtClean="0"/>
        </a:defPPr>
      </a:lstStyle>
    </a:txDef>
  </a:objectDefaults>
  <a:extraClrSchemeLst>
    <a:extraClrScheme>
      <a:clrScheme name="1_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lan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lan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lan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_Blank 8">
        <a:dk1>
          <a:srgbClr val="000000"/>
        </a:dk1>
        <a:lt1>
          <a:srgbClr val="FFFFFF"/>
        </a:lt1>
        <a:dk2>
          <a:srgbClr val="000099"/>
        </a:dk2>
        <a:lt2>
          <a:srgbClr val="808080"/>
        </a:lt2>
        <a:accent1>
          <a:srgbClr val="FFCC00"/>
        </a:accent1>
        <a:accent2>
          <a:srgbClr val="800080"/>
        </a:accent2>
        <a:accent3>
          <a:srgbClr val="FFFFFF"/>
        </a:accent3>
        <a:accent4>
          <a:srgbClr val="000000"/>
        </a:accent4>
        <a:accent5>
          <a:srgbClr val="FFE2AA"/>
        </a:accent5>
        <a:accent6>
          <a:srgbClr val="730073"/>
        </a:accent6>
        <a:hlink>
          <a:srgbClr val="006666"/>
        </a:hlink>
        <a:folHlink>
          <a:srgbClr val="A50021"/>
        </a:folHlink>
      </a:clrScheme>
      <a:clrMap bg1="lt1" tx1="dk1" bg2="lt2" tx2="dk2" accent1="accent1" accent2="accent2" accent3="accent3" accent4="accent4" accent5="accent5" accent6="accent6" hlink="hlink" folHlink="folHlink"/>
    </a:extraClrScheme>
    <a:extraClrScheme>
      <a:clrScheme name="1_Blank 9">
        <a:dk1>
          <a:srgbClr val="072B5E"/>
        </a:dk1>
        <a:lt1>
          <a:srgbClr val="FFFFFF"/>
        </a:lt1>
        <a:dk2>
          <a:srgbClr val="072B5E"/>
        </a:dk2>
        <a:lt2>
          <a:srgbClr val="808080"/>
        </a:lt2>
        <a:accent1>
          <a:srgbClr val="455E90"/>
        </a:accent1>
        <a:accent2>
          <a:srgbClr val="7F0700"/>
        </a:accent2>
        <a:accent3>
          <a:srgbClr val="FFFFFF"/>
        </a:accent3>
        <a:accent4>
          <a:srgbClr val="05234F"/>
        </a:accent4>
        <a:accent5>
          <a:srgbClr val="B0B6C6"/>
        </a:accent5>
        <a:accent6>
          <a:srgbClr val="720600"/>
        </a:accent6>
        <a:hlink>
          <a:srgbClr val="3D8DA9"/>
        </a:hlink>
        <a:folHlink>
          <a:srgbClr val="796BB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Micron 2007">
      <a:dk1>
        <a:srgbClr val="002060"/>
      </a:dk1>
      <a:lt1>
        <a:sysClr val="window" lastClr="FFFFFF"/>
      </a:lt1>
      <a:dk2>
        <a:srgbClr val="002060"/>
      </a:dk2>
      <a:lt2>
        <a:srgbClr val="FFFFFF"/>
      </a:lt2>
      <a:accent1>
        <a:srgbClr val="CEB966"/>
      </a:accent1>
      <a:accent2>
        <a:srgbClr val="9CB084"/>
      </a:accent2>
      <a:accent3>
        <a:srgbClr val="6BB1C9"/>
      </a:accent3>
      <a:accent4>
        <a:srgbClr val="6585CF"/>
      </a:accent4>
      <a:accent5>
        <a:srgbClr val="7E6BC9"/>
      </a:accent5>
      <a:accent6>
        <a:srgbClr val="A379BB"/>
      </a:accent6>
      <a:hlink>
        <a:srgbClr val="2F75FF"/>
      </a:hlink>
      <a:folHlink>
        <a:srgbClr val="3D8DA9"/>
      </a:folHlink>
    </a:clrScheme>
    <a:fontScheme name="Tahoma">
      <a:majorFont>
        <a:latin typeface="Tahoma"/>
        <a:ea typeface="MS PGothic"/>
        <a:cs typeface=""/>
      </a:majorFont>
      <a:minorFont>
        <a:latin typeface="Tahoma"/>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A2B691885D53743AA16D888E4907591" ma:contentTypeVersion="0" ma:contentTypeDescription="Create a new document." ma:contentTypeScope="" ma:versionID="5232b155e346b251610eaf28e18a2e51">
  <xsd:schema xmlns:xsd="http://www.w3.org/2001/XMLSchema" xmlns:p="http://schemas.microsoft.com/office/2006/metadata/properties" targetNamespace="http://schemas.microsoft.com/office/2006/metadata/properties" ma:root="true" ma:fieldsID="b6d07dc4efc8556ce6720bc4f79f387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 ma:displayName="Content Type" ma:readOnly="tru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1BD46EB2-B5BA-4CE6-9530-CA4B79B3B8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D9B0FFEA-8180-4DB1-AA11-804DDD642BD2}">
  <ds:schemaRefs>
    <ds:schemaRef ds:uri="http://schemas.microsoft.com/sharepoint/v3/contenttype/forms"/>
  </ds:schemaRefs>
</ds:datastoreItem>
</file>

<file path=customXml/itemProps3.xml><?xml version="1.0" encoding="utf-8"?>
<ds:datastoreItem xmlns:ds="http://schemas.openxmlformats.org/officeDocument/2006/customXml" ds:itemID="{9B3D7A20-896A-4F05-96E5-DB1F4696A271}">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blank</Template>
  <TotalTime>14552</TotalTime>
  <Words>726</Words>
  <Application>Microsoft Office PowerPoint</Application>
  <PresentationFormat>On-screen Show (4:3)</PresentationFormat>
  <Paragraphs>123</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blank</vt:lpstr>
      <vt:lpstr>DDR4 IBIS Power Integrity Simulation</vt:lpstr>
      <vt:lpstr>Outline</vt:lpstr>
      <vt:lpstr>DDR4 Introduction</vt:lpstr>
      <vt:lpstr>Motivation</vt:lpstr>
      <vt:lpstr>DDR4 IBIS 5.0 Model Creation</vt:lpstr>
      <vt:lpstr>[Composite Current] Data</vt:lpstr>
      <vt:lpstr>V-t Data</vt:lpstr>
      <vt:lpstr>I-V Data – Pullup, Pulldown, ISSO</vt:lpstr>
      <vt:lpstr>Power Integrity Simulation Results</vt:lpstr>
      <vt:lpstr>Simulation Setups</vt:lpstr>
      <vt:lpstr>Sim 1, DDR4-1600</vt:lpstr>
      <vt:lpstr>Sim 1, DDR4-1600</vt:lpstr>
      <vt:lpstr>Sim 1, DDR4-1866 (overclocked)</vt:lpstr>
      <vt:lpstr>Sim 1, DDR4-1866 (overclocked)</vt:lpstr>
      <vt:lpstr>Sim 2, Includes L_pkg</vt:lpstr>
      <vt:lpstr>Sim 3, Full SSO Simulation</vt:lpstr>
      <vt:lpstr>Conclusions</vt:lpstr>
      <vt:lpstr>Slide 18</vt:lpstr>
    </vt:vector>
  </TitlesOfParts>
  <Company>Micron Technology,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HSPICE 2010.12 sims with IBIS 5.0 models</dc:title>
  <dc:creator>Randy Wolff</dc:creator>
  <cp:lastModifiedBy>Randy Wolff</cp:lastModifiedBy>
  <cp:revision>547</cp:revision>
  <cp:lastPrinted>2001-04-11T21:27:24Z</cp:lastPrinted>
  <dcterms:created xsi:type="dcterms:W3CDTF">2011-04-18T19:31:38Z</dcterms:created>
  <dcterms:modified xsi:type="dcterms:W3CDTF">2012-05-04T16:04:23Z</dcterms:modified>
</cp:coreProperties>
</file>