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308" r:id="rId2"/>
    <p:sldId id="260" r:id="rId3"/>
    <p:sldId id="322" r:id="rId4"/>
    <p:sldId id="295" r:id="rId5"/>
    <p:sldId id="310" r:id="rId6"/>
    <p:sldId id="312" r:id="rId7"/>
    <p:sldId id="313" r:id="rId8"/>
    <p:sldId id="311" r:id="rId9"/>
    <p:sldId id="314" r:id="rId10"/>
    <p:sldId id="315" r:id="rId11"/>
    <p:sldId id="316" r:id="rId12"/>
    <p:sldId id="317" r:id="rId13"/>
    <p:sldId id="319" r:id="rId14"/>
    <p:sldId id="320" r:id="rId15"/>
    <p:sldId id="285" r:id="rId16"/>
    <p:sldId id="301" r:id="rId17"/>
    <p:sldId id="321" r:id="rId18"/>
    <p:sldId id="305" r:id="rId19"/>
    <p:sldId id="307"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71" r:id="rId35"/>
    <p:sldId id="369" r:id="rId36"/>
    <p:sldId id="370" r:id="rId37"/>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0099"/>
    <a:srgbClr val="00CC99"/>
    <a:srgbClr val="3399FF"/>
    <a:srgbClr val="33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34" autoAdjust="0"/>
    <p:restoredTop sz="96920" autoAdjust="0"/>
  </p:normalViewPr>
  <p:slideViewPr>
    <p:cSldViewPr>
      <p:cViewPr varScale="1">
        <p:scale>
          <a:sx n="67" d="100"/>
          <a:sy n="67" d="100"/>
        </p:scale>
        <p:origin x="-50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9459"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9460"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9461"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pPr>
              <a:defRPr/>
            </a:pPr>
            <a:fld id="{A39818C2-A173-4A4A-8979-1B31B696717F}" type="slidenum">
              <a:rPr lang="en-US" altLang="ja-JP"/>
              <a:pPr>
                <a:defRPr/>
              </a:pPr>
              <a:t>‹#›</a:t>
            </a:fld>
            <a:endParaRPr lang="en-US" altLang="ja-JP"/>
          </a:p>
        </p:txBody>
      </p:sp>
    </p:spTree>
    <p:extLst>
      <p:ext uri="{BB962C8B-B14F-4D97-AF65-F5344CB8AC3E}">
        <p14:creationId xmlns:p14="http://schemas.microsoft.com/office/powerpoint/2010/main" val="24976147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614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pPr>
              <a:defRPr/>
            </a:pPr>
            <a:fld id="{CA24814E-3437-432F-983F-0110BE8F007F}" type="slidenum">
              <a:rPr lang="en-US" altLang="ja-JP"/>
              <a:pPr>
                <a:defRPr/>
              </a:pPr>
              <a:t>‹#›</a:t>
            </a:fld>
            <a:endParaRPr lang="en-US" altLang="ja-JP"/>
          </a:p>
        </p:txBody>
      </p:sp>
    </p:spTree>
    <p:extLst>
      <p:ext uri="{BB962C8B-B14F-4D97-AF65-F5344CB8AC3E}">
        <p14:creationId xmlns:p14="http://schemas.microsoft.com/office/powerpoint/2010/main" val="34262370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 have 4 peoples</a:t>
            </a:r>
            <a:r>
              <a:rPr kumimoji="1" lang="en-US" altLang="ja-JP" baseline="0" dirty="0" smtClean="0"/>
              <a:t> today for the </a:t>
            </a:r>
            <a:r>
              <a:rPr kumimoji="1" lang="en-US" altLang="ja-JP" baseline="0" dirty="0" err="1" smtClean="0"/>
              <a:t>prensentation</a:t>
            </a:r>
            <a:r>
              <a:rPr kumimoji="1" lang="en-US" altLang="ja-JP" baseline="0" dirty="0" smtClean="0"/>
              <a:t>. Myself Fukuba introduce the background , </a:t>
            </a:r>
            <a:r>
              <a:rPr kumimoji="1" lang="en-US" altLang="ja-JP" baseline="0" dirty="0" err="1" smtClean="0"/>
              <a:t>Mr</a:t>
            </a:r>
            <a:r>
              <a:rPr kumimoji="1" lang="en-US" altLang="ja-JP" baseline="0" dirty="0" smtClean="0"/>
              <a:t> Nakagawa, Fujitsu explain LPB format in detail, From EDA,  Mr. Koga Zuken and Mr. Watanabe will show the EDA implementation. At the end, I try to conclude the benefit of LPB format.</a:t>
            </a:r>
          </a:p>
          <a:p>
            <a:r>
              <a:rPr kumimoji="1" lang="en-US"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a:t>
            </a:fld>
            <a:endParaRPr lang="en-US" altLang="ja-JP"/>
          </a:p>
        </p:txBody>
      </p:sp>
    </p:spTree>
    <p:extLst>
      <p:ext uri="{BB962C8B-B14F-4D97-AF65-F5344CB8AC3E}">
        <p14:creationId xmlns:p14="http://schemas.microsoft.com/office/powerpoint/2010/main" val="1821277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a:t>
            </a:r>
            <a:r>
              <a:rPr kumimoji="1" lang="en-US" altLang="ja-JP" baseline="0" dirty="0" smtClean="0"/>
              <a:t>, LPB is trying to address the issues.  Setup time can be shorten by using common format and EDA toll can read it. </a:t>
            </a:r>
          </a:p>
          <a:p>
            <a:r>
              <a:rPr kumimoji="1" lang="en-US" altLang="ja-JP" baseline="0" dirty="0" smtClean="0"/>
              <a:t>Preparation time is  the back and force between designer and suppliers such as components, IC, substrate, socket etc.</a:t>
            </a:r>
          </a:p>
          <a:p>
            <a:r>
              <a:rPr kumimoji="1" lang="en-US" altLang="ja-JP" baseline="0" dirty="0" smtClean="0"/>
              <a:t>Then are not understand what’s other people need. We need the list of information, exchange format, even the word is different so we should define   the terms. We can expect reduction of time dramatically for collecting the information.   Finally we need the community to share the information, cloud data storage, e-commerce environment.. </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11</a:t>
            </a:fld>
            <a:endParaRPr lang="en-US" altLang="ja-JP"/>
          </a:p>
        </p:txBody>
      </p:sp>
    </p:spTree>
    <p:extLst>
      <p:ext uri="{BB962C8B-B14F-4D97-AF65-F5344CB8AC3E}">
        <p14:creationId xmlns:p14="http://schemas.microsoft.com/office/powerpoint/2010/main" val="4073213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 finally we can apply EMC check and simulation from</a:t>
            </a:r>
            <a:r>
              <a:rPr kumimoji="1" lang="en-US" altLang="ja-JP" baseline="0" dirty="0" smtClean="0"/>
              <a:t> the early development stage by LPB format.</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12</a:t>
            </a:fld>
            <a:endParaRPr lang="en-US" altLang="ja-JP"/>
          </a:p>
        </p:txBody>
      </p:sp>
    </p:spTree>
    <p:extLst>
      <p:ext uri="{BB962C8B-B14F-4D97-AF65-F5344CB8AC3E}">
        <p14:creationId xmlns:p14="http://schemas.microsoft.com/office/powerpoint/2010/main" val="1592264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LPB format will also be effective to design</a:t>
            </a:r>
            <a:r>
              <a:rPr kumimoji="1" lang="en-US" altLang="ja-JP" baseline="0" dirty="0" smtClean="0"/>
              <a:t> process as well ,with having complete information, we do not need the redundant adjustment of design,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13</a:t>
            </a:fld>
            <a:endParaRPr lang="en-US" altLang="ja-JP"/>
          </a:p>
        </p:txBody>
      </p:sp>
    </p:spTree>
    <p:extLst>
      <p:ext uri="{BB962C8B-B14F-4D97-AF65-F5344CB8AC3E}">
        <p14:creationId xmlns:p14="http://schemas.microsoft.com/office/powerpoint/2010/main" val="1033087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We can shorten</a:t>
            </a:r>
            <a:r>
              <a:rPr kumimoji="1" lang="en-US" altLang="ja-JP" baseline="0" dirty="0" smtClean="0"/>
              <a:t> the design then we can make time to market, with having quality up.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14</a:t>
            </a:fld>
            <a:endParaRPr lang="en-US" altLang="ja-JP"/>
          </a:p>
        </p:txBody>
      </p:sp>
    </p:spTree>
    <p:extLst>
      <p:ext uri="{BB962C8B-B14F-4D97-AF65-F5344CB8AC3E}">
        <p14:creationId xmlns:p14="http://schemas.microsoft.com/office/powerpoint/2010/main" val="3357624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LPB format is formed by 6 definitions of</a:t>
            </a:r>
            <a:r>
              <a:rPr kumimoji="1" lang="en-US" altLang="ja-JP" baseline="0" dirty="0" smtClean="0"/>
              <a:t> files. Nakagawa-san show the detailed in Later.</a:t>
            </a:r>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15</a:t>
            </a:fld>
            <a:endParaRPr lang="en-US" altLang="ja-JP"/>
          </a:p>
        </p:txBody>
      </p:sp>
    </p:spTree>
    <p:extLst>
      <p:ext uri="{BB962C8B-B14F-4D97-AF65-F5344CB8AC3E}">
        <p14:creationId xmlns:p14="http://schemas.microsoft.com/office/powerpoint/2010/main" val="3124383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Again I said information should be share the parties who involved the product development,   we need the common format anyone</a:t>
            </a:r>
            <a:r>
              <a:rPr kumimoji="1" lang="en-US" altLang="ja-JP" baseline="0" dirty="0" smtClean="0"/>
              <a:t> can understand what others needs.</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16</a:t>
            </a:fld>
            <a:endParaRPr lang="en-US" altLang="ja-JP"/>
          </a:p>
        </p:txBody>
      </p:sp>
    </p:spTree>
    <p:extLst>
      <p:ext uri="{BB962C8B-B14F-4D97-AF65-F5344CB8AC3E}">
        <p14:creationId xmlns:p14="http://schemas.microsoft.com/office/powerpoint/2010/main" val="1132880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To</a:t>
            </a:r>
            <a:r>
              <a:rPr kumimoji="1" lang="en-US" altLang="ja-JP" baseline="0" dirty="0" smtClean="0"/>
              <a:t> expand the usage of LPB format we need the community, JEITA is just standardization committee, but we are beyond such missions, We try to setup the forum, shows etc. we have may open forum in the past, many people are </a:t>
            </a:r>
            <a:r>
              <a:rPr kumimoji="1" lang="en-US" altLang="ja-JP" baseline="0" dirty="0" err="1" smtClean="0"/>
              <a:t>joinging</a:t>
            </a:r>
            <a:r>
              <a:rPr kumimoji="1" lang="en-US" altLang="ja-JP" baseline="0" dirty="0" smtClean="0"/>
              <a:t> this. </a:t>
            </a:r>
          </a:p>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17</a:t>
            </a:fld>
            <a:endParaRPr lang="en-US" altLang="ja-JP"/>
          </a:p>
        </p:txBody>
      </p:sp>
    </p:spTree>
    <p:extLst>
      <p:ext uri="{BB962C8B-B14F-4D97-AF65-F5344CB8AC3E}">
        <p14:creationId xmlns:p14="http://schemas.microsoft.com/office/powerpoint/2010/main" val="966771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We are going to make LPB standard format as world wide international</a:t>
            </a:r>
            <a:r>
              <a:rPr kumimoji="1" lang="en-US" altLang="ja-JP" baseline="0" dirty="0" smtClean="0"/>
              <a:t> standard.  We submitted PAR to IEEE standard association, the it has just approved, so working group will be formed within 30days from today, I am appointed as chairman.</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18</a:t>
            </a:fld>
            <a:endParaRPr lang="en-US" altLang="ja-JP"/>
          </a:p>
        </p:txBody>
      </p:sp>
    </p:spTree>
    <p:extLst>
      <p:ext uri="{BB962C8B-B14F-4D97-AF65-F5344CB8AC3E}">
        <p14:creationId xmlns:p14="http://schemas.microsoft.com/office/powerpoint/2010/main" val="673843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More</a:t>
            </a:r>
            <a:r>
              <a:rPr kumimoji="1" lang="en-US" altLang="ja-JP" baseline="0" dirty="0" smtClean="0"/>
              <a:t> than 10 EDA venders agree  the strategy and adopted LPB format as the interface of EDA tool chain. Big names are in there,</a:t>
            </a:r>
          </a:p>
          <a:p>
            <a:endParaRPr kumimoji="1" lang="en-US" altLang="ja-JP" baseline="0" dirty="0" smtClean="0"/>
          </a:p>
          <a:p>
            <a:r>
              <a:rPr kumimoji="1" lang="en-US" altLang="ja-JP" baseline="0" dirty="0" smtClean="0"/>
              <a:t>From here I would like to pass the presentation to Nakagawa-san..</a:t>
            </a:r>
          </a:p>
          <a:p>
            <a:endParaRPr kumimoji="1" lang="en-US" altLang="ja-JP" baseline="0" dirty="0" smtClean="0"/>
          </a:p>
          <a:p>
            <a:endParaRPr kumimoji="1" lang="en-US" altLang="ja-JP" baseline="0" dirty="0" smtClean="0"/>
          </a:p>
          <a:p>
            <a:r>
              <a:rPr kumimoji="1" lang="en-US"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19</a:t>
            </a:fld>
            <a:endParaRPr lang="en-US" altLang="ja-JP"/>
          </a:p>
        </p:txBody>
      </p:sp>
    </p:spTree>
    <p:extLst>
      <p:ext uri="{BB962C8B-B14F-4D97-AF65-F5344CB8AC3E}">
        <p14:creationId xmlns:p14="http://schemas.microsoft.com/office/powerpoint/2010/main" val="817642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eaLnBrk="1" hangingPunct="1">
              <a:defRPr/>
            </a:pPr>
            <a:r>
              <a:rPr lang="en-US" altLang="ja-JP" dirty="0" smtClean="0">
                <a:latin typeface="+mn-lt"/>
                <a:ea typeface="+mn-ea"/>
              </a:rPr>
              <a:t>LPB</a:t>
            </a:r>
            <a:r>
              <a:rPr lang="ja-JP" altLang="ja-JP" dirty="0" smtClean="0">
                <a:latin typeface="+mn-lt"/>
                <a:ea typeface="+mn-ea"/>
              </a:rPr>
              <a:t>の方には</a:t>
            </a:r>
            <a:r>
              <a:rPr lang="en-US" altLang="ja-JP" dirty="0" smtClean="0">
                <a:latin typeface="+mn-lt"/>
                <a:ea typeface="+mn-ea"/>
              </a:rPr>
              <a:t>LPB</a:t>
            </a:r>
            <a:r>
              <a:rPr lang="ja-JP" altLang="ja-JP" dirty="0" smtClean="0">
                <a:latin typeface="+mn-lt"/>
                <a:ea typeface="+mn-ea"/>
              </a:rPr>
              <a:t>相互設計というタイトルがついております。これは単なる広い意味の協調設計をテーマとするのではなく、相互、英語では</a:t>
            </a:r>
            <a:r>
              <a:rPr lang="en-US" altLang="ja-JP" dirty="0" smtClean="0">
                <a:latin typeface="+mn-lt"/>
                <a:ea typeface="+mn-ea"/>
              </a:rPr>
              <a:t>interoperable</a:t>
            </a:r>
            <a:r>
              <a:rPr lang="ja-JP" altLang="ja-JP" dirty="0" smtClean="0">
                <a:latin typeface="+mn-lt"/>
                <a:ea typeface="+mn-ea"/>
              </a:rPr>
              <a:t>ですが、情報を共有し合って設計するという手段を表すことを意図して名前がついています。</a:t>
            </a:r>
            <a:r>
              <a:rPr lang="en-US" altLang="ja-JP" dirty="0" smtClean="0">
                <a:latin typeface="+mn-lt"/>
                <a:ea typeface="+mn-ea"/>
              </a:rPr>
              <a:t>LPB</a:t>
            </a:r>
            <a:r>
              <a:rPr lang="ja-JP" altLang="ja-JP" dirty="0" smtClean="0">
                <a:latin typeface="+mn-lt"/>
                <a:ea typeface="+mn-ea"/>
              </a:rPr>
              <a:t>相互設計は</a:t>
            </a:r>
            <a:r>
              <a:rPr lang="en-US" altLang="ja-JP" dirty="0" smtClean="0">
                <a:latin typeface="+mn-lt"/>
                <a:ea typeface="+mn-ea"/>
              </a:rPr>
              <a:t>JEITA</a:t>
            </a:r>
            <a:r>
              <a:rPr lang="ja-JP" altLang="ja-JP" dirty="0" smtClean="0">
                <a:latin typeface="+mn-lt"/>
                <a:ea typeface="+mn-ea"/>
              </a:rPr>
              <a:t>の半導体部会、</a:t>
            </a:r>
            <a:r>
              <a:rPr lang="en-US" altLang="ja-JP" dirty="0" smtClean="0">
                <a:latin typeface="+mn-lt"/>
                <a:ea typeface="+mn-ea"/>
              </a:rPr>
              <a:t>EDA</a:t>
            </a:r>
            <a:r>
              <a:rPr lang="ja-JP" altLang="ja-JP" dirty="0" smtClean="0">
                <a:latin typeface="+mn-lt"/>
                <a:ea typeface="+mn-ea"/>
              </a:rPr>
              <a:t>技術専門委員会の中に新しいワーキンググループとして</a:t>
            </a:r>
            <a:r>
              <a:rPr lang="en-US" altLang="ja-JP" dirty="0" smtClean="0">
                <a:latin typeface="+mn-lt"/>
                <a:ea typeface="+mn-ea"/>
              </a:rPr>
              <a:t>3</a:t>
            </a:r>
            <a:r>
              <a:rPr lang="ja-JP" altLang="ja-JP" dirty="0" smtClean="0">
                <a:latin typeface="+mn-lt"/>
                <a:ea typeface="+mn-ea"/>
              </a:rPr>
              <a:t>年前に創設されました。当初は</a:t>
            </a:r>
            <a:r>
              <a:rPr lang="en-US" altLang="ja-JP" dirty="0" smtClean="0">
                <a:latin typeface="+mn-lt"/>
                <a:ea typeface="+mn-ea"/>
              </a:rPr>
              <a:t>LSI</a:t>
            </a:r>
            <a:r>
              <a:rPr lang="ja-JP" altLang="ja-JP" dirty="0" smtClean="0">
                <a:latin typeface="+mn-lt"/>
                <a:ea typeface="+mn-ea"/>
              </a:rPr>
              <a:t>とボードの並行設計を意識し、お互いに情報を出し合って差別化したセットを生み出そうという目的でした。いろいろと吟味した結果、</a:t>
            </a:r>
            <a:r>
              <a:rPr lang="en-US" altLang="ja-JP" dirty="0" smtClean="0">
                <a:latin typeface="+mn-lt"/>
                <a:ea typeface="+mn-ea"/>
              </a:rPr>
              <a:t>LPB</a:t>
            </a:r>
            <a:r>
              <a:rPr lang="ja-JP" altLang="ja-JP" dirty="0" smtClean="0">
                <a:latin typeface="+mn-lt"/>
                <a:ea typeface="+mn-ea"/>
              </a:rPr>
              <a:t>の間で共通言語になる書式が必要であろうということで</a:t>
            </a:r>
            <a:r>
              <a:rPr lang="en-US" altLang="ja-JP" dirty="0" smtClean="0">
                <a:latin typeface="+mn-lt"/>
                <a:ea typeface="+mn-ea"/>
              </a:rPr>
              <a:t>LPB</a:t>
            </a:r>
            <a:r>
              <a:rPr lang="ja-JP" altLang="ja-JP" dirty="0" smtClean="0">
                <a:latin typeface="+mn-lt"/>
                <a:ea typeface="+mn-ea"/>
              </a:rPr>
              <a:t>標準フォーマットを作成して、その普及に努めてまいりました。</a:t>
            </a:r>
            <a:endParaRPr lang="ja-JP" altLang="ja-JP" dirty="0">
              <a:latin typeface="+mn-lt"/>
              <a:ea typeface="+mn-ea"/>
            </a:endParaRPr>
          </a:p>
        </p:txBody>
      </p:sp>
      <p:sp>
        <p:nvSpPr>
          <p:cNvPr id="20484" name="スライド番号プレースホルダー 3"/>
          <p:cNvSpPr>
            <a:spLocks noGrp="1"/>
          </p:cNvSpPr>
          <p:nvPr>
            <p:ph type="sldNum" sz="quarter" idx="5"/>
          </p:nvPr>
        </p:nvSpPr>
        <p:spPr>
          <a:noFill/>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fld id="{44F66930-012F-4C7F-A01B-ABC440776CDC}" type="slidenum">
              <a:rPr lang="en-US" altLang="ja-JP" sz="1200" smtClean="0">
                <a:solidFill>
                  <a:srgbClr val="000000"/>
                </a:solidFill>
              </a:rPr>
              <a:pPr eaLnBrk="1" hangingPunct="1"/>
              <a:t>28</a:t>
            </a:fld>
            <a:endParaRPr lang="en-US" altLang="ja-JP" sz="1200" smtClean="0">
              <a:solidFill>
                <a:srgbClr val="000000"/>
              </a:solidFill>
            </a:endParaRPr>
          </a:p>
        </p:txBody>
      </p:sp>
    </p:spTree>
    <p:extLst>
      <p:ext uri="{BB962C8B-B14F-4D97-AF65-F5344CB8AC3E}">
        <p14:creationId xmlns:p14="http://schemas.microsoft.com/office/powerpoint/2010/main" val="2491733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Today I would like</a:t>
            </a:r>
            <a:r>
              <a:rPr kumimoji="1" lang="en-US" altLang="ja-JP" baseline="0" dirty="0" smtClean="0"/>
              <a:t> to introduce LPB format which is effective to improve the design quality and shorten development time.</a:t>
            </a:r>
          </a:p>
          <a:p>
            <a:r>
              <a:rPr kumimoji="1" lang="en-US" altLang="ja-JP" baseline="0"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2</a:t>
            </a:fld>
            <a:endParaRPr lang="en-US" altLang="ja-JP"/>
          </a:p>
        </p:txBody>
      </p:sp>
    </p:spTree>
    <p:extLst>
      <p:ext uri="{BB962C8B-B14F-4D97-AF65-F5344CB8AC3E}">
        <p14:creationId xmlns:p14="http://schemas.microsoft.com/office/powerpoint/2010/main" val="21812209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3700" b="1">
                <a:solidFill>
                  <a:schemeClr val="tx1"/>
                </a:solidFill>
                <a:latin typeface="Arial" charset="0"/>
                <a:ea typeface="ＭＳ Ｐゴシック" pitchFamily="50" charset="-128"/>
              </a:defRPr>
            </a:lvl1pPr>
            <a:lvl2pPr marL="742950" indent="-285750">
              <a:defRPr sz="3700" b="1">
                <a:solidFill>
                  <a:schemeClr val="tx1"/>
                </a:solidFill>
                <a:latin typeface="Arial" charset="0"/>
                <a:ea typeface="ＭＳ Ｐゴシック" pitchFamily="50" charset="-128"/>
              </a:defRPr>
            </a:lvl2pPr>
            <a:lvl3pPr marL="1143000" indent="-228600">
              <a:defRPr sz="3700" b="1">
                <a:solidFill>
                  <a:schemeClr val="tx1"/>
                </a:solidFill>
                <a:latin typeface="Arial" charset="0"/>
                <a:ea typeface="ＭＳ Ｐゴシック" pitchFamily="50" charset="-128"/>
              </a:defRPr>
            </a:lvl3pPr>
            <a:lvl4pPr marL="1600200" indent="-228600">
              <a:defRPr sz="3700" b="1">
                <a:solidFill>
                  <a:schemeClr val="tx1"/>
                </a:solidFill>
                <a:latin typeface="Arial" charset="0"/>
                <a:ea typeface="ＭＳ Ｐゴシック" pitchFamily="50" charset="-128"/>
              </a:defRPr>
            </a:lvl4pPr>
            <a:lvl5pPr marL="2057400" indent="-228600">
              <a:defRPr sz="37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sz="37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sz="37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sz="37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sz="3700" b="1">
                <a:solidFill>
                  <a:schemeClr val="tx1"/>
                </a:solidFill>
                <a:latin typeface="Arial" charset="0"/>
                <a:ea typeface="ＭＳ Ｐゴシック" pitchFamily="50" charset="-128"/>
              </a:defRPr>
            </a:lvl9pPr>
          </a:lstStyle>
          <a:p>
            <a:fld id="{A231C82D-0696-4920-A403-9FD5F7132E2E}" type="slidenum">
              <a:rPr lang="en-US" altLang="ja-JP" sz="1200" b="0" smtClean="0">
                <a:solidFill>
                  <a:prstClr val="black"/>
                </a:solidFill>
              </a:rPr>
              <a:pPr/>
              <a:t>29</a:t>
            </a:fld>
            <a:endParaRPr lang="en-US" altLang="ja-JP" sz="1200" b="0" smtClean="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r>
              <a:rPr lang="ja-JP" altLang="en-US" smtClean="0">
                <a:ea typeface="ＭＳ Ｐ明朝" pitchFamily="18" charset="-128"/>
              </a:rPr>
              <a:t>今回用いたモチーフは、コントローラーとメモリー間の設計です。</a:t>
            </a:r>
          </a:p>
          <a:p>
            <a:pPr eaLnBrk="1" hangingPunct="1"/>
            <a:r>
              <a:rPr lang="ja-JP" altLang="en-US" smtClean="0">
                <a:ea typeface="ＭＳ Ｐ明朝" pitchFamily="18" charset="-128"/>
              </a:rPr>
              <a:t>このモチーフを元に、設計難易度の異なる２つの製品を設計してみました。</a:t>
            </a:r>
          </a:p>
        </p:txBody>
      </p:sp>
    </p:spTree>
    <p:extLst>
      <p:ext uri="{BB962C8B-B14F-4D97-AF65-F5344CB8AC3E}">
        <p14:creationId xmlns:p14="http://schemas.microsoft.com/office/powerpoint/2010/main" val="1365265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3700" b="1">
                <a:solidFill>
                  <a:schemeClr val="tx1"/>
                </a:solidFill>
                <a:latin typeface="Arial" charset="0"/>
                <a:ea typeface="ＭＳ Ｐゴシック" pitchFamily="50" charset="-128"/>
              </a:defRPr>
            </a:lvl1pPr>
            <a:lvl2pPr marL="742895" indent="-285728">
              <a:defRPr sz="3700" b="1">
                <a:solidFill>
                  <a:schemeClr val="tx1"/>
                </a:solidFill>
                <a:latin typeface="Arial" charset="0"/>
                <a:ea typeface="ＭＳ Ｐゴシック" pitchFamily="50" charset="-128"/>
              </a:defRPr>
            </a:lvl2pPr>
            <a:lvl3pPr marL="1142916" indent="-228583">
              <a:defRPr sz="3700" b="1">
                <a:solidFill>
                  <a:schemeClr val="tx1"/>
                </a:solidFill>
                <a:latin typeface="Arial" charset="0"/>
                <a:ea typeface="ＭＳ Ｐゴシック" pitchFamily="50" charset="-128"/>
              </a:defRPr>
            </a:lvl3pPr>
            <a:lvl4pPr marL="1600082" indent="-228583">
              <a:defRPr sz="3700" b="1">
                <a:solidFill>
                  <a:schemeClr val="tx1"/>
                </a:solidFill>
                <a:latin typeface="Arial" charset="0"/>
                <a:ea typeface="ＭＳ Ｐゴシック" pitchFamily="50" charset="-128"/>
              </a:defRPr>
            </a:lvl4pPr>
            <a:lvl5pPr marL="2057248" indent="-228583">
              <a:defRPr sz="3700" b="1">
                <a:solidFill>
                  <a:schemeClr val="tx1"/>
                </a:solidFill>
                <a:latin typeface="Arial" charset="0"/>
                <a:ea typeface="ＭＳ Ｐゴシック" pitchFamily="50" charset="-128"/>
              </a:defRPr>
            </a:lvl5pPr>
            <a:lvl6pPr marL="2514414" indent="-228583" eaLnBrk="0" fontAlgn="base" hangingPunct="0">
              <a:spcBef>
                <a:spcPct val="0"/>
              </a:spcBef>
              <a:spcAft>
                <a:spcPct val="0"/>
              </a:spcAft>
              <a:defRPr sz="3700" b="1">
                <a:solidFill>
                  <a:schemeClr val="tx1"/>
                </a:solidFill>
                <a:latin typeface="Arial" charset="0"/>
                <a:ea typeface="ＭＳ Ｐゴシック" pitchFamily="50" charset="-128"/>
              </a:defRPr>
            </a:lvl6pPr>
            <a:lvl7pPr marL="2971580" indent="-228583" eaLnBrk="0" fontAlgn="base" hangingPunct="0">
              <a:spcBef>
                <a:spcPct val="0"/>
              </a:spcBef>
              <a:spcAft>
                <a:spcPct val="0"/>
              </a:spcAft>
              <a:defRPr sz="3700" b="1">
                <a:solidFill>
                  <a:schemeClr val="tx1"/>
                </a:solidFill>
                <a:latin typeface="Arial" charset="0"/>
                <a:ea typeface="ＭＳ Ｐゴシック" pitchFamily="50" charset="-128"/>
              </a:defRPr>
            </a:lvl7pPr>
            <a:lvl8pPr marL="3428746" indent="-228583" eaLnBrk="0" fontAlgn="base" hangingPunct="0">
              <a:spcBef>
                <a:spcPct val="0"/>
              </a:spcBef>
              <a:spcAft>
                <a:spcPct val="0"/>
              </a:spcAft>
              <a:defRPr sz="3700" b="1">
                <a:solidFill>
                  <a:schemeClr val="tx1"/>
                </a:solidFill>
                <a:latin typeface="Arial" charset="0"/>
                <a:ea typeface="ＭＳ Ｐゴシック" pitchFamily="50" charset="-128"/>
              </a:defRPr>
            </a:lvl8pPr>
            <a:lvl9pPr marL="3885912" indent="-228583" eaLnBrk="0" fontAlgn="base" hangingPunct="0">
              <a:spcBef>
                <a:spcPct val="0"/>
              </a:spcBef>
              <a:spcAft>
                <a:spcPct val="0"/>
              </a:spcAft>
              <a:defRPr sz="3700" b="1">
                <a:solidFill>
                  <a:schemeClr val="tx1"/>
                </a:solidFill>
                <a:latin typeface="Arial" charset="0"/>
                <a:ea typeface="ＭＳ Ｐゴシック" pitchFamily="50" charset="-128"/>
              </a:defRPr>
            </a:lvl9pPr>
          </a:lstStyle>
          <a:p>
            <a:fld id="{A231C82D-0696-4920-A403-9FD5F7132E2E}" type="slidenum">
              <a:rPr lang="en-US" altLang="ja-JP" sz="1200" b="0">
                <a:solidFill>
                  <a:prstClr val="black"/>
                </a:solidFill>
              </a:rPr>
              <a:pPr/>
              <a:t>32</a:t>
            </a:fld>
            <a:endParaRPr lang="en-US" altLang="ja-JP" sz="1200" b="0" dirty="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ja-JP" altLang="en-US" smtClean="0">
              <a:ea typeface="ＭＳ Ｐ明朝" pitchFamily="18" charset="-128"/>
            </a:endParaRPr>
          </a:p>
        </p:txBody>
      </p:sp>
    </p:spTree>
    <p:extLst>
      <p:ext uri="{BB962C8B-B14F-4D97-AF65-F5344CB8AC3E}">
        <p14:creationId xmlns:p14="http://schemas.microsoft.com/office/powerpoint/2010/main" val="1576780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3700" b="1">
                <a:solidFill>
                  <a:schemeClr val="tx1"/>
                </a:solidFill>
                <a:latin typeface="Arial" charset="0"/>
                <a:ea typeface="ＭＳ Ｐゴシック" pitchFamily="50" charset="-128"/>
              </a:defRPr>
            </a:lvl1pPr>
            <a:lvl2pPr marL="742895" indent="-285728">
              <a:defRPr sz="3700" b="1">
                <a:solidFill>
                  <a:schemeClr val="tx1"/>
                </a:solidFill>
                <a:latin typeface="Arial" charset="0"/>
                <a:ea typeface="ＭＳ Ｐゴシック" pitchFamily="50" charset="-128"/>
              </a:defRPr>
            </a:lvl2pPr>
            <a:lvl3pPr marL="1142916" indent="-228583">
              <a:defRPr sz="3700" b="1">
                <a:solidFill>
                  <a:schemeClr val="tx1"/>
                </a:solidFill>
                <a:latin typeface="Arial" charset="0"/>
                <a:ea typeface="ＭＳ Ｐゴシック" pitchFamily="50" charset="-128"/>
              </a:defRPr>
            </a:lvl3pPr>
            <a:lvl4pPr marL="1600082" indent="-228583">
              <a:defRPr sz="3700" b="1">
                <a:solidFill>
                  <a:schemeClr val="tx1"/>
                </a:solidFill>
                <a:latin typeface="Arial" charset="0"/>
                <a:ea typeface="ＭＳ Ｐゴシック" pitchFamily="50" charset="-128"/>
              </a:defRPr>
            </a:lvl4pPr>
            <a:lvl5pPr marL="2057248" indent="-228583">
              <a:defRPr sz="3700" b="1">
                <a:solidFill>
                  <a:schemeClr val="tx1"/>
                </a:solidFill>
                <a:latin typeface="Arial" charset="0"/>
                <a:ea typeface="ＭＳ Ｐゴシック" pitchFamily="50" charset="-128"/>
              </a:defRPr>
            </a:lvl5pPr>
            <a:lvl6pPr marL="2514414" indent="-228583" eaLnBrk="0" fontAlgn="base" hangingPunct="0">
              <a:spcBef>
                <a:spcPct val="0"/>
              </a:spcBef>
              <a:spcAft>
                <a:spcPct val="0"/>
              </a:spcAft>
              <a:defRPr sz="3700" b="1">
                <a:solidFill>
                  <a:schemeClr val="tx1"/>
                </a:solidFill>
                <a:latin typeface="Arial" charset="0"/>
                <a:ea typeface="ＭＳ Ｐゴシック" pitchFamily="50" charset="-128"/>
              </a:defRPr>
            </a:lvl6pPr>
            <a:lvl7pPr marL="2971580" indent="-228583" eaLnBrk="0" fontAlgn="base" hangingPunct="0">
              <a:spcBef>
                <a:spcPct val="0"/>
              </a:spcBef>
              <a:spcAft>
                <a:spcPct val="0"/>
              </a:spcAft>
              <a:defRPr sz="3700" b="1">
                <a:solidFill>
                  <a:schemeClr val="tx1"/>
                </a:solidFill>
                <a:latin typeface="Arial" charset="0"/>
                <a:ea typeface="ＭＳ Ｐゴシック" pitchFamily="50" charset="-128"/>
              </a:defRPr>
            </a:lvl7pPr>
            <a:lvl8pPr marL="3428746" indent="-228583" eaLnBrk="0" fontAlgn="base" hangingPunct="0">
              <a:spcBef>
                <a:spcPct val="0"/>
              </a:spcBef>
              <a:spcAft>
                <a:spcPct val="0"/>
              </a:spcAft>
              <a:defRPr sz="3700" b="1">
                <a:solidFill>
                  <a:schemeClr val="tx1"/>
                </a:solidFill>
                <a:latin typeface="Arial" charset="0"/>
                <a:ea typeface="ＭＳ Ｐゴシック" pitchFamily="50" charset="-128"/>
              </a:defRPr>
            </a:lvl8pPr>
            <a:lvl9pPr marL="3885912" indent="-228583" eaLnBrk="0" fontAlgn="base" hangingPunct="0">
              <a:spcBef>
                <a:spcPct val="0"/>
              </a:spcBef>
              <a:spcAft>
                <a:spcPct val="0"/>
              </a:spcAft>
              <a:defRPr sz="3700" b="1">
                <a:solidFill>
                  <a:schemeClr val="tx1"/>
                </a:solidFill>
                <a:latin typeface="Arial" charset="0"/>
                <a:ea typeface="ＭＳ Ｐゴシック" pitchFamily="50" charset="-128"/>
              </a:defRPr>
            </a:lvl9pPr>
          </a:lstStyle>
          <a:p>
            <a:fld id="{A231C82D-0696-4920-A403-9FD5F7132E2E}" type="slidenum">
              <a:rPr lang="en-US" altLang="ja-JP" sz="1200" b="0">
                <a:solidFill>
                  <a:prstClr val="black"/>
                </a:solidFill>
              </a:rPr>
              <a:pPr/>
              <a:t>33</a:t>
            </a:fld>
            <a:endParaRPr lang="en-US" altLang="ja-JP" sz="1200" b="0" dirty="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r>
              <a:rPr lang="ja-JP" altLang="en-US" smtClean="0">
                <a:ea typeface="ＭＳ Ｐ明朝" pitchFamily="18" charset="-128"/>
              </a:rPr>
              <a:t>今回用いたモチーフは、コントローラーとメモリー間の設計です。</a:t>
            </a:r>
          </a:p>
          <a:p>
            <a:pPr eaLnBrk="1" hangingPunct="1"/>
            <a:r>
              <a:rPr lang="ja-JP" altLang="en-US" smtClean="0">
                <a:ea typeface="ＭＳ Ｐ明朝" pitchFamily="18" charset="-128"/>
              </a:rPr>
              <a:t>このモチーフを元に、設計難易度の異なる２つの製品を設計してみました。</a:t>
            </a:r>
          </a:p>
        </p:txBody>
      </p:sp>
    </p:spTree>
    <p:extLst>
      <p:ext uri="{BB962C8B-B14F-4D97-AF65-F5344CB8AC3E}">
        <p14:creationId xmlns:p14="http://schemas.microsoft.com/office/powerpoint/2010/main" val="2061951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3700" b="1">
                <a:solidFill>
                  <a:schemeClr val="tx1"/>
                </a:solidFill>
                <a:latin typeface="Arial" charset="0"/>
                <a:ea typeface="ＭＳ Ｐゴシック" pitchFamily="50" charset="-128"/>
              </a:defRPr>
            </a:lvl1pPr>
            <a:lvl2pPr marL="742950" indent="-285750">
              <a:defRPr sz="3700" b="1">
                <a:solidFill>
                  <a:schemeClr val="tx1"/>
                </a:solidFill>
                <a:latin typeface="Arial" charset="0"/>
                <a:ea typeface="ＭＳ Ｐゴシック" pitchFamily="50" charset="-128"/>
              </a:defRPr>
            </a:lvl2pPr>
            <a:lvl3pPr marL="1143000" indent="-228600">
              <a:defRPr sz="3700" b="1">
                <a:solidFill>
                  <a:schemeClr val="tx1"/>
                </a:solidFill>
                <a:latin typeface="Arial" charset="0"/>
                <a:ea typeface="ＭＳ Ｐゴシック" pitchFamily="50" charset="-128"/>
              </a:defRPr>
            </a:lvl3pPr>
            <a:lvl4pPr marL="1600200" indent="-228600">
              <a:defRPr sz="3700" b="1">
                <a:solidFill>
                  <a:schemeClr val="tx1"/>
                </a:solidFill>
                <a:latin typeface="Arial" charset="0"/>
                <a:ea typeface="ＭＳ Ｐゴシック" pitchFamily="50" charset="-128"/>
              </a:defRPr>
            </a:lvl4pPr>
            <a:lvl5pPr marL="2057400" indent="-228600">
              <a:defRPr sz="37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sz="37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sz="37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sz="37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sz="3700" b="1">
                <a:solidFill>
                  <a:schemeClr val="tx1"/>
                </a:solidFill>
                <a:latin typeface="Arial" charset="0"/>
                <a:ea typeface="ＭＳ Ｐゴシック" pitchFamily="50" charset="-128"/>
              </a:defRPr>
            </a:lvl9pPr>
          </a:lstStyle>
          <a:p>
            <a:fld id="{A231C82D-0696-4920-A403-9FD5F7132E2E}" type="slidenum">
              <a:rPr lang="en-US" altLang="ja-JP" sz="1200" b="0" smtClean="0">
                <a:solidFill>
                  <a:prstClr val="black"/>
                </a:solidFill>
              </a:rPr>
              <a:pPr/>
              <a:t>35</a:t>
            </a:fld>
            <a:endParaRPr lang="en-US" altLang="ja-JP" sz="1200" b="0" smtClean="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ja-JP" altLang="en-US" dirty="0" smtClean="0">
              <a:ea typeface="ＭＳ Ｐ明朝" pitchFamily="18" charset="-128"/>
            </a:endParaRPr>
          </a:p>
        </p:txBody>
      </p:sp>
    </p:spTree>
    <p:extLst>
      <p:ext uri="{BB962C8B-B14F-4D97-AF65-F5344CB8AC3E}">
        <p14:creationId xmlns:p14="http://schemas.microsoft.com/office/powerpoint/2010/main" val="2768287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3700" b="1">
                <a:solidFill>
                  <a:schemeClr val="tx1"/>
                </a:solidFill>
                <a:latin typeface="Arial" charset="0"/>
                <a:ea typeface="ＭＳ Ｐゴシック" pitchFamily="50" charset="-128"/>
              </a:defRPr>
            </a:lvl1pPr>
            <a:lvl2pPr marL="742950" indent="-285750">
              <a:defRPr sz="3700" b="1">
                <a:solidFill>
                  <a:schemeClr val="tx1"/>
                </a:solidFill>
                <a:latin typeface="Arial" charset="0"/>
                <a:ea typeface="ＭＳ Ｐゴシック" pitchFamily="50" charset="-128"/>
              </a:defRPr>
            </a:lvl2pPr>
            <a:lvl3pPr marL="1143000" indent="-228600">
              <a:defRPr sz="3700" b="1">
                <a:solidFill>
                  <a:schemeClr val="tx1"/>
                </a:solidFill>
                <a:latin typeface="Arial" charset="0"/>
                <a:ea typeface="ＭＳ Ｐゴシック" pitchFamily="50" charset="-128"/>
              </a:defRPr>
            </a:lvl3pPr>
            <a:lvl4pPr marL="1600200" indent="-228600">
              <a:defRPr sz="3700" b="1">
                <a:solidFill>
                  <a:schemeClr val="tx1"/>
                </a:solidFill>
                <a:latin typeface="Arial" charset="0"/>
                <a:ea typeface="ＭＳ Ｐゴシック" pitchFamily="50" charset="-128"/>
              </a:defRPr>
            </a:lvl4pPr>
            <a:lvl5pPr marL="2057400" indent="-228600">
              <a:defRPr sz="3700" b="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sz="3700" b="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sz="3700" b="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sz="3700" b="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sz="3700" b="1">
                <a:solidFill>
                  <a:schemeClr val="tx1"/>
                </a:solidFill>
                <a:latin typeface="Arial" charset="0"/>
                <a:ea typeface="ＭＳ Ｐゴシック" pitchFamily="50" charset="-128"/>
              </a:defRPr>
            </a:lvl9pPr>
          </a:lstStyle>
          <a:p>
            <a:fld id="{A231C82D-0696-4920-A403-9FD5F7132E2E}" type="slidenum">
              <a:rPr lang="en-US" altLang="ja-JP" sz="1200" b="0" smtClean="0">
                <a:solidFill>
                  <a:prstClr val="black"/>
                </a:solidFill>
              </a:rPr>
              <a:pPr/>
              <a:t>36</a:t>
            </a:fld>
            <a:endParaRPr lang="en-US" altLang="ja-JP" sz="1200" b="0" smtClean="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ja-JP" altLang="en-US" dirty="0" smtClean="0">
              <a:ea typeface="ＭＳ Ｐ明朝" pitchFamily="18" charset="-128"/>
            </a:endParaRPr>
          </a:p>
        </p:txBody>
      </p:sp>
    </p:spTree>
    <p:extLst>
      <p:ext uri="{BB962C8B-B14F-4D97-AF65-F5344CB8AC3E}">
        <p14:creationId xmlns:p14="http://schemas.microsoft.com/office/powerpoint/2010/main" val="1151090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JEITA</a:t>
            </a:r>
            <a:r>
              <a:rPr kumimoji="1" lang="en-US" altLang="ja-JP" baseline="0" dirty="0" smtClean="0"/>
              <a:t> is one of the Japan standardization committee, LPB interoperable design process working group is belong to EDA technical committee.</a:t>
            </a:r>
          </a:p>
          <a:p>
            <a:r>
              <a:rPr kumimoji="1" lang="en-US" altLang="ja-JP" baseline="0" dirty="0" smtClean="0"/>
              <a:t>In our LPB working group, we have so many members from semiconductor, System products, EDA venders, board suppliers, academic, consortium. </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3</a:t>
            </a:fld>
            <a:endParaRPr lang="en-US" altLang="ja-JP"/>
          </a:p>
        </p:txBody>
      </p:sp>
    </p:spTree>
    <p:extLst>
      <p:ext uri="{BB962C8B-B14F-4D97-AF65-F5344CB8AC3E}">
        <p14:creationId xmlns:p14="http://schemas.microsoft.com/office/powerpoint/2010/main" val="1419342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Let me start from the background of why</a:t>
            </a:r>
            <a:r>
              <a:rPr kumimoji="1" lang="en-US" altLang="ja-JP" baseline="0" dirty="0" smtClean="0"/>
              <a:t> w think we need LPB format. </a:t>
            </a:r>
          </a:p>
          <a:p>
            <a:r>
              <a:rPr kumimoji="1" lang="en-US" altLang="ja-JP" baseline="0" dirty="0" smtClean="0"/>
              <a:t>Here is the standard product development flow.</a:t>
            </a:r>
          </a:p>
          <a:p>
            <a:r>
              <a:rPr kumimoji="1" lang="en-US" altLang="ja-JP" baseline="0" dirty="0" smtClean="0"/>
              <a:t>Currently EMC</a:t>
            </a:r>
            <a:r>
              <a:rPr kumimoji="1" lang="ja-JP" altLang="en-US" baseline="0" dirty="0" smtClean="0"/>
              <a:t> </a:t>
            </a:r>
            <a:r>
              <a:rPr kumimoji="1" lang="en-US" altLang="ja-JP" baseline="0" dirty="0" smtClean="0"/>
              <a:t>final check is done at very end of development. If you may find out the issue in there, feedback will be applied from back word.</a:t>
            </a:r>
          </a:p>
          <a:p>
            <a:r>
              <a:rPr kumimoji="1" lang="en-US" altLang="ja-JP" baseline="0" dirty="0" smtClean="0"/>
              <a:t>Then these are ineffective and costly approach, in worst case the product may need to be totally re-designed, then you may miss the market window.  </a:t>
            </a:r>
          </a:p>
          <a:p>
            <a:r>
              <a:rPr kumimoji="1" lang="en-US" altLang="ja-JP" baseline="0" dirty="0" smtClean="0"/>
              <a:t> </a:t>
            </a:r>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4</a:t>
            </a:fld>
            <a:endParaRPr lang="en-US" altLang="ja-JP"/>
          </a:p>
        </p:txBody>
      </p:sp>
    </p:spTree>
    <p:extLst>
      <p:ext uri="{BB962C8B-B14F-4D97-AF65-F5344CB8AC3E}">
        <p14:creationId xmlns:p14="http://schemas.microsoft.com/office/powerpoint/2010/main" val="4045185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So,</a:t>
            </a:r>
            <a:r>
              <a:rPr kumimoji="1" lang="en-US" altLang="ja-JP" baseline="0" dirty="0" smtClean="0"/>
              <a:t> EMC check need be done from the very early stage. This may prevent big re-design iterations,  </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5</a:t>
            </a:fld>
            <a:endParaRPr lang="en-US" altLang="ja-JP"/>
          </a:p>
        </p:txBody>
      </p:sp>
    </p:spTree>
    <p:extLst>
      <p:ext uri="{BB962C8B-B14F-4D97-AF65-F5344CB8AC3E}">
        <p14:creationId xmlns:p14="http://schemas.microsoft.com/office/powerpoint/2010/main" val="3938048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But we should think about</a:t>
            </a:r>
            <a:r>
              <a:rPr kumimoji="1" lang="en-US" altLang="ja-JP" baseline="0" dirty="0" smtClean="0"/>
              <a:t> the allowable checking/simulation time in each stage. At the end of development , long terms is okay, but early stage, check and feasibility study should be  very </a:t>
            </a:r>
            <a:r>
              <a:rPr kumimoji="1" lang="en-US" altLang="ja-JP" baseline="0" dirty="0" err="1" smtClean="0"/>
              <a:t>qucik</a:t>
            </a:r>
            <a:r>
              <a:rPr kumimoji="1" lang="en-US" altLang="ja-JP" baseline="0" dirty="0" smtClean="0"/>
              <a:t> iteration process, so allowable simulation time even hours. </a:t>
            </a:r>
          </a:p>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6</a:t>
            </a:fld>
            <a:endParaRPr lang="en-US" altLang="ja-JP"/>
          </a:p>
        </p:txBody>
      </p:sp>
    </p:spTree>
    <p:extLst>
      <p:ext uri="{BB962C8B-B14F-4D97-AF65-F5344CB8AC3E}">
        <p14:creationId xmlns:p14="http://schemas.microsoft.com/office/powerpoint/2010/main" val="2102879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In here</a:t>
            </a:r>
            <a:r>
              <a:rPr kumimoji="1" lang="en-US" altLang="ja-JP" baseline="0" dirty="0" smtClean="0"/>
              <a:t> ,we should define what is the simulation time,.</a:t>
            </a:r>
          </a:p>
          <a:p>
            <a:r>
              <a:rPr kumimoji="1" lang="en-US" altLang="ja-JP" baseline="0" dirty="0" smtClean="0"/>
              <a:t>Simulation time is not only computer execution time;</a:t>
            </a:r>
          </a:p>
          <a:p>
            <a:r>
              <a:rPr kumimoji="1" lang="en-US" altLang="ja-JP" baseline="0" dirty="0" smtClean="0"/>
              <a:t>Set up the tools and time for collecting the benefit. </a:t>
            </a:r>
          </a:p>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7</a:t>
            </a:fld>
            <a:endParaRPr lang="en-US" altLang="ja-JP"/>
          </a:p>
        </p:txBody>
      </p:sp>
    </p:spTree>
    <p:extLst>
      <p:ext uri="{BB962C8B-B14F-4D97-AF65-F5344CB8AC3E}">
        <p14:creationId xmlns:p14="http://schemas.microsoft.com/office/powerpoint/2010/main" val="1529858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 come</a:t>
            </a:r>
            <a:r>
              <a:rPr kumimoji="1" lang="en-US" altLang="ja-JP" baseline="0" dirty="0" smtClean="0"/>
              <a:t> back to the chart,  actually we can not apply such EMC </a:t>
            </a:r>
            <a:r>
              <a:rPr kumimoji="1" lang="en-US" altLang="ja-JP" baseline="0" dirty="0" err="1" smtClean="0"/>
              <a:t>check&amp;simulation</a:t>
            </a:r>
            <a:r>
              <a:rPr kumimoji="1" lang="en-US" altLang="ja-JP" baseline="0" dirty="0" smtClean="0"/>
              <a:t> in  </a:t>
            </a:r>
            <a:r>
              <a:rPr kumimoji="1" lang="en-US" altLang="ja-JP" baseline="0" dirty="0" err="1" smtClean="0"/>
              <a:t>eary</a:t>
            </a:r>
            <a:r>
              <a:rPr kumimoji="1" lang="en-US" altLang="ja-JP" baseline="0" dirty="0" smtClean="0"/>
              <a:t> stage of the development flow.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8</a:t>
            </a:fld>
            <a:endParaRPr lang="en-US" altLang="ja-JP"/>
          </a:p>
        </p:txBody>
      </p:sp>
    </p:spTree>
    <p:extLst>
      <p:ext uri="{BB962C8B-B14F-4D97-AF65-F5344CB8AC3E}">
        <p14:creationId xmlns:p14="http://schemas.microsoft.com/office/powerpoint/2010/main" val="4016145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EDA venders and R&amp;D academic</a:t>
            </a:r>
            <a:r>
              <a:rPr kumimoji="1" lang="en-US" altLang="ja-JP" baseline="0" dirty="0" smtClean="0"/>
              <a:t> are doing great Job, calculation time is dramatically.</a:t>
            </a:r>
          </a:p>
          <a:p>
            <a:r>
              <a:rPr kumimoji="1" lang="en-US" altLang="ja-JP" baseline="0" dirty="0" smtClean="0"/>
              <a:t> with having meshing, methodologies, computer resources,  </a:t>
            </a:r>
            <a:r>
              <a:rPr kumimoji="1" lang="en-US" altLang="ja-JP" baseline="0" dirty="0" err="1" smtClean="0"/>
              <a:t>Sim</a:t>
            </a:r>
            <a:r>
              <a:rPr kumimoji="1" lang="en-US" altLang="ja-JP" baseline="0" dirty="0" smtClean="0"/>
              <a:t> time is dramatically shortened. </a:t>
            </a:r>
          </a:p>
          <a:p>
            <a:endParaRPr kumimoji="1" lang="en-US" altLang="ja-JP" baseline="0" dirty="0" smtClean="0"/>
          </a:p>
          <a:p>
            <a:r>
              <a:rPr kumimoji="1" lang="en-US" altLang="ja-JP" baseline="0" dirty="0" smtClean="0"/>
              <a:t>This example shows the 3D SI simulation. Tool even large element simulation , simulation time is very quick about 90sec. This is enough to short to implement into the design flow. However still setup and preparation time are very long so that we can not implement EM tool into early design flow.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A24814E-3437-432F-983F-0110BE8F007F}" type="slidenum">
              <a:rPr lang="en-US" altLang="ja-JP" smtClean="0"/>
              <a:pPr>
                <a:defRPr/>
              </a:pPr>
              <a:t>9</a:t>
            </a:fld>
            <a:endParaRPr lang="en-US" altLang="ja-JP"/>
          </a:p>
        </p:txBody>
      </p:sp>
    </p:spTree>
    <p:extLst>
      <p:ext uri="{BB962C8B-B14F-4D97-AF65-F5344CB8AC3E}">
        <p14:creationId xmlns:p14="http://schemas.microsoft.com/office/powerpoint/2010/main" val="1265083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lvl1pPr>
              <a:defRPr sz="4400" baseline="0">
                <a:solidFill>
                  <a:schemeClr val="tx1"/>
                </a:solidFill>
                <a:latin typeface="Arial" pitchFamily="34" charset="0"/>
                <a:ea typeface="ＭＳ Ｐゴシック" pitchFamily="50" charset="-128"/>
              </a:defRPr>
            </a:lvl1pPr>
          </a:lstStyle>
          <a:p>
            <a:r>
              <a:rPr lang="ja-JP" altLang="en-US" dirty="0" smtClean="0"/>
              <a:t>マスタ タイトルの書式設定</a:t>
            </a:r>
            <a:endParaRPr lang="ja-JP" altLang="en-US" dirty="0"/>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baseline="0">
                <a:solidFill>
                  <a:schemeClr val="tx1"/>
                </a:solidFill>
                <a:latin typeface="Arial" pitchFamily="34" charset="0"/>
                <a:ea typeface="ＭＳ Ｐゴシック"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 サブタイトルの書式設定</a:t>
            </a:r>
            <a:endParaRPr lang="ja-JP" altLang="en-US" dirty="0"/>
          </a:p>
        </p:txBody>
      </p:sp>
    </p:spTree>
    <p:extLst>
      <p:ext uri="{BB962C8B-B14F-4D97-AF65-F5344CB8AC3E}">
        <p14:creationId xmlns:p14="http://schemas.microsoft.com/office/powerpoint/2010/main" val="2808909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タイトル 3"/>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7" name="日付プレースホルダー 3"/>
          <p:cNvSpPr>
            <a:spLocks noGrp="1"/>
          </p:cNvSpPr>
          <p:nvPr>
            <p:ph type="dt" sz="half" idx="2"/>
          </p:nvPr>
        </p:nvSpPr>
        <p:spPr>
          <a:xfrm>
            <a:off x="6084168" y="6381328"/>
            <a:ext cx="2133600" cy="365125"/>
          </a:xfrm>
          <a:prstGeom prst="rect">
            <a:avLst/>
          </a:prstGeom>
        </p:spPr>
        <p:txBody>
          <a:bodyPr vert="horz" lIns="91440" tIns="45720" rIns="91440" bIns="45720" rtlCol="0" anchor="ctr"/>
          <a:lstStyle>
            <a:lvl1pPr algn="ctr">
              <a:defRPr sz="1400" baseline="0">
                <a:solidFill>
                  <a:schemeClr val="bg1"/>
                </a:solidFill>
              </a:defRPr>
            </a:lvl1pPr>
          </a:lstStyle>
          <a:p>
            <a:r>
              <a:rPr lang="en-US" altLang="ja-JP" smtClean="0">
                <a:solidFill>
                  <a:prstClr val="white"/>
                </a:solidFill>
              </a:rPr>
              <a:t>2013/12/15</a:t>
            </a:r>
            <a:endParaRPr lang="ja-JP" altLang="en-US" dirty="0">
              <a:solidFill>
                <a:prstClr val="white"/>
              </a:solidFill>
            </a:endParaRPr>
          </a:p>
        </p:txBody>
      </p:sp>
      <p:sp>
        <p:nvSpPr>
          <p:cNvPr id="8" name="フッター プレースホルダー 5"/>
          <p:cNvSpPr>
            <a:spLocks noGrp="1"/>
          </p:cNvSpPr>
          <p:nvPr>
            <p:ph type="ftr" sz="quarter" idx="3"/>
          </p:nvPr>
        </p:nvSpPr>
        <p:spPr>
          <a:xfrm>
            <a:off x="1692275" y="6381328"/>
            <a:ext cx="475193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defRPr/>
            </a:pPr>
            <a:r>
              <a:rPr lang="en-US" altLang="ja-JP" sz="1400" smtClean="0">
                <a:solidFill>
                  <a:prstClr val="white"/>
                </a:solidFill>
              </a:rPr>
              <a:t>Copyright© JEITA EDA-TC LPB-WG All Rights Reserved 2012-2013</a:t>
            </a:r>
            <a:endParaRPr lang="ja-JP" altLang="en-US" sz="1400" dirty="0" smtClean="0">
              <a:solidFill>
                <a:prstClr val="white"/>
              </a:solidFill>
            </a:endParaRPr>
          </a:p>
        </p:txBody>
      </p:sp>
      <p:sp>
        <p:nvSpPr>
          <p:cNvPr id="9" name="スライド番号プレースホルダー 6"/>
          <p:cNvSpPr>
            <a:spLocks noGrp="1"/>
          </p:cNvSpPr>
          <p:nvPr>
            <p:ph type="sldNum" sz="quarter" idx="4"/>
          </p:nvPr>
        </p:nvSpPr>
        <p:spPr>
          <a:xfrm>
            <a:off x="7956376" y="6381328"/>
            <a:ext cx="946448" cy="365125"/>
          </a:xfrm>
          <a:prstGeom prst="rect">
            <a:avLst/>
          </a:prstGeom>
        </p:spPr>
        <p:txBody>
          <a:bodyPr vert="horz" lIns="91440" tIns="45720" rIns="91440" bIns="45720" rtlCol="0" anchor="ctr"/>
          <a:lstStyle>
            <a:lvl1pPr algn="r">
              <a:defRPr sz="1400">
                <a:solidFill>
                  <a:schemeClr val="bg1"/>
                </a:solidFill>
              </a:defRPr>
            </a:lvl1pPr>
          </a:lstStyle>
          <a:p>
            <a:r>
              <a:rPr lang="en-US" altLang="ja-JP" dirty="0" smtClean="0">
                <a:solidFill>
                  <a:prstClr val="white"/>
                </a:solidFill>
              </a:rPr>
              <a:t>Page </a:t>
            </a:r>
            <a:fld id="{40B62A0C-4F04-408E-8B73-35A2B508008A}" type="slidenum">
              <a:rPr lang="ja-JP" altLang="en-US" smtClean="0">
                <a:solidFill>
                  <a:prstClr val="white"/>
                </a:solidFill>
              </a:rPr>
              <a:pPr/>
              <a:t>‹#›</a:t>
            </a:fld>
            <a:endParaRPr lang="ja-JP" altLang="en-US" dirty="0">
              <a:solidFill>
                <a:prstClr val="white"/>
              </a:solidFill>
            </a:endParaRPr>
          </a:p>
        </p:txBody>
      </p:sp>
    </p:spTree>
    <p:extLst>
      <p:ext uri="{BB962C8B-B14F-4D97-AF65-F5344CB8AC3E}">
        <p14:creationId xmlns:p14="http://schemas.microsoft.com/office/powerpoint/2010/main" val="11510239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タイトル 3"/>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7" name="日付プレースホルダー 3"/>
          <p:cNvSpPr>
            <a:spLocks noGrp="1"/>
          </p:cNvSpPr>
          <p:nvPr>
            <p:ph type="dt" sz="half" idx="2"/>
          </p:nvPr>
        </p:nvSpPr>
        <p:spPr>
          <a:xfrm>
            <a:off x="6084168" y="6381328"/>
            <a:ext cx="2133600" cy="365125"/>
          </a:xfrm>
          <a:prstGeom prst="rect">
            <a:avLst/>
          </a:prstGeom>
        </p:spPr>
        <p:txBody>
          <a:bodyPr vert="horz" lIns="91440" tIns="45720" rIns="91440" bIns="45720" rtlCol="0" anchor="ctr"/>
          <a:lstStyle>
            <a:lvl1pPr algn="ctr">
              <a:defRPr sz="1400" baseline="0">
                <a:solidFill>
                  <a:schemeClr val="bg1"/>
                </a:solidFill>
              </a:defRPr>
            </a:lvl1pPr>
          </a:lstStyle>
          <a:p>
            <a:r>
              <a:rPr lang="en-US" altLang="ja-JP" smtClean="0">
                <a:solidFill>
                  <a:prstClr val="white"/>
                </a:solidFill>
              </a:rPr>
              <a:t>2013/12/15</a:t>
            </a:r>
            <a:endParaRPr lang="ja-JP" altLang="en-US" dirty="0">
              <a:solidFill>
                <a:prstClr val="white"/>
              </a:solidFill>
            </a:endParaRPr>
          </a:p>
        </p:txBody>
      </p:sp>
      <p:sp>
        <p:nvSpPr>
          <p:cNvPr id="8" name="フッター プレースホルダー 5"/>
          <p:cNvSpPr>
            <a:spLocks noGrp="1"/>
          </p:cNvSpPr>
          <p:nvPr>
            <p:ph type="ftr" sz="quarter" idx="3"/>
          </p:nvPr>
        </p:nvSpPr>
        <p:spPr>
          <a:xfrm>
            <a:off x="1692275" y="6381328"/>
            <a:ext cx="475193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defRPr/>
            </a:pPr>
            <a:r>
              <a:rPr lang="en-US" altLang="ja-JP" sz="1400" smtClean="0">
                <a:solidFill>
                  <a:prstClr val="white"/>
                </a:solidFill>
              </a:rPr>
              <a:t>Copyright© JEITA EDA-TC LPB-WG All Rights Reserved 2012-2013</a:t>
            </a:r>
            <a:endParaRPr lang="ja-JP" altLang="en-US" sz="1400" dirty="0" smtClean="0">
              <a:solidFill>
                <a:prstClr val="white"/>
              </a:solidFill>
            </a:endParaRPr>
          </a:p>
        </p:txBody>
      </p:sp>
      <p:sp>
        <p:nvSpPr>
          <p:cNvPr id="9" name="スライド番号プレースホルダー 6"/>
          <p:cNvSpPr>
            <a:spLocks noGrp="1"/>
          </p:cNvSpPr>
          <p:nvPr>
            <p:ph type="sldNum" sz="quarter" idx="4"/>
          </p:nvPr>
        </p:nvSpPr>
        <p:spPr>
          <a:xfrm>
            <a:off x="7956376" y="6381328"/>
            <a:ext cx="946448" cy="365125"/>
          </a:xfrm>
          <a:prstGeom prst="rect">
            <a:avLst/>
          </a:prstGeom>
        </p:spPr>
        <p:txBody>
          <a:bodyPr vert="horz" lIns="91440" tIns="45720" rIns="91440" bIns="45720" rtlCol="0" anchor="ctr"/>
          <a:lstStyle>
            <a:lvl1pPr algn="r">
              <a:defRPr sz="1400">
                <a:solidFill>
                  <a:schemeClr val="bg1"/>
                </a:solidFill>
              </a:defRPr>
            </a:lvl1pPr>
          </a:lstStyle>
          <a:p>
            <a:r>
              <a:rPr lang="en-US" altLang="ja-JP" dirty="0" smtClean="0">
                <a:solidFill>
                  <a:prstClr val="white"/>
                </a:solidFill>
              </a:rPr>
              <a:t>Page </a:t>
            </a:r>
            <a:fld id="{40B62A0C-4F04-408E-8B73-35A2B508008A}" type="slidenum">
              <a:rPr lang="ja-JP" altLang="en-US" smtClean="0">
                <a:solidFill>
                  <a:prstClr val="white"/>
                </a:solidFill>
              </a:rPr>
              <a:pPr/>
              <a:t>‹#›</a:t>
            </a:fld>
            <a:endParaRPr lang="ja-JP" altLang="en-US" dirty="0">
              <a:solidFill>
                <a:prstClr val="white"/>
              </a:solidFill>
            </a:endParaRPr>
          </a:p>
        </p:txBody>
      </p:sp>
    </p:spTree>
    <p:extLst>
      <p:ext uri="{BB962C8B-B14F-4D97-AF65-F5344CB8AC3E}">
        <p14:creationId xmlns:p14="http://schemas.microsoft.com/office/powerpoint/2010/main" val="283780685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タイトル 3"/>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15268198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983877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ー 7"/>
          <p:cNvSpPr>
            <a:spLocks noGrp="1"/>
          </p:cNvSpPr>
          <p:nvPr>
            <p:ph type="dt" sz="half" idx="10"/>
          </p:nvPr>
        </p:nvSpPr>
        <p:spPr>
          <a:xfrm>
            <a:off x="6948488" y="6453188"/>
            <a:ext cx="1223962" cy="288925"/>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5" name="フッター プレースホルダー 8"/>
          <p:cNvSpPr>
            <a:spLocks noGrp="1"/>
          </p:cNvSpPr>
          <p:nvPr>
            <p:ph type="ftr" sz="quarter" idx="11"/>
          </p:nvPr>
        </p:nvSpPr>
        <p:spPr>
          <a:xfrm>
            <a:off x="1692275" y="6453188"/>
            <a:ext cx="5183188" cy="266700"/>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6" name="スライド番号プレースホルダー 9"/>
          <p:cNvSpPr>
            <a:spLocks noGrp="1"/>
          </p:cNvSpPr>
          <p:nvPr>
            <p:ph type="sldNum" sz="quarter" idx="12"/>
          </p:nvPr>
        </p:nvSpPr>
        <p:spPr>
          <a:xfrm>
            <a:off x="8243888" y="6453188"/>
            <a:ext cx="915987" cy="260350"/>
          </a:xfrm>
          <a:prstGeom prst="rect">
            <a:avLst/>
          </a:prstGeom>
        </p:spPr>
        <p:txBody>
          <a:bodyPr/>
          <a:lstStyle>
            <a:lvl1pPr>
              <a:defRPr sz="1600">
                <a:solidFill>
                  <a:schemeClr val="bg1"/>
                </a:solidFill>
                <a:ea typeface="ＭＳ Ｐゴシック" pitchFamily="50" charset="-128"/>
              </a:defRPr>
            </a:lvl1pPr>
          </a:lstStyle>
          <a:p>
            <a:pPr>
              <a:defRPr/>
            </a:pPr>
            <a:r>
              <a:rPr lang="en-US" altLang="ja-JP"/>
              <a:t>Page</a:t>
            </a:r>
            <a:fld id="{7F0BD63F-014E-47E5-AEAF-CA6DBFD45B66}" type="slidenum">
              <a:rPr lang="ja-JP" altLang="en-US"/>
              <a:pPr>
                <a:defRPr/>
              </a:pPr>
              <a:t>‹#›</a:t>
            </a:fld>
            <a:endParaRPr lang="ja-JP" altLang="en-US"/>
          </a:p>
        </p:txBody>
      </p:sp>
    </p:spTree>
    <p:extLst>
      <p:ext uri="{BB962C8B-B14F-4D97-AF65-F5344CB8AC3E}">
        <p14:creationId xmlns:p14="http://schemas.microsoft.com/office/powerpoint/2010/main" val="2017057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7"/>
          <p:cNvSpPr>
            <a:spLocks noGrp="1"/>
          </p:cNvSpPr>
          <p:nvPr>
            <p:ph type="dt" sz="half" idx="10"/>
          </p:nvPr>
        </p:nvSpPr>
        <p:spPr>
          <a:xfrm>
            <a:off x="6948488" y="6453188"/>
            <a:ext cx="1223962" cy="288925"/>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6" name="フッター プレースホルダー 8"/>
          <p:cNvSpPr>
            <a:spLocks noGrp="1"/>
          </p:cNvSpPr>
          <p:nvPr>
            <p:ph type="ftr" sz="quarter" idx="11"/>
          </p:nvPr>
        </p:nvSpPr>
        <p:spPr>
          <a:xfrm>
            <a:off x="1692275" y="6453188"/>
            <a:ext cx="5183188" cy="266700"/>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7" name="スライド番号プレースホルダー 9"/>
          <p:cNvSpPr>
            <a:spLocks noGrp="1"/>
          </p:cNvSpPr>
          <p:nvPr>
            <p:ph type="sldNum" sz="quarter" idx="12"/>
          </p:nvPr>
        </p:nvSpPr>
        <p:spPr>
          <a:xfrm>
            <a:off x="8243888" y="6453188"/>
            <a:ext cx="915987" cy="260350"/>
          </a:xfrm>
          <a:prstGeom prst="rect">
            <a:avLst/>
          </a:prstGeom>
        </p:spPr>
        <p:txBody>
          <a:bodyPr/>
          <a:lstStyle>
            <a:lvl1pPr>
              <a:defRPr sz="1600">
                <a:solidFill>
                  <a:schemeClr val="bg1"/>
                </a:solidFill>
                <a:ea typeface="ＭＳ Ｐゴシック" pitchFamily="50" charset="-128"/>
              </a:defRPr>
            </a:lvl1pPr>
          </a:lstStyle>
          <a:p>
            <a:pPr>
              <a:defRPr/>
            </a:pPr>
            <a:r>
              <a:rPr lang="en-US" altLang="ja-JP"/>
              <a:t>Page</a:t>
            </a:r>
            <a:fld id="{729F1ADB-182A-4193-8898-692BA90820BD}" type="slidenum">
              <a:rPr lang="ja-JP" altLang="en-US"/>
              <a:pPr>
                <a:defRPr/>
              </a:pPr>
              <a:t>‹#›</a:t>
            </a:fld>
            <a:endParaRPr lang="ja-JP" altLang="en-US"/>
          </a:p>
        </p:txBody>
      </p:sp>
    </p:spTree>
    <p:extLst>
      <p:ext uri="{BB962C8B-B14F-4D97-AF65-F5344CB8AC3E}">
        <p14:creationId xmlns:p14="http://schemas.microsoft.com/office/powerpoint/2010/main" val="2357834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7"/>
          <p:cNvSpPr>
            <a:spLocks noGrp="1"/>
          </p:cNvSpPr>
          <p:nvPr>
            <p:ph type="dt" sz="half" idx="10"/>
          </p:nvPr>
        </p:nvSpPr>
        <p:spPr>
          <a:xfrm>
            <a:off x="6948488" y="6453188"/>
            <a:ext cx="1223962" cy="288925"/>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8" name="フッター プレースホルダー 8"/>
          <p:cNvSpPr>
            <a:spLocks noGrp="1"/>
          </p:cNvSpPr>
          <p:nvPr>
            <p:ph type="ftr" sz="quarter" idx="11"/>
          </p:nvPr>
        </p:nvSpPr>
        <p:spPr>
          <a:xfrm>
            <a:off x="1692275" y="6453188"/>
            <a:ext cx="5183188" cy="266700"/>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9" name="スライド番号プレースホルダー 9"/>
          <p:cNvSpPr>
            <a:spLocks noGrp="1"/>
          </p:cNvSpPr>
          <p:nvPr>
            <p:ph type="sldNum" sz="quarter" idx="12"/>
          </p:nvPr>
        </p:nvSpPr>
        <p:spPr>
          <a:xfrm>
            <a:off x="8243888" y="6453188"/>
            <a:ext cx="915987" cy="260350"/>
          </a:xfrm>
          <a:prstGeom prst="rect">
            <a:avLst/>
          </a:prstGeom>
        </p:spPr>
        <p:txBody>
          <a:bodyPr/>
          <a:lstStyle>
            <a:lvl1pPr>
              <a:defRPr sz="1600">
                <a:solidFill>
                  <a:schemeClr val="bg1"/>
                </a:solidFill>
                <a:ea typeface="ＭＳ Ｐゴシック" pitchFamily="50" charset="-128"/>
              </a:defRPr>
            </a:lvl1pPr>
          </a:lstStyle>
          <a:p>
            <a:pPr>
              <a:defRPr/>
            </a:pPr>
            <a:r>
              <a:rPr lang="en-US" altLang="ja-JP"/>
              <a:t>Page</a:t>
            </a:r>
            <a:fld id="{66BBE751-19C2-4C43-BEB8-4EB18B94E4FD}" type="slidenum">
              <a:rPr lang="ja-JP" altLang="en-US"/>
              <a:pPr>
                <a:defRPr/>
              </a:pPr>
              <a:t>‹#›</a:t>
            </a:fld>
            <a:endParaRPr lang="ja-JP" altLang="en-US"/>
          </a:p>
        </p:txBody>
      </p:sp>
    </p:spTree>
    <p:extLst>
      <p:ext uri="{BB962C8B-B14F-4D97-AF65-F5344CB8AC3E}">
        <p14:creationId xmlns:p14="http://schemas.microsoft.com/office/powerpoint/2010/main" val="3414528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ー 7"/>
          <p:cNvSpPr>
            <a:spLocks noGrp="1"/>
          </p:cNvSpPr>
          <p:nvPr>
            <p:ph type="dt" sz="half" idx="10"/>
          </p:nvPr>
        </p:nvSpPr>
        <p:spPr>
          <a:xfrm>
            <a:off x="6948488" y="6453188"/>
            <a:ext cx="1223962" cy="288925"/>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4" name="フッター プレースホルダー 8"/>
          <p:cNvSpPr>
            <a:spLocks noGrp="1"/>
          </p:cNvSpPr>
          <p:nvPr>
            <p:ph type="ftr" sz="quarter" idx="11"/>
          </p:nvPr>
        </p:nvSpPr>
        <p:spPr>
          <a:xfrm>
            <a:off x="1692275" y="6453188"/>
            <a:ext cx="5183188" cy="266700"/>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5" name="スライド番号プレースホルダー 9"/>
          <p:cNvSpPr>
            <a:spLocks noGrp="1"/>
          </p:cNvSpPr>
          <p:nvPr>
            <p:ph type="sldNum" sz="quarter" idx="12"/>
          </p:nvPr>
        </p:nvSpPr>
        <p:spPr>
          <a:xfrm>
            <a:off x="8243888" y="6453188"/>
            <a:ext cx="915987" cy="260350"/>
          </a:xfrm>
          <a:prstGeom prst="rect">
            <a:avLst/>
          </a:prstGeom>
        </p:spPr>
        <p:txBody>
          <a:bodyPr/>
          <a:lstStyle>
            <a:lvl1pPr>
              <a:defRPr sz="1600">
                <a:solidFill>
                  <a:schemeClr val="bg1"/>
                </a:solidFill>
                <a:ea typeface="ＭＳ Ｐゴシック" pitchFamily="50" charset="-128"/>
              </a:defRPr>
            </a:lvl1pPr>
          </a:lstStyle>
          <a:p>
            <a:pPr>
              <a:defRPr/>
            </a:pPr>
            <a:r>
              <a:rPr lang="en-US" altLang="ja-JP"/>
              <a:t>Page</a:t>
            </a:r>
            <a:fld id="{56FFB83B-8EE1-4418-BA91-ACBBCF80E93B}" type="slidenum">
              <a:rPr lang="ja-JP" altLang="en-US"/>
              <a:pPr>
                <a:defRPr/>
              </a:pPr>
              <a:t>‹#›</a:t>
            </a:fld>
            <a:endParaRPr lang="ja-JP" altLang="en-US"/>
          </a:p>
        </p:txBody>
      </p:sp>
    </p:spTree>
    <p:extLst>
      <p:ext uri="{BB962C8B-B14F-4D97-AF65-F5344CB8AC3E}">
        <p14:creationId xmlns:p14="http://schemas.microsoft.com/office/powerpoint/2010/main" val="3061296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7"/>
          <p:cNvSpPr>
            <a:spLocks noGrp="1"/>
          </p:cNvSpPr>
          <p:nvPr>
            <p:ph type="dt" sz="half" idx="10"/>
          </p:nvPr>
        </p:nvSpPr>
        <p:spPr>
          <a:xfrm>
            <a:off x="6948488" y="6453188"/>
            <a:ext cx="1223962" cy="288925"/>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3" name="フッター プレースホルダー 8"/>
          <p:cNvSpPr>
            <a:spLocks noGrp="1"/>
          </p:cNvSpPr>
          <p:nvPr>
            <p:ph type="ftr" sz="quarter" idx="11"/>
          </p:nvPr>
        </p:nvSpPr>
        <p:spPr>
          <a:xfrm>
            <a:off x="1692275" y="6453188"/>
            <a:ext cx="5183188" cy="266700"/>
          </a:xfrm>
          <a:prstGeom prst="rect">
            <a:avLst/>
          </a:prstGeom>
        </p:spPr>
        <p:txBody>
          <a:bodyPr/>
          <a:lstStyle>
            <a:lvl1pPr>
              <a:defRPr sz="1600">
                <a:solidFill>
                  <a:schemeClr val="bg1"/>
                </a:solidFill>
                <a:ea typeface="ＭＳ Ｐゴシック" pitchFamily="50" charset="-128"/>
              </a:defRPr>
            </a:lvl1pPr>
          </a:lstStyle>
          <a:p>
            <a:pPr>
              <a:defRPr/>
            </a:pPr>
            <a:endParaRPr lang="ja-JP" altLang="en-US"/>
          </a:p>
        </p:txBody>
      </p:sp>
      <p:sp>
        <p:nvSpPr>
          <p:cNvPr id="4" name="スライド番号プレースホルダー 9"/>
          <p:cNvSpPr>
            <a:spLocks noGrp="1"/>
          </p:cNvSpPr>
          <p:nvPr>
            <p:ph type="sldNum" sz="quarter" idx="12"/>
          </p:nvPr>
        </p:nvSpPr>
        <p:spPr>
          <a:xfrm>
            <a:off x="8243888" y="6453188"/>
            <a:ext cx="915987" cy="260350"/>
          </a:xfrm>
          <a:prstGeom prst="rect">
            <a:avLst/>
          </a:prstGeom>
        </p:spPr>
        <p:txBody>
          <a:bodyPr/>
          <a:lstStyle>
            <a:lvl1pPr>
              <a:defRPr sz="1600">
                <a:solidFill>
                  <a:schemeClr val="bg1"/>
                </a:solidFill>
                <a:ea typeface="ＭＳ Ｐゴシック" pitchFamily="50" charset="-128"/>
              </a:defRPr>
            </a:lvl1pPr>
          </a:lstStyle>
          <a:p>
            <a:pPr>
              <a:defRPr/>
            </a:pPr>
            <a:r>
              <a:rPr lang="en-US" altLang="ja-JP"/>
              <a:t>Page</a:t>
            </a:r>
            <a:fld id="{2621CEC5-24BD-401A-9A7A-70884474D6EF}" type="slidenum">
              <a:rPr lang="ja-JP" altLang="en-US"/>
              <a:pPr>
                <a:defRPr/>
              </a:pPr>
              <a:t>‹#›</a:t>
            </a:fld>
            <a:endParaRPr lang="ja-JP" altLang="en-US"/>
          </a:p>
        </p:txBody>
      </p:sp>
    </p:spTree>
    <p:extLst>
      <p:ext uri="{BB962C8B-B14F-4D97-AF65-F5344CB8AC3E}">
        <p14:creationId xmlns:p14="http://schemas.microsoft.com/office/powerpoint/2010/main" val="27233370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3440387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3386393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7"/>
          <p:cNvSpPr>
            <a:spLocks noChangeArrowheads="1"/>
          </p:cNvSpPr>
          <p:nvPr userDrawn="1"/>
        </p:nvSpPr>
        <p:spPr bwMode="auto">
          <a:xfrm>
            <a:off x="0" y="6165850"/>
            <a:ext cx="9144000" cy="719138"/>
          </a:xfrm>
          <a:prstGeom prst="rect">
            <a:avLst/>
          </a:prstGeom>
          <a:gradFill rotWithShape="0">
            <a:gsLst>
              <a:gs pos="0">
                <a:srgbClr val="182F76"/>
              </a:gs>
              <a:gs pos="100000">
                <a:srgbClr val="3366FF"/>
              </a:gs>
            </a:gsLst>
            <a:lin ang="0" scaled="1"/>
          </a:gradFill>
          <a:ln w="9525">
            <a:solidFill>
              <a:schemeClr val="tx1"/>
            </a:solidFill>
            <a:miter lim="800000"/>
            <a:headEnd/>
            <a:tailEnd/>
          </a:ln>
        </p:spPr>
        <p:txBody>
          <a:bodyPr wrap="none" anchor="ctr"/>
          <a:lstStyle/>
          <a:p>
            <a:pPr algn="r" fontAlgn="ctr"/>
            <a:endParaRPr lang="ja-JP" altLang="ja-JP" sz="1200">
              <a:latin typeface="Arial" charset="0"/>
            </a:endParaRPr>
          </a:p>
        </p:txBody>
      </p:sp>
      <p:sp>
        <p:nvSpPr>
          <p:cNvPr id="1027" name="タイトル プレースホルダ 1"/>
          <p:cNvSpPr>
            <a:spLocks noGrp="1"/>
          </p:cNvSpPr>
          <p:nvPr>
            <p:ph type="title"/>
          </p:nvPr>
        </p:nvSpPr>
        <p:spPr bwMode="auto">
          <a:xfrm>
            <a:off x="488950" y="115888"/>
            <a:ext cx="8186738"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8" name="テキスト プレースホルダ 2"/>
          <p:cNvSpPr>
            <a:spLocks noGrp="1"/>
          </p:cNvSpPr>
          <p:nvPr>
            <p:ph type="body" idx="1"/>
          </p:nvPr>
        </p:nvSpPr>
        <p:spPr bwMode="auto">
          <a:xfrm>
            <a:off x="457200" y="908050"/>
            <a:ext cx="8229600" cy="521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9" name="Rectangle 10"/>
          <p:cNvSpPr>
            <a:spLocks noChangeArrowheads="1"/>
          </p:cNvSpPr>
          <p:nvPr userDrawn="1"/>
        </p:nvSpPr>
        <p:spPr bwMode="auto">
          <a:xfrm>
            <a:off x="179388" y="6299200"/>
            <a:ext cx="6191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BFBFBF"/>
                </a:solidFill>
                <a:latin typeface="Arial Black" pitchFamily="34" charset="0"/>
              </a:rPr>
              <a:t>L</a:t>
            </a:r>
            <a:endParaRPr lang="ja-JP" altLang="ja-JP" sz="4600">
              <a:solidFill>
                <a:srgbClr val="BFBFBF"/>
              </a:solidFill>
              <a:latin typeface="Arial Black" pitchFamily="34" charset="0"/>
            </a:endParaRPr>
          </a:p>
        </p:txBody>
      </p:sp>
      <p:sp>
        <p:nvSpPr>
          <p:cNvPr id="1030" name="Rectangle 10"/>
          <p:cNvSpPr>
            <a:spLocks noChangeArrowheads="1"/>
          </p:cNvSpPr>
          <p:nvPr userDrawn="1"/>
        </p:nvSpPr>
        <p:spPr bwMode="auto">
          <a:xfrm>
            <a:off x="612775" y="6299200"/>
            <a:ext cx="557213"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CC00CC"/>
                </a:solidFill>
                <a:latin typeface="Arial Black" pitchFamily="34" charset="0"/>
              </a:rPr>
              <a:t>P</a:t>
            </a:r>
            <a:endParaRPr lang="ja-JP" altLang="ja-JP" sz="4600">
              <a:solidFill>
                <a:srgbClr val="CC00CC"/>
              </a:solidFill>
              <a:latin typeface="Arial Black" pitchFamily="34" charset="0"/>
            </a:endParaRPr>
          </a:p>
        </p:txBody>
      </p:sp>
      <p:sp>
        <p:nvSpPr>
          <p:cNvPr id="1031" name="Rectangle 10"/>
          <p:cNvSpPr>
            <a:spLocks noChangeArrowheads="1"/>
          </p:cNvSpPr>
          <p:nvPr userDrawn="1"/>
        </p:nvSpPr>
        <p:spPr bwMode="auto">
          <a:xfrm>
            <a:off x="1046163" y="6299200"/>
            <a:ext cx="6191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66FF33"/>
                </a:solidFill>
                <a:latin typeface="Arial Black" pitchFamily="34" charset="0"/>
              </a:rPr>
              <a:t>B</a:t>
            </a:r>
            <a:endParaRPr lang="ja-JP" altLang="ja-JP" sz="4600">
              <a:solidFill>
                <a:srgbClr val="66FF33"/>
              </a:solidFill>
              <a:latin typeface="Arial Black" pitchFamily="34" charset="0"/>
            </a:endParaRPr>
          </a:p>
        </p:txBody>
      </p:sp>
      <p:sp>
        <p:nvSpPr>
          <p:cNvPr id="1032" name="Rectangle 10"/>
          <p:cNvSpPr>
            <a:spLocks noChangeArrowheads="1"/>
          </p:cNvSpPr>
          <p:nvPr userDrawn="1"/>
        </p:nvSpPr>
        <p:spPr bwMode="auto">
          <a:xfrm>
            <a:off x="303213" y="6237288"/>
            <a:ext cx="5572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chemeClr val="bg1"/>
                </a:solidFill>
                <a:latin typeface="Arial Black" pitchFamily="34" charset="0"/>
              </a:rPr>
              <a:t>L</a:t>
            </a:r>
            <a:endParaRPr lang="ja-JP" altLang="ja-JP" sz="4600">
              <a:solidFill>
                <a:schemeClr val="bg1"/>
              </a:solidFill>
              <a:latin typeface="Arial Black" pitchFamily="34" charset="0"/>
            </a:endParaRPr>
          </a:p>
        </p:txBody>
      </p:sp>
      <p:sp>
        <p:nvSpPr>
          <p:cNvPr id="1033" name="Rectangle 10"/>
          <p:cNvSpPr>
            <a:spLocks noChangeArrowheads="1"/>
          </p:cNvSpPr>
          <p:nvPr userDrawn="1"/>
        </p:nvSpPr>
        <p:spPr bwMode="auto">
          <a:xfrm>
            <a:off x="612775" y="6237288"/>
            <a:ext cx="557213"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chemeClr val="bg1"/>
                </a:solidFill>
                <a:latin typeface="Arial Black" pitchFamily="34" charset="0"/>
              </a:rPr>
              <a:t>P</a:t>
            </a:r>
            <a:endParaRPr lang="ja-JP" altLang="ja-JP" sz="4600">
              <a:solidFill>
                <a:schemeClr val="bg1"/>
              </a:solidFill>
              <a:latin typeface="Arial Black" pitchFamily="34" charset="0"/>
            </a:endParaRPr>
          </a:p>
        </p:txBody>
      </p:sp>
      <p:sp>
        <p:nvSpPr>
          <p:cNvPr id="1034" name="Rectangle 10"/>
          <p:cNvSpPr>
            <a:spLocks noChangeArrowheads="1"/>
          </p:cNvSpPr>
          <p:nvPr userDrawn="1"/>
        </p:nvSpPr>
        <p:spPr bwMode="auto">
          <a:xfrm>
            <a:off x="922338" y="6237288"/>
            <a:ext cx="61912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chemeClr val="bg1"/>
                </a:solidFill>
                <a:latin typeface="Arial Black" pitchFamily="34" charset="0"/>
              </a:rPr>
              <a:t>B</a:t>
            </a:r>
            <a:endParaRPr lang="ja-JP" altLang="ja-JP" sz="4600">
              <a:solidFill>
                <a:schemeClr val="bg1"/>
              </a:solidFill>
              <a:latin typeface="Arial Black" pitchFamily="34" charset="0"/>
            </a:endParaRPr>
          </a:p>
        </p:txBody>
      </p:sp>
      <p:cxnSp>
        <p:nvCxnSpPr>
          <p:cNvPr id="5" name="直線コネクタ 4"/>
          <p:cNvCxnSpPr/>
          <p:nvPr userDrawn="1"/>
        </p:nvCxnSpPr>
        <p:spPr>
          <a:xfrm>
            <a:off x="0" y="765175"/>
            <a:ext cx="9144000" cy="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p:cNvSpPr txBox="1">
            <a:spLocks/>
          </p:cNvSpPr>
          <p:nvPr userDrawn="1"/>
        </p:nvSpPr>
        <p:spPr>
          <a:xfrm>
            <a:off x="1692275" y="6524625"/>
            <a:ext cx="5229225" cy="288925"/>
          </a:xfrm>
          <a:prstGeom prst="rect">
            <a:avLst/>
          </a:prstGeom>
        </p:spPr>
        <p:txBody>
          <a:bodyPr>
            <a:normAutofit lnSpcReduction="10000"/>
          </a:bodyPr>
          <a:lst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altLang="ja-JP" sz="1400" dirty="0" smtClean="0">
                <a:solidFill>
                  <a:schemeClr val="bg1"/>
                </a:solidFill>
              </a:rPr>
              <a:t>Copyright© JEITA EDA-TC LPB-WG All Rights Reserved 2014</a:t>
            </a:r>
            <a:endParaRPr lang="ja-JP" altLang="en-US" sz="1400" dirty="0" smtClean="0">
              <a:solidFill>
                <a:schemeClr val="bg1"/>
              </a:solidFill>
            </a:endParaRPr>
          </a:p>
          <a:p>
            <a:pPr>
              <a:defRPr/>
            </a:pPr>
            <a:endParaRPr lang="ja-JP" altLang="en-US" sz="1400" dirty="0">
              <a:solidFill>
                <a:schemeClr val="bg1"/>
              </a:solidFill>
            </a:endParaRPr>
          </a:p>
        </p:txBody>
      </p:sp>
      <p:sp>
        <p:nvSpPr>
          <p:cNvPr id="26" name="テキスト プレースホルダー 2"/>
          <p:cNvSpPr txBox="1">
            <a:spLocks/>
          </p:cNvSpPr>
          <p:nvPr userDrawn="1"/>
        </p:nvSpPr>
        <p:spPr>
          <a:xfrm>
            <a:off x="6894513" y="6497638"/>
            <a:ext cx="1106487" cy="244475"/>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altLang="ja-JP" sz="1400" dirty="0" smtClean="0">
                <a:solidFill>
                  <a:schemeClr val="bg1"/>
                </a:solidFill>
              </a:rPr>
              <a:t>2014/06/05</a:t>
            </a:r>
          </a:p>
          <a:p>
            <a:pPr>
              <a:defRPr/>
            </a:pPr>
            <a:endParaRPr lang="ja-JP" altLang="en-US" sz="1400" dirty="0">
              <a:solidFill>
                <a:schemeClr val="bg1"/>
              </a:solidFill>
            </a:endParaRPr>
          </a:p>
        </p:txBody>
      </p:sp>
      <p:sp>
        <p:nvSpPr>
          <p:cNvPr id="27" name="テキスト プレースホルダー 2"/>
          <p:cNvSpPr txBox="1">
            <a:spLocks/>
          </p:cNvSpPr>
          <p:nvPr userDrawn="1"/>
        </p:nvSpPr>
        <p:spPr>
          <a:xfrm>
            <a:off x="8145463" y="6497638"/>
            <a:ext cx="1106487" cy="244475"/>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altLang="ja-JP" sz="1400" dirty="0" smtClean="0">
                <a:solidFill>
                  <a:schemeClr val="bg1"/>
                </a:solidFill>
              </a:rPr>
              <a:t>Page</a:t>
            </a:r>
            <a:fld id="{FD3D0D54-64B3-4C45-8111-024A1943BA27}" type="slidenum">
              <a:rPr lang="ja-JP" altLang="en-US" sz="1400" smtClean="0">
                <a:solidFill>
                  <a:schemeClr val="bg1"/>
                </a:solidFill>
              </a:rPr>
              <a:pPr>
                <a:defRPr/>
              </a:pPr>
              <a:t>‹#›</a:t>
            </a:fld>
            <a:endParaRPr lang="ja-JP" altLang="en-US" sz="1400" dirty="0" smtClean="0">
              <a:solidFill>
                <a:schemeClr val="bg1"/>
              </a:solidFill>
            </a:endParaRPr>
          </a:p>
          <a:p>
            <a:pPr>
              <a:defRPr/>
            </a:pPr>
            <a:endParaRPr lang="ja-JP" altLang="en-US" sz="14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866" r:id="rId1"/>
    <p:sldLayoutId id="2147483867" r:id="rId2"/>
    <p:sldLayoutId id="2147483870" r:id="rId3"/>
    <p:sldLayoutId id="2147483871" r:id="rId4"/>
    <p:sldLayoutId id="2147483872" r:id="rId5"/>
    <p:sldLayoutId id="2147483873" r:id="rId6"/>
    <p:sldLayoutId id="2147483874" r:id="rId7"/>
    <p:sldLayoutId id="2147483868" r:id="rId8"/>
    <p:sldLayoutId id="2147483869" r:id="rId9"/>
    <p:sldLayoutId id="2147483877" r:id="rId10"/>
    <p:sldLayoutId id="2147483882" r:id="rId11"/>
    <p:sldLayoutId id="2147483887"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kern="1200">
          <a:solidFill>
            <a:schemeClr val="tx1"/>
          </a:solidFill>
          <a:latin typeface="Arial" pitchFamily="34" charset="0"/>
          <a:ea typeface="ＭＳ Ｐゴシック" pitchFamily="50" charset="-128"/>
          <a:cs typeface="+mj-cs"/>
        </a:defRPr>
      </a:lvl1pPr>
      <a:lvl2pPr algn="ctr" rtl="0" eaLnBrk="0" fontAlgn="base" hangingPunct="0">
        <a:spcBef>
          <a:spcPct val="0"/>
        </a:spcBef>
        <a:spcAft>
          <a:spcPct val="0"/>
        </a:spcAft>
        <a:defRPr kumimoji="1" sz="3600">
          <a:solidFill>
            <a:schemeClr val="tx1"/>
          </a:solidFill>
          <a:latin typeface="Arial" pitchFamily="34" charset="0"/>
          <a:ea typeface="ＭＳ Ｐゴシック" pitchFamily="50" charset="-128"/>
        </a:defRPr>
      </a:lvl2pPr>
      <a:lvl3pPr algn="ctr" rtl="0" eaLnBrk="0" fontAlgn="base" hangingPunct="0">
        <a:spcBef>
          <a:spcPct val="0"/>
        </a:spcBef>
        <a:spcAft>
          <a:spcPct val="0"/>
        </a:spcAft>
        <a:defRPr kumimoji="1" sz="3600">
          <a:solidFill>
            <a:schemeClr val="tx1"/>
          </a:solidFill>
          <a:latin typeface="Arial" pitchFamily="34" charset="0"/>
          <a:ea typeface="ＭＳ Ｐゴシック" pitchFamily="50" charset="-128"/>
        </a:defRPr>
      </a:lvl3pPr>
      <a:lvl4pPr algn="ctr" rtl="0" eaLnBrk="0" fontAlgn="base" hangingPunct="0">
        <a:spcBef>
          <a:spcPct val="0"/>
        </a:spcBef>
        <a:spcAft>
          <a:spcPct val="0"/>
        </a:spcAft>
        <a:defRPr kumimoji="1" sz="3600">
          <a:solidFill>
            <a:schemeClr val="tx1"/>
          </a:solidFill>
          <a:latin typeface="Arial" pitchFamily="34" charset="0"/>
          <a:ea typeface="ＭＳ Ｐゴシック" pitchFamily="50" charset="-128"/>
        </a:defRPr>
      </a:lvl4pPr>
      <a:lvl5pPr algn="ctr" rtl="0" eaLnBrk="0" fontAlgn="base" hangingPunct="0">
        <a:spcBef>
          <a:spcPct val="0"/>
        </a:spcBef>
        <a:spcAft>
          <a:spcPct val="0"/>
        </a:spcAft>
        <a:defRPr kumimoji="1" sz="3600">
          <a:solidFill>
            <a:schemeClr val="tx1"/>
          </a:solidFill>
          <a:latin typeface="Arial" pitchFamily="34" charset="0"/>
          <a:ea typeface="ＭＳ Ｐゴシック" pitchFamily="50" charset="-128"/>
        </a:defRPr>
      </a:lvl5pPr>
      <a:lvl6pPr marL="457200" algn="ctr" rtl="0" fontAlgn="base">
        <a:spcBef>
          <a:spcPct val="0"/>
        </a:spcBef>
        <a:spcAft>
          <a:spcPct val="0"/>
        </a:spcAft>
        <a:defRPr kumimoji="1" sz="3600">
          <a:solidFill>
            <a:schemeClr val="tx1"/>
          </a:solidFill>
          <a:latin typeface="Arial" pitchFamily="34" charset="0"/>
          <a:ea typeface="ＭＳ Ｐゴシック" pitchFamily="50" charset="-128"/>
        </a:defRPr>
      </a:lvl6pPr>
      <a:lvl7pPr marL="914400" algn="ctr" rtl="0" fontAlgn="base">
        <a:spcBef>
          <a:spcPct val="0"/>
        </a:spcBef>
        <a:spcAft>
          <a:spcPct val="0"/>
        </a:spcAft>
        <a:defRPr kumimoji="1" sz="3600">
          <a:solidFill>
            <a:schemeClr val="tx1"/>
          </a:solidFill>
          <a:latin typeface="Arial" pitchFamily="34" charset="0"/>
          <a:ea typeface="ＭＳ Ｐゴシック" pitchFamily="50" charset="-128"/>
        </a:defRPr>
      </a:lvl7pPr>
      <a:lvl8pPr marL="1371600" algn="ctr" rtl="0" fontAlgn="base">
        <a:spcBef>
          <a:spcPct val="0"/>
        </a:spcBef>
        <a:spcAft>
          <a:spcPct val="0"/>
        </a:spcAft>
        <a:defRPr kumimoji="1" sz="3600">
          <a:solidFill>
            <a:schemeClr val="tx1"/>
          </a:solidFill>
          <a:latin typeface="Arial" pitchFamily="34" charset="0"/>
          <a:ea typeface="ＭＳ Ｐゴシック" pitchFamily="50" charset="-128"/>
        </a:defRPr>
      </a:lvl8pPr>
      <a:lvl9pPr marL="1828800" algn="ctr" rtl="0" fontAlgn="base">
        <a:spcBef>
          <a:spcPct val="0"/>
        </a:spcBef>
        <a:spcAft>
          <a:spcPct val="0"/>
        </a:spcAft>
        <a:defRPr kumimoji="1" sz="3600">
          <a:solidFill>
            <a:schemeClr val="tx1"/>
          </a:solidFill>
          <a:latin typeface="Arial" pitchFamily="34" charset="0"/>
          <a:ea typeface="ＭＳ Ｐゴシック" pitchFamily="50" charset="-128"/>
        </a:defRPr>
      </a:lvl9pPr>
    </p:titleStyle>
    <p:bodyStyle>
      <a:lvl1pPr marL="177800" indent="-177800" algn="l" rtl="0" eaLnBrk="0" fontAlgn="base" hangingPunct="0">
        <a:spcBef>
          <a:spcPct val="20000"/>
        </a:spcBef>
        <a:spcAft>
          <a:spcPct val="0"/>
        </a:spcAft>
        <a:buFont typeface="Arial" charset="0"/>
        <a:buChar char="•"/>
        <a:defRPr kumimoji="1" sz="2400" kern="1200">
          <a:solidFill>
            <a:schemeClr val="tx1"/>
          </a:solidFill>
          <a:latin typeface="Arial" pitchFamily="34" charset="0"/>
          <a:ea typeface="ＭＳ Ｐゴシック" pitchFamily="50" charset="-128"/>
          <a:cs typeface="+mn-cs"/>
        </a:defRPr>
      </a:lvl1pPr>
      <a:lvl2pPr marL="534988" indent="-179388" algn="l" rtl="0" eaLnBrk="0" fontAlgn="base" hangingPunct="0">
        <a:spcBef>
          <a:spcPct val="20000"/>
        </a:spcBef>
        <a:spcAft>
          <a:spcPct val="0"/>
        </a:spcAft>
        <a:buFont typeface="Arial" charset="0"/>
        <a:buChar char="–"/>
        <a:defRPr kumimoji="1" kern="1200">
          <a:solidFill>
            <a:schemeClr val="tx1"/>
          </a:solidFill>
          <a:latin typeface="Arial" pitchFamily="34" charset="0"/>
          <a:ea typeface="ＭＳ Ｐゴシック" pitchFamily="50" charset="-128"/>
          <a:cs typeface="+mn-cs"/>
        </a:defRPr>
      </a:lvl2pPr>
      <a:lvl3pPr marL="903288" indent="-190500" algn="l" rtl="0" eaLnBrk="0" fontAlgn="base" hangingPunct="0">
        <a:spcBef>
          <a:spcPct val="20000"/>
        </a:spcBef>
        <a:spcAft>
          <a:spcPct val="0"/>
        </a:spcAft>
        <a:buFont typeface="Arial" charset="0"/>
        <a:buChar char="•"/>
        <a:defRPr kumimoji="1" sz="1600" kern="1200">
          <a:solidFill>
            <a:schemeClr val="tx1"/>
          </a:solidFill>
          <a:latin typeface="Arial" pitchFamily="34" charset="0"/>
          <a:ea typeface="ＭＳ Ｐゴシック" pitchFamily="50" charset="-128"/>
          <a:cs typeface="+mn-cs"/>
        </a:defRPr>
      </a:lvl3pPr>
      <a:lvl4pPr marL="1258888" indent="-177800" algn="l" rtl="0" eaLnBrk="0" fontAlgn="base" hangingPunct="0">
        <a:spcBef>
          <a:spcPct val="20000"/>
        </a:spcBef>
        <a:spcAft>
          <a:spcPct val="0"/>
        </a:spcAft>
        <a:buFont typeface="Arial" charset="0"/>
        <a:buChar char="–"/>
        <a:defRPr kumimoji="1" sz="1400" kern="1200">
          <a:solidFill>
            <a:schemeClr val="tx1"/>
          </a:solidFill>
          <a:latin typeface="Arial" pitchFamily="34" charset="0"/>
          <a:ea typeface="ＭＳ Ｐゴシック" pitchFamily="50" charset="-128"/>
          <a:cs typeface="+mn-cs"/>
        </a:defRPr>
      </a:lvl4pPr>
      <a:lvl5pPr marL="1614488" indent="-177800" algn="l" rtl="0" eaLnBrk="0" fontAlgn="base" hangingPunct="0">
        <a:spcBef>
          <a:spcPct val="20000"/>
        </a:spcBef>
        <a:spcAft>
          <a:spcPct val="0"/>
        </a:spcAft>
        <a:buFont typeface="Arial" charset="0"/>
        <a:buChar char="»"/>
        <a:defRPr kumimoji="1" sz="1400" kern="1200">
          <a:solidFill>
            <a:schemeClr val="tx1"/>
          </a:solidFill>
          <a:latin typeface="Arial" pitchFamily="34" charset="0"/>
          <a:ea typeface="ＭＳ Ｐゴシック"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www.lpb-forum.com/" TargetMode="External"/><Relationship Id="rId5" Type="http://schemas.openxmlformats.org/officeDocument/2006/relationships/image" Target="../media/image21.pn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12.png"/><Relationship Id="rId9"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hyperlink" Target="http://semicon.jeita.or.jp/index_e.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2.png"/><Relationship Id="rId7"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microsoft.com/office/2007/relationships/hdphoto" Target="../media/hdphoto2.wdp"/><Relationship Id="rId11" Type="http://schemas.openxmlformats.org/officeDocument/2006/relationships/image" Target="../media/image37.jpeg"/><Relationship Id="rId5" Type="http://schemas.openxmlformats.org/officeDocument/2006/relationships/image" Target="../media/image33.pn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3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b="1" dirty="0" smtClean="0"/>
              <a:t>Introduction of P2401</a:t>
            </a:r>
            <a:br>
              <a:rPr kumimoji="1" lang="en-US" altLang="ja-JP" b="1" dirty="0" smtClean="0"/>
            </a:br>
            <a:r>
              <a:rPr lang="en-US" altLang="ja-JP" sz="3200" b="1" dirty="0" smtClean="0"/>
              <a:t>LSI-Package-Board Standard </a:t>
            </a:r>
            <a:r>
              <a:rPr lang="en-US" altLang="ja-JP" sz="3200" b="1" dirty="0" smtClean="0"/>
              <a:t>Format</a:t>
            </a:r>
            <a:endParaRPr kumimoji="1" lang="ja-JP" altLang="en-US" b="1" dirty="0"/>
          </a:p>
        </p:txBody>
      </p:sp>
      <p:sp>
        <p:nvSpPr>
          <p:cNvPr id="4" name="サブタイトル 3"/>
          <p:cNvSpPr>
            <a:spLocks noGrp="1"/>
          </p:cNvSpPr>
          <p:nvPr>
            <p:ph type="subTitle" idx="1"/>
          </p:nvPr>
        </p:nvSpPr>
        <p:spPr>
          <a:xfrm>
            <a:off x="755576" y="3886200"/>
            <a:ext cx="7704856" cy="1752600"/>
          </a:xfrm>
        </p:spPr>
        <p:txBody>
          <a:bodyPr/>
          <a:lstStyle/>
          <a:p>
            <a:endParaRPr kumimoji="1" lang="en-US" altLang="ja-JP" sz="2800" dirty="0" smtClean="0"/>
          </a:p>
          <a:p>
            <a:r>
              <a:rPr kumimoji="1" lang="en-US" altLang="ja-JP" sz="2800" dirty="0" smtClean="0"/>
              <a:t>JEITA EDA-TC Standardization </a:t>
            </a:r>
            <a:r>
              <a:rPr kumimoji="1" lang="en-US" altLang="ja-JP" sz="2800" dirty="0" smtClean="0"/>
              <a:t>Representative </a:t>
            </a:r>
            <a:endParaRPr kumimoji="1" lang="en-US" altLang="ja-JP" sz="2800" dirty="0" smtClean="0"/>
          </a:p>
          <a:p>
            <a:r>
              <a:rPr lang="en-US" altLang="ja-JP" sz="2800" dirty="0" smtClean="0"/>
              <a:t>Genichi Tanaka</a:t>
            </a:r>
          </a:p>
          <a:p>
            <a:endParaRPr kumimoji="1" lang="ja-JP" altLang="en-US" sz="2800" dirty="0"/>
          </a:p>
        </p:txBody>
      </p:sp>
      <p:sp>
        <p:nvSpPr>
          <p:cNvPr id="2" name="Rectangle 1"/>
          <p:cNvSpPr>
            <a:spLocks noChangeArrowheads="1"/>
          </p:cNvSpPr>
          <p:nvPr/>
        </p:nvSpPr>
        <p:spPr bwMode="auto">
          <a:xfrm>
            <a:off x="2192320" y="-36095"/>
            <a:ext cx="72042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3200" b="0" i="0" u="none" strike="noStrike" cap="none" normalizeH="0" baseline="0" dirty="0" smtClean="0">
                <a:ln>
                  <a:noFill/>
                </a:ln>
                <a:solidFill>
                  <a:schemeClr val="tx1"/>
                </a:solidFill>
                <a:effectLst/>
                <a:latin typeface="Arial Unicode MS" pitchFamily="50" charset="-128"/>
                <a:ea typeface="ＭＳ Ｐゴシック" pitchFamily="50" charset="-128"/>
                <a:cs typeface="ＭＳ Ｐゴシック" pitchFamily="50" charset="-128"/>
              </a:rPr>
              <a:t>DAC IBIS Summit, San Francisco, CA</a:t>
            </a:r>
            <a:r>
              <a:rPr kumimoji="1" lang="ja-JP" altLang="ja-JP" sz="2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rPr>
              <a:t> </a:t>
            </a:r>
            <a:endParaRPr kumimoji="1" lang="ja-JP" altLang="ja-JP" sz="60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Tree>
    <p:extLst>
      <p:ext uri="{BB962C8B-B14F-4D97-AF65-F5344CB8AC3E}">
        <p14:creationId xmlns:p14="http://schemas.microsoft.com/office/powerpoint/2010/main" val="2045050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コンテンツ プレースホルダー 1"/>
          <p:cNvSpPr>
            <a:spLocks noGrp="1"/>
          </p:cNvSpPr>
          <p:nvPr>
            <p:ph idx="1"/>
          </p:nvPr>
        </p:nvSpPr>
        <p:spPr>
          <a:xfrm>
            <a:off x="376466" y="963960"/>
            <a:ext cx="8229600" cy="808856"/>
          </a:xfrm>
        </p:spPr>
        <p:txBody>
          <a:bodyPr/>
          <a:lstStyle/>
          <a:p>
            <a:r>
              <a:rPr lang="en-US" altLang="ja-JP" dirty="0" smtClean="0">
                <a:ea typeface="ＭＳ Ｐゴシック" charset="-128"/>
                <a:cs typeface="Arial" panose="020B0604020202020204" pitchFamily="34" charset="0"/>
              </a:rPr>
              <a:t>Not enough … </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Still…</a:t>
            </a:r>
            <a:endParaRPr lang="ja-JP" altLang="en-US" b="1" dirty="0" smtClean="0">
              <a:ea typeface="ＭＳ Ｐゴシック" charset="-128"/>
              <a:cs typeface="Arial" panose="020B0604020202020204" pitchFamily="34" charset="0"/>
            </a:endParaRPr>
          </a:p>
        </p:txBody>
      </p:sp>
      <p:sp>
        <p:nvSpPr>
          <p:cNvPr id="41" name="テキスト ボックス 40"/>
          <p:cNvSpPr txBox="1"/>
          <p:nvPr/>
        </p:nvSpPr>
        <p:spPr>
          <a:xfrm>
            <a:off x="184560" y="3284984"/>
            <a:ext cx="3667360" cy="461665"/>
          </a:xfrm>
          <a:prstGeom prst="rect">
            <a:avLst/>
          </a:prstGeom>
          <a:noFill/>
        </p:spPr>
        <p:txBody>
          <a:bodyPr wrap="square" rtlCol="0">
            <a:spAutoFit/>
          </a:bodyPr>
          <a:lstStyle/>
          <a:p>
            <a:r>
              <a:rPr lang="en-US" altLang="ja-JP" dirty="0" smtClean="0">
                <a:solidFill>
                  <a:srgbClr val="FF0000"/>
                </a:solidFill>
                <a:latin typeface="Arial" panose="020B0604020202020204" pitchFamily="34" charset="0"/>
                <a:cs typeface="Arial" panose="020B0604020202020204" pitchFamily="34" charset="0"/>
              </a:rPr>
              <a:t>Allowable Simulation time</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19" name="テキスト ボックス 18"/>
          <p:cNvSpPr txBox="1"/>
          <p:nvPr/>
        </p:nvSpPr>
        <p:spPr>
          <a:xfrm>
            <a:off x="2334060" y="4869160"/>
            <a:ext cx="4761476"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Still …IBIS simulation cannot be done at early stage.</a:t>
            </a:r>
            <a:endParaRPr kumimoji="1" lang="ja-JP" altLang="en-US" dirty="0">
              <a:latin typeface="Arial" panose="020B0604020202020204" pitchFamily="34" charset="0"/>
              <a:cs typeface="Arial" panose="020B0604020202020204" pitchFamily="34" charset="0"/>
            </a:endParaRPr>
          </a:p>
        </p:txBody>
      </p:sp>
      <p:sp>
        <p:nvSpPr>
          <p:cNvPr id="28" name="上矢印 27"/>
          <p:cNvSpPr/>
          <p:nvPr/>
        </p:nvSpPr>
        <p:spPr>
          <a:xfrm>
            <a:off x="4188904" y="3775472"/>
            <a:ext cx="1512168"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days</a:t>
            </a:r>
            <a:endParaRPr kumimoji="1" lang="ja-JP" altLang="en-US" sz="1600" b="1" dirty="0">
              <a:latin typeface="Arial" panose="020B0604020202020204" pitchFamily="34" charset="0"/>
              <a:cs typeface="Arial" panose="020B0604020202020204" pitchFamily="34" charset="0"/>
            </a:endParaRPr>
          </a:p>
        </p:txBody>
      </p:sp>
      <p:sp>
        <p:nvSpPr>
          <p:cNvPr id="31" name="上矢印 30"/>
          <p:cNvSpPr/>
          <p:nvPr/>
        </p:nvSpPr>
        <p:spPr>
          <a:xfrm>
            <a:off x="2932524" y="3754037"/>
            <a:ext cx="1135420"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h</a:t>
            </a:r>
            <a:endParaRPr kumimoji="1" lang="ja-JP" altLang="en-US" sz="1600" b="1" dirty="0">
              <a:latin typeface="Arial" panose="020B0604020202020204" pitchFamily="34" charset="0"/>
              <a:cs typeface="Arial" panose="020B0604020202020204" pitchFamily="34" charset="0"/>
            </a:endParaRPr>
          </a:p>
        </p:txBody>
      </p:sp>
      <p:sp>
        <p:nvSpPr>
          <p:cNvPr id="32" name="上矢印 31"/>
          <p:cNvSpPr/>
          <p:nvPr/>
        </p:nvSpPr>
        <p:spPr>
          <a:xfrm>
            <a:off x="1595944" y="3754037"/>
            <a:ext cx="88782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latin typeface="Arial" panose="020B0604020202020204" pitchFamily="34" charset="0"/>
                <a:cs typeface="Arial" panose="020B0604020202020204" pitchFamily="34" charset="0"/>
              </a:rPr>
              <a:t>1</a:t>
            </a:r>
            <a:endParaRPr lang="en-US" altLang="ja-JP" sz="1600" b="1" dirty="0" smtClean="0">
              <a:latin typeface="Arial" panose="020B0604020202020204" pitchFamily="34" charset="0"/>
              <a:cs typeface="Arial" panose="020B0604020202020204" pitchFamily="34" charset="0"/>
            </a:endParaRPr>
          </a:p>
          <a:p>
            <a:pPr algn="ctr"/>
            <a:r>
              <a:rPr kumimoji="1" lang="en-US" altLang="ja-JP" sz="1600" b="1" dirty="0" smtClean="0">
                <a:latin typeface="Arial" panose="020B0604020202020204" pitchFamily="34" charset="0"/>
                <a:cs typeface="Arial" panose="020B0604020202020204" pitchFamily="34" charset="0"/>
              </a:rPr>
              <a:t>h</a:t>
            </a:r>
            <a:endParaRPr kumimoji="1" lang="ja-JP" altLang="en-US" sz="1200" b="1" dirty="0">
              <a:latin typeface="Arial" panose="020B0604020202020204" pitchFamily="34" charset="0"/>
              <a:cs typeface="Arial" panose="020B0604020202020204" pitchFamily="34" charset="0"/>
            </a:endParaRPr>
          </a:p>
        </p:txBody>
      </p:sp>
      <p:sp>
        <p:nvSpPr>
          <p:cNvPr id="33" name="上矢印 32"/>
          <p:cNvSpPr/>
          <p:nvPr/>
        </p:nvSpPr>
        <p:spPr>
          <a:xfrm>
            <a:off x="257124" y="3754037"/>
            <a:ext cx="78648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0.5h</a:t>
            </a:r>
            <a:endParaRPr kumimoji="1" lang="ja-JP" altLang="en-US" sz="1200" b="1" dirty="0">
              <a:latin typeface="Arial" panose="020B0604020202020204" pitchFamily="34" charset="0"/>
              <a:cs typeface="Arial" panose="020B0604020202020204" pitchFamily="34" charset="0"/>
            </a:endParaRPr>
          </a:p>
        </p:txBody>
      </p:sp>
      <p:sp>
        <p:nvSpPr>
          <p:cNvPr id="34" name="上矢印 33"/>
          <p:cNvSpPr/>
          <p:nvPr/>
        </p:nvSpPr>
        <p:spPr>
          <a:xfrm>
            <a:off x="6948264" y="3847480"/>
            <a:ext cx="2195736"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1~3</a:t>
            </a:r>
          </a:p>
          <a:p>
            <a:pPr algn="ctr"/>
            <a:r>
              <a:rPr lang="en-US" altLang="ja-JP" sz="1600" b="1" dirty="0" smtClean="0">
                <a:latin typeface="Arial" panose="020B0604020202020204" pitchFamily="34" charset="0"/>
                <a:cs typeface="Arial" panose="020B0604020202020204" pitchFamily="34" charset="0"/>
              </a:rPr>
              <a:t>weeks</a:t>
            </a:r>
            <a:endParaRPr kumimoji="1" lang="ja-JP" altLang="en-US" sz="1600" b="1" dirty="0">
              <a:latin typeface="Arial" panose="020B0604020202020204" pitchFamily="34" charset="0"/>
              <a:cs typeface="Arial" panose="020B0604020202020204" pitchFamily="34" charset="0"/>
            </a:endParaRPr>
          </a:p>
        </p:txBody>
      </p:sp>
      <p:sp>
        <p:nvSpPr>
          <p:cNvPr id="35" name="乗算記号 34"/>
          <p:cNvSpPr/>
          <p:nvPr/>
        </p:nvSpPr>
        <p:spPr>
          <a:xfrm>
            <a:off x="257124" y="3775472"/>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乗算記号 35"/>
          <p:cNvSpPr/>
          <p:nvPr/>
        </p:nvSpPr>
        <p:spPr>
          <a:xfrm>
            <a:off x="164661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乗算記号 37"/>
          <p:cNvSpPr/>
          <p:nvPr/>
        </p:nvSpPr>
        <p:spPr>
          <a:xfrm>
            <a:off x="313744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乗算記号 38"/>
          <p:cNvSpPr/>
          <p:nvPr/>
        </p:nvSpPr>
        <p:spPr>
          <a:xfrm>
            <a:off x="4572000" y="3809153"/>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8251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フローチャート : 代替処理 50"/>
          <p:cNvSpPr/>
          <p:nvPr/>
        </p:nvSpPr>
        <p:spPr>
          <a:xfrm>
            <a:off x="251520" y="3037631"/>
            <a:ext cx="8640960" cy="3199681"/>
          </a:xfrm>
          <a:prstGeom prst="flowChartAlternateProcess">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p:cNvSpPr>
            <a:spLocks noGrp="1"/>
          </p:cNvSpPr>
          <p:nvPr>
            <p:ph type="title"/>
          </p:nvPr>
        </p:nvSpPr>
        <p:spPr>
          <a:xfrm>
            <a:off x="344934" y="115888"/>
            <a:ext cx="8547546" cy="576262"/>
          </a:xfrm>
        </p:spPr>
        <p:txBody>
          <a:bodyPr/>
          <a:lstStyle/>
          <a:p>
            <a:r>
              <a:rPr lang="en-US" altLang="ja-JP" b="1" dirty="0" smtClean="0"/>
              <a:t>What LPB is trying to achieved?</a:t>
            </a:r>
            <a:endParaRPr kumimoji="1" lang="ja-JP" altLang="en-US" b="1" dirty="0"/>
          </a:p>
        </p:txBody>
      </p:sp>
      <p:sp>
        <p:nvSpPr>
          <p:cNvPr id="7" name="フローチャート: 処理 6"/>
          <p:cNvSpPr/>
          <p:nvPr/>
        </p:nvSpPr>
        <p:spPr>
          <a:xfrm>
            <a:off x="755576" y="1244660"/>
            <a:ext cx="4176464" cy="66012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kumimoji="1" lang="ja-JP" altLang="en-US" dirty="0">
              <a:solidFill>
                <a:schemeClr val="tx1"/>
              </a:solidFill>
            </a:endParaRPr>
          </a:p>
        </p:txBody>
      </p:sp>
      <p:sp>
        <p:nvSpPr>
          <p:cNvPr id="8" name="フローチャート: 処理 7"/>
          <p:cNvSpPr/>
          <p:nvPr/>
        </p:nvSpPr>
        <p:spPr>
          <a:xfrm>
            <a:off x="4915024" y="1244660"/>
            <a:ext cx="881112" cy="660122"/>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kumimoji="1" lang="ja-JP" altLang="en-US" dirty="0">
              <a:solidFill>
                <a:schemeClr val="tx1"/>
              </a:solidFill>
            </a:endParaRPr>
          </a:p>
        </p:txBody>
      </p:sp>
      <p:sp>
        <p:nvSpPr>
          <p:cNvPr id="9" name="フローチャート: 処理 8"/>
          <p:cNvSpPr/>
          <p:nvPr/>
        </p:nvSpPr>
        <p:spPr>
          <a:xfrm>
            <a:off x="5796136" y="1244660"/>
            <a:ext cx="2808312" cy="660122"/>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kumimoji="1" lang="ja-JP" altLang="en-US" dirty="0">
              <a:solidFill>
                <a:schemeClr val="tx1"/>
              </a:solidFill>
            </a:endParaRPr>
          </a:p>
        </p:txBody>
      </p:sp>
      <p:sp>
        <p:nvSpPr>
          <p:cNvPr id="11" name="右矢印 10"/>
          <p:cNvSpPr/>
          <p:nvPr/>
        </p:nvSpPr>
        <p:spPr>
          <a:xfrm>
            <a:off x="755576" y="5733256"/>
            <a:ext cx="784887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time</a:t>
            </a:r>
            <a:endParaRPr kumimoji="1" lang="ja-JP" altLang="en-US" dirty="0"/>
          </a:p>
        </p:txBody>
      </p:sp>
      <p:sp>
        <p:nvSpPr>
          <p:cNvPr id="5" name="テキスト ボックス 4"/>
          <p:cNvSpPr txBox="1"/>
          <p:nvPr/>
        </p:nvSpPr>
        <p:spPr>
          <a:xfrm>
            <a:off x="1115616" y="1177588"/>
            <a:ext cx="7632848" cy="523220"/>
          </a:xfrm>
          <a:prstGeom prst="rect">
            <a:avLst/>
          </a:prstGeom>
          <a:noFill/>
        </p:spPr>
        <p:txBody>
          <a:bodyPr wrap="square" rtlCol="0">
            <a:spAutoFit/>
          </a:bodyPr>
          <a:lstStyle/>
          <a:p>
            <a:r>
              <a:rPr kumimoji="1" lang="en-US" altLang="ja-JP" sz="2800" dirty="0" smtClean="0">
                <a:latin typeface="Arial" panose="020B0604020202020204" pitchFamily="34" charset="0"/>
                <a:cs typeface="Arial" panose="020B0604020202020204" pitchFamily="34" charset="0"/>
              </a:rPr>
              <a:t>Parameter collection     setup   calculation</a:t>
            </a:r>
            <a:endParaRPr kumimoji="1" lang="ja-JP" altLang="en-US" sz="2800" dirty="0">
              <a:latin typeface="Arial" panose="020B0604020202020204" pitchFamily="34" charset="0"/>
              <a:cs typeface="Arial" panose="020B0604020202020204" pitchFamily="34" charset="0"/>
            </a:endParaRPr>
          </a:p>
        </p:txBody>
      </p:sp>
      <p:sp>
        <p:nvSpPr>
          <p:cNvPr id="14" name="フローチャート: 処理 13"/>
          <p:cNvSpPr/>
          <p:nvPr/>
        </p:nvSpPr>
        <p:spPr>
          <a:xfrm>
            <a:off x="755576" y="2317551"/>
            <a:ext cx="4176464" cy="605681"/>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en-US" altLang="ja-JP" dirty="0" smtClean="0">
                <a:solidFill>
                  <a:schemeClr val="tx1"/>
                </a:solidFill>
              </a:rPr>
              <a:t>2weeks</a:t>
            </a:r>
            <a:endParaRPr kumimoji="1" lang="ja-JP" altLang="en-US" dirty="0">
              <a:solidFill>
                <a:schemeClr val="tx1"/>
              </a:solidFill>
            </a:endParaRPr>
          </a:p>
        </p:txBody>
      </p:sp>
      <p:sp>
        <p:nvSpPr>
          <p:cNvPr id="15" name="フローチャート: 処理 14"/>
          <p:cNvSpPr/>
          <p:nvPr/>
        </p:nvSpPr>
        <p:spPr>
          <a:xfrm>
            <a:off x="4915024" y="2317551"/>
            <a:ext cx="88111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ja-JP" sz="2000" dirty="0">
                <a:solidFill>
                  <a:schemeClr val="tx1"/>
                </a:solidFill>
              </a:rPr>
              <a:t>1</a:t>
            </a:r>
            <a:endParaRPr kumimoji="1" lang="en-US" altLang="ja-JP" sz="2000" dirty="0" smtClean="0">
              <a:solidFill>
                <a:schemeClr val="tx1"/>
              </a:solidFill>
            </a:endParaRPr>
          </a:p>
          <a:p>
            <a:pPr algn="ctr"/>
            <a:r>
              <a:rPr kumimoji="1" lang="en-US" altLang="ja-JP" sz="2000" dirty="0" smtClean="0">
                <a:solidFill>
                  <a:schemeClr val="tx1"/>
                </a:solidFill>
              </a:rPr>
              <a:t>day</a:t>
            </a:r>
            <a:endParaRPr kumimoji="1" lang="ja-JP" altLang="en-US" sz="2000" dirty="0">
              <a:solidFill>
                <a:schemeClr val="tx1"/>
              </a:solidFill>
            </a:endParaRPr>
          </a:p>
        </p:txBody>
      </p:sp>
      <p:sp>
        <p:nvSpPr>
          <p:cNvPr id="16" name="フローチャート: 処理 15"/>
          <p:cNvSpPr/>
          <p:nvPr/>
        </p:nvSpPr>
        <p:spPr>
          <a:xfrm>
            <a:off x="5796136" y="2317551"/>
            <a:ext cx="216024"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dirty="0">
              <a:solidFill>
                <a:schemeClr val="tx1"/>
              </a:solidFill>
            </a:endParaRPr>
          </a:p>
        </p:txBody>
      </p:sp>
      <p:sp>
        <p:nvSpPr>
          <p:cNvPr id="21" name="フローチャート : せん孔テープ 20"/>
          <p:cNvSpPr/>
          <p:nvPr/>
        </p:nvSpPr>
        <p:spPr>
          <a:xfrm rot="16200000">
            <a:off x="3697506" y="2486199"/>
            <a:ext cx="864096" cy="238767"/>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9953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6828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5859"/>
              <a:gd name="connsiteX1" fmla="*/ 2500 w 10000"/>
              <a:gd name="connsiteY1" fmla="*/ 3953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5859"/>
              <a:gd name="connsiteX1" fmla="*/ 2500 w 10000"/>
              <a:gd name="connsiteY1" fmla="*/ 7078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4687"/>
              <a:gd name="connsiteX1" fmla="*/ 2500 w 10000"/>
              <a:gd name="connsiteY1" fmla="*/ 7078 h 14687"/>
              <a:gd name="connsiteX2" fmla="*/ 5000 w 10000"/>
              <a:gd name="connsiteY2" fmla="*/ 2953 h 14687"/>
              <a:gd name="connsiteX3" fmla="*/ 7647 w 10000"/>
              <a:gd name="connsiteY3" fmla="*/ 0 h 14687"/>
              <a:gd name="connsiteX4" fmla="*/ 10000 w 10000"/>
              <a:gd name="connsiteY4" fmla="*/ 2953 h 14687"/>
              <a:gd name="connsiteX5" fmla="*/ 10000 w 10000"/>
              <a:gd name="connsiteY5" fmla="*/ 10953 h 14687"/>
              <a:gd name="connsiteX6" fmla="*/ 7500 w 10000"/>
              <a:gd name="connsiteY6" fmla="*/ 6828 h 14687"/>
              <a:gd name="connsiteX7" fmla="*/ 5000 w 10000"/>
              <a:gd name="connsiteY7" fmla="*/ 10953 h 14687"/>
              <a:gd name="connsiteX8" fmla="*/ 2794 w 10000"/>
              <a:gd name="connsiteY8" fmla="*/ 14687 h 14687"/>
              <a:gd name="connsiteX9" fmla="*/ 0 w 10000"/>
              <a:gd name="connsiteY9" fmla="*/ 10953 h 14687"/>
              <a:gd name="connsiteX10" fmla="*/ 0 w 10000"/>
              <a:gd name="connsiteY10" fmla="*/ 2953 h 1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4687">
                <a:moveTo>
                  <a:pt x="0" y="2953"/>
                </a:moveTo>
                <a:cubicBezTo>
                  <a:pt x="0" y="3505"/>
                  <a:pt x="1119" y="7078"/>
                  <a:pt x="2500" y="7078"/>
                </a:cubicBezTo>
                <a:cubicBezTo>
                  <a:pt x="3881" y="7078"/>
                  <a:pt x="4142" y="4133"/>
                  <a:pt x="5000" y="2953"/>
                </a:cubicBezTo>
                <a:cubicBezTo>
                  <a:pt x="5858" y="1773"/>
                  <a:pt x="6266" y="0"/>
                  <a:pt x="7647" y="0"/>
                </a:cubicBezTo>
                <a:cubicBezTo>
                  <a:pt x="9028" y="0"/>
                  <a:pt x="10000" y="2401"/>
                  <a:pt x="10000" y="2953"/>
                </a:cubicBezTo>
                <a:lnTo>
                  <a:pt x="10000" y="10953"/>
                </a:lnTo>
                <a:cubicBezTo>
                  <a:pt x="10000" y="10401"/>
                  <a:pt x="8881" y="6828"/>
                  <a:pt x="7500" y="6828"/>
                </a:cubicBezTo>
                <a:cubicBezTo>
                  <a:pt x="6119" y="6828"/>
                  <a:pt x="5784" y="9643"/>
                  <a:pt x="5000" y="10953"/>
                </a:cubicBezTo>
                <a:cubicBezTo>
                  <a:pt x="4216" y="12263"/>
                  <a:pt x="4175" y="14687"/>
                  <a:pt x="2794" y="14687"/>
                </a:cubicBezTo>
                <a:cubicBezTo>
                  <a:pt x="1413" y="14687"/>
                  <a:pt x="0" y="11505"/>
                  <a:pt x="0" y="10953"/>
                </a:cubicBezTo>
                <a:lnTo>
                  <a:pt x="0" y="2953"/>
                </a:lnTo>
                <a:close/>
              </a:path>
            </a:pathLst>
          </a:cu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6087322" y="2266448"/>
            <a:ext cx="3056678" cy="707886"/>
          </a:xfrm>
          <a:prstGeom prst="rect">
            <a:avLst/>
          </a:prstGeom>
          <a:noFill/>
        </p:spPr>
        <p:txBody>
          <a:bodyPr wrap="square" rtlCol="0">
            <a:spAutoFit/>
          </a:bodyPr>
          <a:lstStyle/>
          <a:p>
            <a:r>
              <a:rPr kumimoji="1" lang="en-US" altLang="ja-JP" sz="2000" dirty="0" smtClean="0">
                <a:latin typeface="Arial" panose="020B0604020202020204" pitchFamily="34" charset="0"/>
                <a:cs typeface="Arial" panose="020B0604020202020204" pitchFamily="34" charset="0"/>
              </a:rPr>
              <a:t>EDA / computer / Academic challenge</a:t>
            </a:r>
            <a:endParaRPr kumimoji="1" lang="ja-JP" altLang="en-US" sz="2000" dirty="0">
              <a:latin typeface="Arial" panose="020B0604020202020204" pitchFamily="34" charset="0"/>
              <a:cs typeface="Arial" panose="020B0604020202020204" pitchFamily="34" charset="0"/>
            </a:endParaRPr>
          </a:p>
        </p:txBody>
      </p:sp>
      <p:cxnSp>
        <p:nvCxnSpPr>
          <p:cNvPr id="10" name="直線コネクタ 9"/>
          <p:cNvCxnSpPr/>
          <p:nvPr/>
        </p:nvCxnSpPr>
        <p:spPr>
          <a:xfrm>
            <a:off x="5796136" y="1843113"/>
            <a:ext cx="0" cy="474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6012160" y="1904782"/>
            <a:ext cx="2592288" cy="412769"/>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フローチャート: 処理 18"/>
          <p:cNvSpPr/>
          <p:nvPr/>
        </p:nvSpPr>
        <p:spPr>
          <a:xfrm>
            <a:off x="755576" y="3283273"/>
            <a:ext cx="4176464" cy="605681"/>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en-US" altLang="ja-JP" dirty="0" smtClean="0">
                <a:solidFill>
                  <a:schemeClr val="tx1"/>
                </a:solidFill>
              </a:rPr>
              <a:t>2weeks</a:t>
            </a:r>
            <a:endParaRPr kumimoji="1" lang="ja-JP" altLang="en-US" dirty="0">
              <a:solidFill>
                <a:schemeClr val="tx1"/>
              </a:solidFill>
            </a:endParaRPr>
          </a:p>
        </p:txBody>
      </p:sp>
      <p:sp>
        <p:nvSpPr>
          <p:cNvPr id="20" name="フローチャート: 処理 19"/>
          <p:cNvSpPr/>
          <p:nvPr/>
        </p:nvSpPr>
        <p:spPr>
          <a:xfrm>
            <a:off x="4915024" y="3283273"/>
            <a:ext cx="16103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50" dirty="0">
              <a:solidFill>
                <a:schemeClr val="tx1"/>
              </a:solidFill>
            </a:endParaRPr>
          </a:p>
        </p:txBody>
      </p:sp>
      <p:sp>
        <p:nvSpPr>
          <p:cNvPr id="22" name="フローチャート: 処理 21"/>
          <p:cNvSpPr/>
          <p:nvPr/>
        </p:nvSpPr>
        <p:spPr>
          <a:xfrm>
            <a:off x="5076056" y="3283273"/>
            <a:ext cx="216024"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dirty="0">
              <a:solidFill>
                <a:schemeClr val="tx1"/>
              </a:solidFill>
            </a:endParaRPr>
          </a:p>
        </p:txBody>
      </p:sp>
      <p:sp>
        <p:nvSpPr>
          <p:cNvPr id="24" name="フローチャート : せん孔テープ 20"/>
          <p:cNvSpPr/>
          <p:nvPr/>
        </p:nvSpPr>
        <p:spPr>
          <a:xfrm rot="16200000">
            <a:off x="3697506" y="3451921"/>
            <a:ext cx="864096" cy="238767"/>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9953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6828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5859"/>
              <a:gd name="connsiteX1" fmla="*/ 2500 w 10000"/>
              <a:gd name="connsiteY1" fmla="*/ 3953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5859"/>
              <a:gd name="connsiteX1" fmla="*/ 2500 w 10000"/>
              <a:gd name="connsiteY1" fmla="*/ 7078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4687"/>
              <a:gd name="connsiteX1" fmla="*/ 2500 w 10000"/>
              <a:gd name="connsiteY1" fmla="*/ 7078 h 14687"/>
              <a:gd name="connsiteX2" fmla="*/ 5000 w 10000"/>
              <a:gd name="connsiteY2" fmla="*/ 2953 h 14687"/>
              <a:gd name="connsiteX3" fmla="*/ 7647 w 10000"/>
              <a:gd name="connsiteY3" fmla="*/ 0 h 14687"/>
              <a:gd name="connsiteX4" fmla="*/ 10000 w 10000"/>
              <a:gd name="connsiteY4" fmla="*/ 2953 h 14687"/>
              <a:gd name="connsiteX5" fmla="*/ 10000 w 10000"/>
              <a:gd name="connsiteY5" fmla="*/ 10953 h 14687"/>
              <a:gd name="connsiteX6" fmla="*/ 7500 w 10000"/>
              <a:gd name="connsiteY6" fmla="*/ 6828 h 14687"/>
              <a:gd name="connsiteX7" fmla="*/ 5000 w 10000"/>
              <a:gd name="connsiteY7" fmla="*/ 10953 h 14687"/>
              <a:gd name="connsiteX8" fmla="*/ 2794 w 10000"/>
              <a:gd name="connsiteY8" fmla="*/ 14687 h 14687"/>
              <a:gd name="connsiteX9" fmla="*/ 0 w 10000"/>
              <a:gd name="connsiteY9" fmla="*/ 10953 h 14687"/>
              <a:gd name="connsiteX10" fmla="*/ 0 w 10000"/>
              <a:gd name="connsiteY10" fmla="*/ 2953 h 1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4687">
                <a:moveTo>
                  <a:pt x="0" y="2953"/>
                </a:moveTo>
                <a:cubicBezTo>
                  <a:pt x="0" y="3505"/>
                  <a:pt x="1119" y="7078"/>
                  <a:pt x="2500" y="7078"/>
                </a:cubicBezTo>
                <a:cubicBezTo>
                  <a:pt x="3881" y="7078"/>
                  <a:pt x="4142" y="4133"/>
                  <a:pt x="5000" y="2953"/>
                </a:cubicBezTo>
                <a:cubicBezTo>
                  <a:pt x="5858" y="1773"/>
                  <a:pt x="6266" y="0"/>
                  <a:pt x="7647" y="0"/>
                </a:cubicBezTo>
                <a:cubicBezTo>
                  <a:pt x="9028" y="0"/>
                  <a:pt x="10000" y="2401"/>
                  <a:pt x="10000" y="2953"/>
                </a:cubicBezTo>
                <a:lnTo>
                  <a:pt x="10000" y="10953"/>
                </a:lnTo>
                <a:cubicBezTo>
                  <a:pt x="10000" y="10401"/>
                  <a:pt x="8881" y="6828"/>
                  <a:pt x="7500" y="6828"/>
                </a:cubicBezTo>
                <a:cubicBezTo>
                  <a:pt x="6119" y="6828"/>
                  <a:pt x="5784" y="9643"/>
                  <a:pt x="5000" y="10953"/>
                </a:cubicBezTo>
                <a:cubicBezTo>
                  <a:pt x="4216" y="12263"/>
                  <a:pt x="4175" y="14687"/>
                  <a:pt x="2794" y="14687"/>
                </a:cubicBezTo>
                <a:cubicBezTo>
                  <a:pt x="1413" y="14687"/>
                  <a:pt x="0" y="11505"/>
                  <a:pt x="0" y="10953"/>
                </a:cubicBezTo>
                <a:lnTo>
                  <a:pt x="0" y="2953"/>
                </a:lnTo>
                <a:close/>
              </a:path>
            </a:pathLst>
          </a:cu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p:nvPr/>
        </p:nvCxnSpPr>
        <p:spPr>
          <a:xfrm flipH="1">
            <a:off x="5292080" y="2923232"/>
            <a:ext cx="504056" cy="360041"/>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5367672" y="3386058"/>
            <a:ext cx="2312764" cy="400110"/>
          </a:xfrm>
          <a:prstGeom prst="rect">
            <a:avLst/>
          </a:prstGeom>
          <a:noFill/>
        </p:spPr>
        <p:txBody>
          <a:bodyPr wrap="square" rtlCol="0">
            <a:spAutoFit/>
          </a:bodyPr>
          <a:lstStyle/>
          <a:p>
            <a:r>
              <a:rPr kumimoji="1" lang="en-US" altLang="ja-JP" sz="2000" dirty="0" smtClean="0">
                <a:solidFill>
                  <a:schemeClr val="bg1"/>
                </a:solidFill>
                <a:latin typeface="Arial" panose="020B0604020202020204" pitchFamily="34" charset="0"/>
                <a:cs typeface="Arial" panose="020B0604020202020204" pitchFamily="34" charset="0"/>
              </a:rPr>
              <a:t>Common formats</a:t>
            </a:r>
            <a:endParaRPr kumimoji="1" lang="ja-JP" altLang="en-US" sz="2000" dirty="0">
              <a:solidFill>
                <a:schemeClr val="bg1"/>
              </a:solidFill>
              <a:latin typeface="Arial" panose="020B0604020202020204" pitchFamily="34" charset="0"/>
              <a:cs typeface="Arial" panose="020B0604020202020204" pitchFamily="34" charset="0"/>
            </a:endParaRPr>
          </a:p>
        </p:txBody>
      </p:sp>
      <p:sp>
        <p:nvSpPr>
          <p:cNvPr id="32" name="フローチャート: 処理 31"/>
          <p:cNvSpPr/>
          <p:nvPr/>
        </p:nvSpPr>
        <p:spPr>
          <a:xfrm>
            <a:off x="755576" y="4292826"/>
            <a:ext cx="522808" cy="605681"/>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en-US" altLang="ja-JP" dirty="0" smtClean="0">
                <a:solidFill>
                  <a:schemeClr val="tx1"/>
                </a:solidFill>
              </a:rPr>
              <a:t>2d</a:t>
            </a:r>
            <a:endParaRPr kumimoji="1" lang="ja-JP" altLang="en-US" dirty="0">
              <a:solidFill>
                <a:schemeClr val="tx1"/>
              </a:solidFill>
            </a:endParaRPr>
          </a:p>
        </p:txBody>
      </p:sp>
      <p:sp>
        <p:nvSpPr>
          <p:cNvPr id="33" name="フローチャート: 処理 32"/>
          <p:cNvSpPr/>
          <p:nvPr/>
        </p:nvSpPr>
        <p:spPr>
          <a:xfrm>
            <a:off x="1287264" y="4292826"/>
            <a:ext cx="16103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50" dirty="0">
              <a:solidFill>
                <a:schemeClr val="tx1"/>
              </a:solidFill>
            </a:endParaRPr>
          </a:p>
        </p:txBody>
      </p:sp>
      <p:sp>
        <p:nvSpPr>
          <p:cNvPr id="34" name="フローチャート: 処理 33"/>
          <p:cNvSpPr/>
          <p:nvPr/>
        </p:nvSpPr>
        <p:spPr>
          <a:xfrm>
            <a:off x="1448296" y="4292826"/>
            <a:ext cx="216024"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dirty="0">
              <a:solidFill>
                <a:schemeClr val="tx1"/>
              </a:solidFill>
            </a:endParaRPr>
          </a:p>
        </p:txBody>
      </p:sp>
      <p:cxnSp>
        <p:nvCxnSpPr>
          <p:cNvPr id="35" name="直線コネクタ 34"/>
          <p:cNvCxnSpPr/>
          <p:nvPr/>
        </p:nvCxnSpPr>
        <p:spPr>
          <a:xfrm flipH="1">
            <a:off x="1140520" y="4898507"/>
            <a:ext cx="523800" cy="309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22" idx="2"/>
          </p:cNvCxnSpPr>
          <p:nvPr/>
        </p:nvCxnSpPr>
        <p:spPr>
          <a:xfrm flipH="1">
            <a:off x="1664320" y="3888954"/>
            <a:ext cx="3519748" cy="403872"/>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1894114" y="4241723"/>
            <a:ext cx="4352822" cy="707886"/>
          </a:xfrm>
          <a:prstGeom prst="rect">
            <a:avLst/>
          </a:prstGeom>
          <a:noFill/>
        </p:spPr>
        <p:txBody>
          <a:bodyPr wrap="square" rtlCol="0">
            <a:spAutoFit/>
          </a:bodyPr>
          <a:lstStyle/>
          <a:p>
            <a:r>
              <a:rPr kumimoji="1" lang="en-US" altLang="ja-JP" sz="2000" dirty="0" smtClean="0">
                <a:solidFill>
                  <a:schemeClr val="bg1"/>
                </a:solidFill>
                <a:latin typeface="Arial" panose="020B0604020202020204" pitchFamily="34" charset="0"/>
                <a:cs typeface="Arial" panose="020B0604020202020204" pitchFamily="34" charset="0"/>
              </a:rPr>
              <a:t>List of information, exchange format, common terms &amp; definitions</a:t>
            </a:r>
            <a:endParaRPr kumimoji="1" lang="ja-JP" altLang="en-US" sz="2000" dirty="0">
              <a:solidFill>
                <a:schemeClr val="bg1"/>
              </a:solidFill>
              <a:latin typeface="Arial" panose="020B0604020202020204" pitchFamily="34" charset="0"/>
              <a:cs typeface="Arial" panose="020B0604020202020204" pitchFamily="34" charset="0"/>
            </a:endParaRPr>
          </a:p>
        </p:txBody>
      </p:sp>
      <p:sp>
        <p:nvSpPr>
          <p:cNvPr id="40" name="フローチャート: 処理 39"/>
          <p:cNvSpPr/>
          <p:nvPr/>
        </p:nvSpPr>
        <p:spPr>
          <a:xfrm>
            <a:off x="747936" y="5199583"/>
            <a:ext cx="16103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50" dirty="0">
              <a:solidFill>
                <a:schemeClr val="tx1"/>
              </a:solidFill>
            </a:endParaRPr>
          </a:p>
        </p:txBody>
      </p:sp>
      <p:sp>
        <p:nvSpPr>
          <p:cNvPr id="41" name="フローチャート: 処理 40"/>
          <p:cNvSpPr/>
          <p:nvPr/>
        </p:nvSpPr>
        <p:spPr>
          <a:xfrm>
            <a:off x="908968" y="5199583"/>
            <a:ext cx="216024"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dirty="0">
              <a:solidFill>
                <a:schemeClr val="tx1"/>
              </a:solidFill>
            </a:endParaRPr>
          </a:p>
        </p:txBody>
      </p:sp>
      <p:sp>
        <p:nvSpPr>
          <p:cNvPr id="42" name="テキスト ボックス 41"/>
          <p:cNvSpPr txBox="1"/>
          <p:nvPr/>
        </p:nvSpPr>
        <p:spPr>
          <a:xfrm>
            <a:off x="1244476" y="5302064"/>
            <a:ext cx="4352822" cy="400110"/>
          </a:xfrm>
          <a:prstGeom prst="rect">
            <a:avLst/>
          </a:prstGeom>
          <a:noFill/>
        </p:spPr>
        <p:txBody>
          <a:bodyPr wrap="square" rtlCol="0">
            <a:spAutoFit/>
          </a:bodyPr>
          <a:lstStyle/>
          <a:p>
            <a:r>
              <a:rPr kumimoji="1" lang="en-US" altLang="ja-JP" sz="2000" dirty="0" smtClean="0">
                <a:solidFill>
                  <a:schemeClr val="bg1"/>
                </a:solidFill>
                <a:latin typeface="Arial" panose="020B0604020202020204" pitchFamily="34" charset="0"/>
                <a:cs typeface="Arial" panose="020B0604020202020204" pitchFamily="34" charset="0"/>
              </a:rPr>
              <a:t>Community / e- commerce </a:t>
            </a:r>
            <a:endParaRPr kumimoji="1" lang="ja-JP" altLang="en-US" sz="2000" dirty="0">
              <a:solidFill>
                <a:schemeClr val="bg1"/>
              </a:solidFill>
              <a:latin typeface="Arial" panose="020B0604020202020204" pitchFamily="34" charset="0"/>
              <a:cs typeface="Arial" panose="020B0604020202020204" pitchFamily="34" charset="0"/>
            </a:endParaRPr>
          </a:p>
        </p:txBody>
      </p:sp>
      <p:sp>
        <p:nvSpPr>
          <p:cNvPr id="50" name="テキスト ボックス 49"/>
          <p:cNvSpPr txBox="1"/>
          <p:nvPr/>
        </p:nvSpPr>
        <p:spPr>
          <a:xfrm>
            <a:off x="5724128" y="4871177"/>
            <a:ext cx="3056678"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Extremely shorten total simulation time</a:t>
            </a:r>
            <a:endParaRPr kumimoji="1" lang="ja-JP" altLang="en-US" dirty="0">
              <a:latin typeface="Arial" panose="020B0604020202020204" pitchFamily="34" charset="0"/>
              <a:cs typeface="Arial" panose="020B0604020202020204" pitchFamily="34" charset="0"/>
            </a:endParaRPr>
          </a:p>
        </p:txBody>
      </p:sp>
      <p:pic>
        <p:nvPicPr>
          <p:cNvPr id="409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5979" y="3786168"/>
            <a:ext cx="2030413"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44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上矢印 41"/>
          <p:cNvSpPr/>
          <p:nvPr/>
        </p:nvSpPr>
        <p:spPr>
          <a:xfrm>
            <a:off x="4188904" y="3775472"/>
            <a:ext cx="1512168"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days</a:t>
            </a:r>
            <a:endParaRPr kumimoji="1" lang="ja-JP" altLang="en-US" sz="1600" b="1" dirty="0">
              <a:latin typeface="Arial" panose="020B0604020202020204" pitchFamily="34" charset="0"/>
              <a:cs typeface="Arial" panose="020B0604020202020204" pitchFamily="34" charset="0"/>
            </a:endParaRPr>
          </a:p>
        </p:txBody>
      </p:sp>
      <p:sp>
        <p:nvSpPr>
          <p:cNvPr id="43" name="上矢印 42"/>
          <p:cNvSpPr/>
          <p:nvPr/>
        </p:nvSpPr>
        <p:spPr>
          <a:xfrm>
            <a:off x="2932524" y="3754037"/>
            <a:ext cx="1135420"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h</a:t>
            </a:r>
            <a:endParaRPr kumimoji="1" lang="ja-JP" altLang="en-US" sz="1600" b="1" dirty="0">
              <a:latin typeface="Arial" panose="020B0604020202020204" pitchFamily="34" charset="0"/>
              <a:cs typeface="Arial" panose="020B0604020202020204" pitchFamily="34" charset="0"/>
            </a:endParaRPr>
          </a:p>
        </p:txBody>
      </p:sp>
      <p:sp>
        <p:nvSpPr>
          <p:cNvPr id="47" name="上矢印 46"/>
          <p:cNvSpPr/>
          <p:nvPr/>
        </p:nvSpPr>
        <p:spPr>
          <a:xfrm>
            <a:off x="1595944" y="3754037"/>
            <a:ext cx="88782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latin typeface="Arial" panose="020B0604020202020204" pitchFamily="34" charset="0"/>
                <a:cs typeface="Arial" panose="020B0604020202020204" pitchFamily="34" charset="0"/>
              </a:rPr>
              <a:t>1</a:t>
            </a:r>
            <a:endParaRPr lang="en-US" altLang="ja-JP" sz="1600" b="1" dirty="0" smtClean="0">
              <a:latin typeface="Arial" panose="020B0604020202020204" pitchFamily="34" charset="0"/>
              <a:cs typeface="Arial" panose="020B0604020202020204" pitchFamily="34" charset="0"/>
            </a:endParaRPr>
          </a:p>
          <a:p>
            <a:pPr algn="ctr"/>
            <a:r>
              <a:rPr kumimoji="1" lang="en-US" altLang="ja-JP" sz="1600" b="1" dirty="0" smtClean="0">
                <a:latin typeface="Arial" panose="020B0604020202020204" pitchFamily="34" charset="0"/>
                <a:cs typeface="Arial" panose="020B0604020202020204" pitchFamily="34" charset="0"/>
              </a:rPr>
              <a:t>h</a:t>
            </a:r>
            <a:endParaRPr kumimoji="1" lang="ja-JP" altLang="en-US" sz="1200" b="1" dirty="0">
              <a:latin typeface="Arial" panose="020B0604020202020204" pitchFamily="34" charset="0"/>
              <a:cs typeface="Arial" panose="020B0604020202020204" pitchFamily="34" charset="0"/>
            </a:endParaRPr>
          </a:p>
        </p:txBody>
      </p:sp>
      <p:sp>
        <p:nvSpPr>
          <p:cNvPr id="48" name="上矢印 47"/>
          <p:cNvSpPr/>
          <p:nvPr/>
        </p:nvSpPr>
        <p:spPr>
          <a:xfrm>
            <a:off x="257124" y="3754037"/>
            <a:ext cx="78648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0.5h</a:t>
            </a:r>
            <a:endParaRPr kumimoji="1" lang="ja-JP" altLang="en-US" sz="1200" b="1" dirty="0">
              <a:latin typeface="Arial" panose="020B0604020202020204" pitchFamily="34" charset="0"/>
              <a:cs typeface="Arial" panose="020B0604020202020204" pitchFamily="34" charset="0"/>
            </a:endParaRPr>
          </a:p>
        </p:txBody>
      </p:sp>
      <p:sp>
        <p:nvSpPr>
          <p:cNvPr id="9218" name="コンテンツ プレースホルダー 1"/>
          <p:cNvSpPr>
            <a:spLocks noGrp="1"/>
          </p:cNvSpPr>
          <p:nvPr>
            <p:ph idx="1"/>
          </p:nvPr>
        </p:nvSpPr>
        <p:spPr>
          <a:xfrm>
            <a:off x="376466" y="963960"/>
            <a:ext cx="8229600" cy="808856"/>
          </a:xfrm>
        </p:spPr>
        <p:txBody>
          <a:bodyPr/>
          <a:lstStyle/>
          <a:p>
            <a:r>
              <a:rPr lang="en-US" altLang="ja-JP" dirty="0" smtClean="0">
                <a:ea typeface="ＭＳ Ｐゴシック" charset="-128"/>
                <a:cs typeface="Arial" panose="020B0604020202020204" pitchFamily="34" charset="0"/>
              </a:rPr>
              <a:t>Finally!</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Reach to the target!</a:t>
            </a:r>
            <a:endParaRPr lang="ja-JP" altLang="en-US" b="1" dirty="0" smtClean="0">
              <a:ea typeface="ＭＳ Ｐゴシック" charset="-128"/>
              <a:cs typeface="Arial" panose="020B0604020202020204" pitchFamily="34" charset="0"/>
            </a:endParaRPr>
          </a:p>
        </p:txBody>
      </p:sp>
      <p:sp>
        <p:nvSpPr>
          <p:cNvPr id="41" name="テキスト ボックス 40"/>
          <p:cNvSpPr txBox="1"/>
          <p:nvPr/>
        </p:nvSpPr>
        <p:spPr>
          <a:xfrm>
            <a:off x="184560" y="3284984"/>
            <a:ext cx="3667360" cy="461665"/>
          </a:xfrm>
          <a:prstGeom prst="rect">
            <a:avLst/>
          </a:prstGeom>
          <a:noFill/>
        </p:spPr>
        <p:txBody>
          <a:bodyPr wrap="square" rtlCol="0">
            <a:spAutoFit/>
          </a:bodyPr>
          <a:lstStyle/>
          <a:p>
            <a:r>
              <a:rPr lang="en-US" altLang="ja-JP" dirty="0" smtClean="0">
                <a:solidFill>
                  <a:srgbClr val="FF0000"/>
                </a:solidFill>
                <a:latin typeface="Arial" panose="020B0604020202020204" pitchFamily="34" charset="0"/>
                <a:cs typeface="Arial" panose="020B0604020202020204" pitchFamily="34" charset="0"/>
              </a:rPr>
              <a:t>optimization time</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17" name="上矢印 16"/>
          <p:cNvSpPr/>
          <p:nvPr/>
        </p:nvSpPr>
        <p:spPr>
          <a:xfrm>
            <a:off x="6948264" y="3847480"/>
            <a:ext cx="2195736"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1~3</a:t>
            </a:r>
          </a:p>
          <a:p>
            <a:pPr algn="ctr"/>
            <a:r>
              <a:rPr lang="en-US" altLang="ja-JP" sz="1600" b="1" dirty="0" smtClean="0">
                <a:latin typeface="Arial" panose="020B0604020202020204" pitchFamily="34" charset="0"/>
                <a:cs typeface="Arial" panose="020B0604020202020204" pitchFamily="34" charset="0"/>
              </a:rPr>
              <a:t>weeks</a:t>
            </a:r>
            <a:endParaRPr kumimoji="1" lang="ja-JP" altLang="en-US" sz="1600" b="1" dirty="0">
              <a:latin typeface="Arial" panose="020B0604020202020204" pitchFamily="34" charset="0"/>
              <a:cs typeface="Arial" panose="020B0604020202020204" pitchFamily="34" charset="0"/>
            </a:endParaRPr>
          </a:p>
        </p:txBody>
      </p:sp>
      <p:sp>
        <p:nvSpPr>
          <p:cNvPr id="19" name="テキスト ボックス 18"/>
          <p:cNvSpPr txBox="1"/>
          <p:nvPr/>
        </p:nvSpPr>
        <p:spPr>
          <a:xfrm>
            <a:off x="2334060" y="4869160"/>
            <a:ext cx="4761476"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IBIS simulation can be done from early stage.</a:t>
            </a:r>
            <a:endParaRPr kumimoji="1" lang="ja-JP" altLang="en-US" dirty="0">
              <a:latin typeface="Arial" panose="020B0604020202020204" pitchFamily="34" charset="0"/>
              <a:cs typeface="Arial" panose="020B0604020202020204" pitchFamily="34" charset="0"/>
            </a:endParaRPr>
          </a:p>
        </p:txBody>
      </p:sp>
      <p:sp>
        <p:nvSpPr>
          <p:cNvPr id="3" name="乗算記号 2"/>
          <p:cNvSpPr/>
          <p:nvPr/>
        </p:nvSpPr>
        <p:spPr>
          <a:xfrm>
            <a:off x="257124" y="3775472"/>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乗算記号 20"/>
          <p:cNvSpPr/>
          <p:nvPr/>
        </p:nvSpPr>
        <p:spPr>
          <a:xfrm>
            <a:off x="164661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乗算記号 28"/>
          <p:cNvSpPr/>
          <p:nvPr/>
        </p:nvSpPr>
        <p:spPr>
          <a:xfrm>
            <a:off x="313744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乗算記号 29"/>
          <p:cNvSpPr/>
          <p:nvPr/>
        </p:nvSpPr>
        <p:spPr>
          <a:xfrm>
            <a:off x="4572000" y="3809153"/>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6128592" y="3385964"/>
            <a:ext cx="3196308" cy="461665"/>
          </a:xfrm>
          <a:prstGeom prst="rect">
            <a:avLst/>
          </a:prstGeom>
          <a:noFill/>
        </p:spPr>
        <p:txBody>
          <a:bodyPr wrap="square" rtlCol="0">
            <a:spAutoFit/>
          </a:bodyPr>
          <a:lstStyle/>
          <a:p>
            <a:r>
              <a:rPr lang="en-US" altLang="ja-JP" dirty="0" smtClean="0">
                <a:solidFill>
                  <a:srgbClr val="FF0000"/>
                </a:solidFill>
                <a:latin typeface="Arial" panose="020B0604020202020204" pitchFamily="34" charset="0"/>
                <a:cs typeface="Arial" panose="020B0604020202020204" pitchFamily="34" charset="0"/>
              </a:rPr>
              <a:t>IBIS </a:t>
            </a:r>
            <a:r>
              <a:rPr lang="en-US" altLang="ja-JP" dirty="0" err="1" smtClean="0">
                <a:solidFill>
                  <a:srgbClr val="FF0000"/>
                </a:solidFill>
                <a:latin typeface="Arial" panose="020B0604020202020204" pitchFamily="34" charset="0"/>
                <a:cs typeface="Arial" panose="020B0604020202020204" pitchFamily="34" charset="0"/>
              </a:rPr>
              <a:t>Sim</a:t>
            </a:r>
            <a:r>
              <a:rPr lang="en-US" altLang="ja-JP" dirty="0" smtClean="0">
                <a:solidFill>
                  <a:srgbClr val="FF0000"/>
                </a:solidFill>
                <a:latin typeface="Arial" panose="020B0604020202020204" pitchFamily="34" charset="0"/>
                <a:cs typeface="Arial" panose="020B0604020202020204" pitchFamily="34" charset="0"/>
              </a:rPr>
              <a:t> verification</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2" name="ドーナツ 1"/>
          <p:cNvSpPr/>
          <p:nvPr/>
        </p:nvSpPr>
        <p:spPr>
          <a:xfrm>
            <a:off x="257124" y="3847629"/>
            <a:ext cx="786484" cy="733499"/>
          </a:xfrm>
          <a:prstGeom prst="donut">
            <a:avLst>
              <a:gd name="adj" fmla="val 1229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ドーナツ 48"/>
          <p:cNvSpPr/>
          <p:nvPr/>
        </p:nvSpPr>
        <p:spPr>
          <a:xfrm>
            <a:off x="1646614" y="3847629"/>
            <a:ext cx="786484" cy="733499"/>
          </a:xfrm>
          <a:prstGeom prst="donut">
            <a:avLst>
              <a:gd name="adj" fmla="val 1229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ドーナツ 49"/>
          <p:cNvSpPr/>
          <p:nvPr/>
        </p:nvSpPr>
        <p:spPr>
          <a:xfrm>
            <a:off x="3122004" y="3862123"/>
            <a:ext cx="786484" cy="733499"/>
          </a:xfrm>
          <a:prstGeom prst="donut">
            <a:avLst>
              <a:gd name="adj" fmla="val 1229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ドーナツ 50"/>
          <p:cNvSpPr/>
          <p:nvPr/>
        </p:nvSpPr>
        <p:spPr>
          <a:xfrm>
            <a:off x="4551746" y="3919637"/>
            <a:ext cx="786484" cy="733499"/>
          </a:xfrm>
          <a:prstGeom prst="donut">
            <a:avLst>
              <a:gd name="adj" fmla="val 1229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811681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0"/>
                                        </p:tgtEl>
                                      </p:cBhvr>
                                    </p:animEffect>
                                    <p:set>
                                      <p:cBhvr>
                                        <p:cTn id="7" dur="1" fill="hold">
                                          <p:stCondLst>
                                            <p:cond delay="499"/>
                                          </p:stCondLst>
                                        </p:cTn>
                                        <p:tgtEl>
                                          <p:spTgt spid="3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9"/>
                                        </p:tgtEl>
                                      </p:cBhvr>
                                    </p:animEffect>
                                    <p:set>
                                      <p:cBhvr>
                                        <p:cTn id="10" dur="1" fill="hold">
                                          <p:stCondLst>
                                            <p:cond delay="499"/>
                                          </p:stCondLst>
                                        </p:cTn>
                                        <p:tgtEl>
                                          <p:spTgt spid="2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1"/>
                                        </p:tgtEl>
                                      </p:cBhvr>
                                    </p:animEffect>
                                    <p:set>
                                      <p:cBhvr>
                                        <p:cTn id="13" dur="1" fill="hold">
                                          <p:stCondLst>
                                            <p:cond delay="499"/>
                                          </p:stCondLst>
                                        </p:cTn>
                                        <p:tgtEl>
                                          <p:spTgt spid="21"/>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3"/>
                                        </p:tgtEl>
                                      </p:cBhvr>
                                    </p:animEffect>
                                    <p:set>
                                      <p:cBhvr>
                                        <p:cTn id="16" dur="1" fill="hold">
                                          <p:stCondLst>
                                            <p:cond delay="499"/>
                                          </p:stCondLst>
                                        </p:cTn>
                                        <p:tgtEl>
                                          <p:spTgt spid="3"/>
                                        </p:tgtEl>
                                        <p:attrNameLst>
                                          <p:attrName>style.visibility</p:attrName>
                                        </p:attrNameLst>
                                      </p:cBhvr>
                                      <p:to>
                                        <p:strVal val="hidden"/>
                                      </p:to>
                                    </p:set>
                                  </p:childTnLst>
                                </p:cTn>
                              </p:par>
                              <p:par>
                                <p:cTn id="17" presetID="10" presetClass="entr" presetSubtype="0" fill="hold" grpId="0"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P spid="21" grpId="0" animBg="1"/>
      <p:bldP spid="29" grpId="0" animBg="1"/>
      <p:bldP spid="30" grpId="0" animBg="1"/>
      <p:bldP spid="2" grpId="0" animBg="1"/>
      <p:bldP spid="49" grpId="0" animBg="1"/>
      <p:bldP spid="50" grpId="0" animBg="1"/>
      <p:bldP spid="5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ローチャート : 代替処理 16"/>
          <p:cNvSpPr/>
          <p:nvPr/>
        </p:nvSpPr>
        <p:spPr>
          <a:xfrm>
            <a:off x="0" y="1360012"/>
            <a:ext cx="5940152" cy="3509148"/>
          </a:xfrm>
          <a:prstGeom prst="flowChartAlternateProcess">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18" name="コンテンツ プレースホルダー 1"/>
          <p:cNvSpPr>
            <a:spLocks noGrp="1"/>
          </p:cNvSpPr>
          <p:nvPr>
            <p:ph idx="1"/>
          </p:nvPr>
        </p:nvSpPr>
        <p:spPr>
          <a:xfrm>
            <a:off x="72008" y="836712"/>
            <a:ext cx="9252520" cy="808856"/>
          </a:xfrm>
        </p:spPr>
        <p:txBody>
          <a:bodyPr/>
          <a:lstStyle/>
          <a:p>
            <a:r>
              <a:rPr lang="en-US" altLang="ja-JP" dirty="0" smtClean="0">
                <a:ea typeface="ＭＳ Ｐゴシック" charset="-128"/>
                <a:cs typeface="Arial" panose="020B0604020202020204" pitchFamily="34" charset="0"/>
              </a:rPr>
              <a:t>LPB Standard </a:t>
            </a:r>
            <a:r>
              <a:rPr lang="en-US" altLang="ja-JP" dirty="0" smtClean="0">
                <a:ea typeface="ＭＳ Ｐゴシック" charset="-128"/>
                <a:cs typeface="Arial" panose="020B0604020202020204" pitchFamily="34" charset="0"/>
              </a:rPr>
              <a:t>format </a:t>
            </a:r>
            <a:r>
              <a:rPr lang="en-US" altLang="ja-JP" dirty="0" smtClean="0">
                <a:ea typeface="ＭＳ Ｐゴシック" charset="-128"/>
                <a:cs typeface="Arial" panose="020B0604020202020204" pitchFamily="34" charset="0"/>
              </a:rPr>
              <a:t>is also effective to shorten design process.</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Design and Simulation</a:t>
            </a:r>
            <a:endParaRPr lang="ja-JP" altLang="en-US" b="1" dirty="0" smtClean="0">
              <a:ea typeface="ＭＳ Ｐゴシック" charset="-128"/>
              <a:cs typeface="Arial" panose="020B0604020202020204" pitchFamily="34" charset="0"/>
            </a:endParaRPr>
          </a:p>
        </p:txBody>
      </p:sp>
      <p:sp>
        <p:nvSpPr>
          <p:cNvPr id="37" name="上矢印 36"/>
          <p:cNvSpPr/>
          <p:nvPr/>
        </p:nvSpPr>
        <p:spPr>
          <a:xfrm>
            <a:off x="4355976"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4" name="上矢印 43"/>
          <p:cNvSpPr/>
          <p:nvPr/>
        </p:nvSpPr>
        <p:spPr>
          <a:xfrm>
            <a:off x="293252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5" name="上矢印 44"/>
          <p:cNvSpPr/>
          <p:nvPr/>
        </p:nvSpPr>
        <p:spPr>
          <a:xfrm>
            <a:off x="159594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6" name="上矢印 45"/>
          <p:cNvSpPr/>
          <p:nvPr/>
        </p:nvSpPr>
        <p:spPr>
          <a:xfrm>
            <a:off x="25712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smtClean="0">
                <a:latin typeface="Arial" panose="020B0604020202020204" pitchFamily="34" charset="0"/>
                <a:cs typeface="Arial" panose="020B0604020202020204" pitchFamily="34" charset="0"/>
              </a:rPr>
              <a:t>IBIS</a:t>
            </a:r>
          </a:p>
          <a:p>
            <a:pPr algn="ctr"/>
            <a:r>
              <a:rPr lang="ja-JP" altLang="en-US" sz="1100" b="1" dirty="0" smtClean="0">
                <a:latin typeface="Arial" panose="020B0604020202020204" pitchFamily="34" charset="0"/>
                <a:cs typeface="Arial" panose="020B0604020202020204" pitchFamily="34" charset="0"/>
              </a:rPr>
              <a:t>Ｓｉｍ</a:t>
            </a:r>
            <a:endParaRPr kumimoji="1" lang="ja-JP" altLang="en-US" sz="1100" b="1" dirty="0">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Product planning</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Circuit Design</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Layout</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SI/PI/EMC Check</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Compliance /Field Test</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18" name="上矢印 17"/>
          <p:cNvSpPr/>
          <p:nvPr/>
        </p:nvSpPr>
        <p:spPr>
          <a:xfrm>
            <a:off x="7016880" y="3894130"/>
            <a:ext cx="184483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err="1" smtClean="0">
                <a:latin typeface="Arial" panose="020B0604020202020204" pitchFamily="34" charset="0"/>
                <a:cs typeface="Arial" panose="020B0604020202020204" pitchFamily="34" charset="0"/>
              </a:rPr>
              <a:t>Sim</a:t>
            </a:r>
            <a:r>
              <a:rPr lang="en-US" altLang="ja-JP" sz="1100" b="1" dirty="0" smtClean="0">
                <a:latin typeface="Arial" panose="020B0604020202020204" pitchFamily="34" charset="0"/>
                <a:cs typeface="Arial" panose="020B0604020202020204" pitchFamily="34" charset="0"/>
              </a:rPr>
              <a:t> final check</a:t>
            </a:r>
            <a:endParaRPr kumimoji="1" lang="ja-JP" altLang="en-US" sz="1100" b="1" dirty="0">
              <a:latin typeface="Arial" panose="020B0604020202020204" pitchFamily="34" charset="0"/>
              <a:cs typeface="Arial" panose="020B0604020202020204" pitchFamily="34" charset="0"/>
            </a:endParaRPr>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116" y="2940023"/>
            <a:ext cx="2030413"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6343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ローチャート : 代替処理 16"/>
          <p:cNvSpPr/>
          <p:nvPr/>
        </p:nvSpPr>
        <p:spPr>
          <a:xfrm>
            <a:off x="0" y="1360012"/>
            <a:ext cx="3682156" cy="3509148"/>
          </a:xfrm>
          <a:prstGeom prst="flowChartAlternateProcess">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18" name="コンテンツ プレースホルダー 1"/>
          <p:cNvSpPr>
            <a:spLocks noGrp="1"/>
          </p:cNvSpPr>
          <p:nvPr>
            <p:ph idx="1"/>
          </p:nvPr>
        </p:nvSpPr>
        <p:spPr>
          <a:xfrm>
            <a:off x="72008" y="836712"/>
            <a:ext cx="9252520" cy="808856"/>
          </a:xfrm>
        </p:spPr>
        <p:txBody>
          <a:bodyPr/>
          <a:lstStyle/>
          <a:p>
            <a:r>
              <a:rPr lang="en-US" altLang="ja-JP" dirty="0" smtClean="0">
                <a:ea typeface="ＭＳ Ｐゴシック" charset="-128"/>
                <a:cs typeface="Arial" panose="020B0604020202020204" pitchFamily="34" charset="0"/>
              </a:rPr>
              <a:t>LPB Standard </a:t>
            </a:r>
            <a:r>
              <a:rPr lang="en-US" altLang="ja-JP" dirty="0" smtClean="0">
                <a:ea typeface="ＭＳ Ｐゴシック" charset="-128"/>
                <a:cs typeface="Arial" panose="020B0604020202020204" pitchFamily="34" charset="0"/>
              </a:rPr>
              <a:t>format </a:t>
            </a:r>
            <a:r>
              <a:rPr lang="en-US" altLang="ja-JP" dirty="0" smtClean="0">
                <a:ea typeface="ＭＳ Ｐゴシック" charset="-128"/>
                <a:cs typeface="Arial" panose="020B0604020202020204" pitchFamily="34" charset="0"/>
              </a:rPr>
              <a:t>is also intended to shorten design process.</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Design and Simulation</a:t>
            </a:r>
            <a:endParaRPr lang="ja-JP" altLang="en-US" b="1" dirty="0" smtClean="0">
              <a:ea typeface="ＭＳ Ｐゴシック" charset="-128"/>
              <a:cs typeface="Arial" panose="020B0604020202020204" pitchFamily="34" charset="0"/>
            </a:endParaRPr>
          </a:p>
        </p:txBody>
      </p:sp>
      <p:sp>
        <p:nvSpPr>
          <p:cNvPr id="37" name="上矢印 36"/>
          <p:cNvSpPr/>
          <p:nvPr/>
        </p:nvSpPr>
        <p:spPr>
          <a:xfrm>
            <a:off x="262778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4" name="上矢印 43"/>
          <p:cNvSpPr/>
          <p:nvPr/>
        </p:nvSpPr>
        <p:spPr>
          <a:xfrm>
            <a:off x="190770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5" name="上矢印 44"/>
          <p:cNvSpPr/>
          <p:nvPr/>
        </p:nvSpPr>
        <p:spPr>
          <a:xfrm>
            <a:off x="1069356"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46" name="上矢印 45"/>
          <p:cNvSpPr/>
          <p:nvPr/>
        </p:nvSpPr>
        <p:spPr>
          <a:xfrm>
            <a:off x="-36512"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ja-JP" altLang="en-US" sz="1100" b="1" dirty="0">
                <a:latin typeface="Arial" panose="020B0604020202020204" pitchFamily="34" charset="0"/>
                <a:cs typeface="Arial" panose="020B0604020202020204" pitchFamily="34" charset="0"/>
              </a:rPr>
              <a:t>Ｓｉｍ</a:t>
            </a:r>
          </a:p>
        </p:txBody>
      </p:sp>
      <p:sp>
        <p:nvSpPr>
          <p:cNvPr id="22" name="右矢印 21"/>
          <p:cNvSpPr/>
          <p:nvPr/>
        </p:nvSpPr>
        <p:spPr>
          <a:xfrm>
            <a:off x="0" y="1534886"/>
            <a:ext cx="1835696"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Product planning</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3" name="右矢印 22"/>
          <p:cNvSpPr/>
          <p:nvPr/>
        </p:nvSpPr>
        <p:spPr>
          <a:xfrm>
            <a:off x="1320374" y="1527966"/>
            <a:ext cx="886628"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Circuit</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4" name="右矢印 23"/>
          <p:cNvSpPr/>
          <p:nvPr/>
        </p:nvSpPr>
        <p:spPr>
          <a:xfrm>
            <a:off x="1959780" y="1532800"/>
            <a:ext cx="972744"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Layout</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5" name="右矢印 24"/>
          <p:cNvSpPr/>
          <p:nvPr/>
        </p:nvSpPr>
        <p:spPr>
          <a:xfrm>
            <a:off x="2650316" y="1527966"/>
            <a:ext cx="1221444" cy="18002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SI/PI/EMC Check</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26" name="右矢印 25"/>
          <p:cNvSpPr/>
          <p:nvPr/>
        </p:nvSpPr>
        <p:spPr>
          <a:xfrm>
            <a:off x="3563888" y="1562888"/>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5148064" y="1592334"/>
            <a:ext cx="2048464" cy="178787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002060"/>
                </a:solidFill>
                <a:latin typeface="Arial" panose="020B0604020202020204" pitchFamily="34" charset="0"/>
                <a:cs typeface="Arial" panose="020B0604020202020204" pitchFamily="34" charset="0"/>
              </a:rPr>
              <a:t>Compliance /Field Test</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18" name="上矢印 17"/>
          <p:cNvSpPr/>
          <p:nvPr/>
        </p:nvSpPr>
        <p:spPr>
          <a:xfrm>
            <a:off x="5004048" y="3808802"/>
            <a:ext cx="184483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err="1" smtClean="0">
                <a:latin typeface="Arial" panose="020B0604020202020204" pitchFamily="34" charset="0"/>
                <a:cs typeface="Arial" panose="020B0604020202020204" pitchFamily="34" charset="0"/>
              </a:rPr>
              <a:t>Sim</a:t>
            </a:r>
            <a:r>
              <a:rPr lang="en-US" altLang="ja-JP" sz="1100" b="1" dirty="0" smtClean="0">
                <a:latin typeface="Arial" panose="020B0604020202020204" pitchFamily="34" charset="0"/>
                <a:cs typeface="Arial" panose="020B0604020202020204" pitchFamily="34" charset="0"/>
              </a:rPr>
              <a:t> final check</a:t>
            </a:r>
            <a:endParaRPr kumimoji="1" lang="ja-JP" altLang="en-US" sz="1100" b="1" dirty="0">
              <a:latin typeface="Arial" panose="020B0604020202020204" pitchFamily="34" charset="0"/>
              <a:cs typeface="Arial" panose="020B0604020202020204" pitchFamily="34" charset="0"/>
            </a:endParaRPr>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2" y="2940023"/>
            <a:ext cx="2030413"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テキスト ボックス 19"/>
          <p:cNvSpPr txBox="1"/>
          <p:nvPr/>
        </p:nvSpPr>
        <p:spPr>
          <a:xfrm>
            <a:off x="2334060" y="4869160"/>
            <a:ext cx="4761476" cy="461665"/>
          </a:xfrm>
          <a:prstGeom prst="rect">
            <a:avLst/>
          </a:prstGeom>
          <a:solidFill>
            <a:srgbClr val="FFFF00"/>
          </a:solidFill>
          <a:ln>
            <a:solidFill>
              <a:schemeClr val="tx1"/>
            </a:solidFill>
          </a:ln>
        </p:spPr>
        <p:txBody>
          <a:bodyPr wrap="square" rtlCol="0">
            <a:spAutoFit/>
          </a:bodyPr>
          <a:lstStyle/>
          <a:p>
            <a:pPr algn="ctr"/>
            <a:r>
              <a:rPr lang="en-US" altLang="ja-JP" dirty="0" smtClean="0">
                <a:latin typeface="Arial" panose="020B0604020202020204" pitchFamily="34" charset="0"/>
                <a:cs typeface="Arial" panose="020B0604020202020204" pitchFamily="34" charset="0"/>
              </a:rPr>
              <a:t>Quality + Time to market</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99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AutoShape 1"/>
          <p:cNvSpPr>
            <a:spLocks noChangeArrowheads="1"/>
          </p:cNvSpPr>
          <p:nvPr/>
        </p:nvSpPr>
        <p:spPr bwMode="auto">
          <a:xfrm>
            <a:off x="4360466" y="3337630"/>
            <a:ext cx="3207470" cy="1012960"/>
          </a:xfrm>
          <a:prstGeom prst="roundRect">
            <a:avLst>
              <a:gd name="adj" fmla="val 9086"/>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a:buClr>
                <a:srgbClr val="000000"/>
              </a:buClr>
              <a:buSzPct val="100000"/>
              <a:buFont typeface="Times New Roman" pitchFamily="18" charset="0"/>
              <a:buNone/>
              <a:defRPr/>
            </a:pPr>
            <a:endParaRPr kumimoji="0" lang="ja-JP" altLang="ja-JP" sz="400">
              <a:solidFill>
                <a:srgbClr val="FFFFFF"/>
              </a:solidFill>
              <a:latin typeface="Arial" pitchFamily="34" charset="0"/>
              <a:ea typeface="ＭＳ Ｐゴシック" pitchFamily="50" charset="-128"/>
              <a:cs typeface="Arial" pitchFamily="34" charset="0"/>
            </a:endParaRPr>
          </a:p>
        </p:txBody>
      </p:sp>
      <p:sp>
        <p:nvSpPr>
          <p:cNvPr id="49" name="AutoShape 1"/>
          <p:cNvSpPr>
            <a:spLocks noChangeArrowheads="1"/>
          </p:cNvSpPr>
          <p:nvPr/>
        </p:nvSpPr>
        <p:spPr bwMode="auto">
          <a:xfrm>
            <a:off x="4371419" y="2171748"/>
            <a:ext cx="4772581" cy="1159765"/>
          </a:xfrm>
          <a:prstGeom prst="roundRect">
            <a:avLst>
              <a:gd name="adj" fmla="val 9086"/>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a:buClr>
                <a:srgbClr val="000000"/>
              </a:buClr>
              <a:buSzPct val="100000"/>
              <a:buFont typeface="Times New Roman" pitchFamily="18" charset="0"/>
              <a:buNone/>
              <a:defRPr/>
            </a:pPr>
            <a:endParaRPr kumimoji="0" lang="ja-JP" altLang="ja-JP" sz="400">
              <a:solidFill>
                <a:srgbClr val="FFFFFF"/>
              </a:solidFill>
              <a:latin typeface="Arial" pitchFamily="34" charset="0"/>
              <a:ea typeface="ＭＳ Ｐゴシック" pitchFamily="50" charset="-128"/>
              <a:cs typeface="Arial" pitchFamily="34" charset="0"/>
            </a:endParaRPr>
          </a:p>
        </p:txBody>
      </p:sp>
      <p:grpSp>
        <p:nvGrpSpPr>
          <p:cNvPr id="8200" name="Group 3"/>
          <p:cNvGrpSpPr>
            <a:grpSpLocks/>
          </p:cNvGrpSpPr>
          <p:nvPr/>
        </p:nvGrpSpPr>
        <p:grpSpPr bwMode="auto">
          <a:xfrm>
            <a:off x="4367960" y="3460580"/>
            <a:ext cx="3082952" cy="828229"/>
            <a:chOff x="771" y="1415"/>
            <a:chExt cx="3170" cy="766"/>
          </a:xfrm>
        </p:grpSpPr>
        <p:sp>
          <p:nvSpPr>
            <p:cNvPr id="8255" name="AutoShape 4"/>
            <p:cNvSpPr>
              <a:spLocks noChangeArrowheads="1"/>
            </p:cNvSpPr>
            <p:nvPr/>
          </p:nvSpPr>
          <p:spPr bwMode="auto">
            <a:xfrm>
              <a:off x="771" y="1693"/>
              <a:ext cx="3170" cy="488"/>
            </a:xfrm>
            <a:prstGeom prst="cube">
              <a:avLst>
                <a:gd name="adj" fmla="val 79120"/>
              </a:avLst>
            </a:prstGeom>
            <a:solidFill>
              <a:srgbClr val="009900"/>
            </a:solidFill>
            <a:ln w="12600">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56" name="AutoShape 5"/>
            <p:cNvSpPr>
              <a:spLocks noChangeArrowheads="1"/>
            </p:cNvSpPr>
            <p:nvPr/>
          </p:nvSpPr>
          <p:spPr bwMode="auto">
            <a:xfrm>
              <a:off x="918" y="1724"/>
              <a:ext cx="2935" cy="303"/>
            </a:xfrm>
            <a:custGeom>
              <a:avLst/>
              <a:gdLst>
                <a:gd name="T0" fmla="*/ 0 w 7859615"/>
                <a:gd name="T1" fmla="*/ 0 h 850116"/>
                <a:gd name="T2" fmla="*/ 0 w 7859615"/>
                <a:gd name="T3" fmla="*/ 0 h 850116"/>
                <a:gd name="T4" fmla="*/ 0 w 7859615"/>
                <a:gd name="T5" fmla="*/ 0 h 850116"/>
                <a:gd name="T6" fmla="*/ 0 w 7859615"/>
                <a:gd name="T7" fmla="*/ 0 h 850116"/>
                <a:gd name="T8" fmla="*/ 0 w 7859615"/>
                <a:gd name="T9" fmla="*/ 0 h 8501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59615" h="850116">
                  <a:moveTo>
                    <a:pt x="0" y="850116"/>
                  </a:moveTo>
                  <a:lnTo>
                    <a:pt x="807831" y="0"/>
                  </a:lnTo>
                  <a:lnTo>
                    <a:pt x="7859615" y="0"/>
                  </a:lnTo>
                  <a:lnTo>
                    <a:pt x="6996028" y="850116"/>
                  </a:lnTo>
                  <a:lnTo>
                    <a:pt x="0" y="850116"/>
                  </a:lnTo>
                  <a:close/>
                </a:path>
              </a:pathLst>
            </a:custGeom>
            <a:solidFill>
              <a:srgbClr val="FF9900">
                <a:alpha val="90195"/>
              </a:srgbClr>
            </a:solidFill>
            <a:ln w="9525">
              <a:solidFill>
                <a:srgbClr val="FF0000"/>
              </a:solidFill>
              <a:prstDash val="dash"/>
              <a:miter lim="800000"/>
              <a:headEnd/>
              <a:tailEnd/>
            </a:ln>
          </p:spPr>
          <p:txBody>
            <a:bodyPr wrap="none" anchor="ctr"/>
            <a:lstStyle/>
            <a:p>
              <a:endParaRPr lang="ja-JP" altLang="en-US" sz="2800"/>
            </a:p>
          </p:txBody>
        </p:sp>
        <p:grpSp>
          <p:nvGrpSpPr>
            <p:cNvPr id="8257" name="Group 6"/>
            <p:cNvGrpSpPr>
              <a:grpSpLocks/>
            </p:cNvGrpSpPr>
            <p:nvPr/>
          </p:nvGrpSpPr>
          <p:grpSpPr bwMode="auto">
            <a:xfrm>
              <a:off x="977" y="1755"/>
              <a:ext cx="2111" cy="242"/>
              <a:chOff x="977" y="1755"/>
              <a:chExt cx="2111" cy="242"/>
            </a:xfrm>
          </p:grpSpPr>
          <p:sp>
            <p:nvSpPr>
              <p:cNvPr id="8273" name="AutoShape 7"/>
              <p:cNvSpPr>
                <a:spLocks noChangeArrowheads="1"/>
              </p:cNvSpPr>
              <p:nvPr/>
            </p:nvSpPr>
            <p:spPr bwMode="auto">
              <a:xfrm>
                <a:off x="1624" y="1785"/>
                <a:ext cx="1464" cy="149"/>
              </a:xfrm>
              <a:prstGeom prst="parallelogram">
                <a:avLst>
                  <a:gd name="adj" fmla="val 78058"/>
                </a:avLst>
              </a:prstGeom>
              <a:solidFill>
                <a:srgbClr val="33CC33"/>
              </a:solidFill>
              <a:ln w="9525">
                <a:solidFill>
                  <a:srgbClr val="FF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grpSp>
            <p:nvGrpSpPr>
              <p:cNvPr id="8274" name="Group 8"/>
              <p:cNvGrpSpPr>
                <a:grpSpLocks/>
              </p:cNvGrpSpPr>
              <p:nvPr/>
            </p:nvGrpSpPr>
            <p:grpSpPr bwMode="auto">
              <a:xfrm>
                <a:off x="977" y="1755"/>
                <a:ext cx="2049" cy="242"/>
                <a:chOff x="977" y="1755"/>
                <a:chExt cx="2049" cy="242"/>
              </a:xfrm>
            </p:grpSpPr>
            <p:sp>
              <p:nvSpPr>
                <p:cNvPr id="8275" name="AutoShape 9"/>
                <p:cNvSpPr>
                  <a:spLocks noChangeArrowheads="1"/>
                </p:cNvSpPr>
                <p:nvPr/>
              </p:nvSpPr>
              <p:spPr bwMode="auto">
                <a:xfrm>
                  <a:off x="977" y="1755"/>
                  <a:ext cx="906" cy="242"/>
                </a:xfrm>
                <a:prstGeom prst="parallelogram">
                  <a:avLst>
                    <a:gd name="adj" fmla="val 91324"/>
                  </a:avLst>
                </a:prstGeom>
                <a:solidFill>
                  <a:srgbClr val="33CC33"/>
                </a:solidFill>
                <a:ln w="12600">
                  <a:solidFill>
                    <a:srgbClr val="FF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76" name="AutoShape 10"/>
                <p:cNvSpPr>
                  <a:spLocks noChangeArrowheads="1"/>
                </p:cNvSpPr>
                <p:nvPr/>
              </p:nvSpPr>
              <p:spPr bwMode="auto">
                <a:xfrm>
                  <a:off x="1693" y="1785"/>
                  <a:ext cx="208" cy="148"/>
                </a:xfrm>
                <a:custGeom>
                  <a:avLst/>
                  <a:gdLst>
                    <a:gd name="T0" fmla="*/ 0 w 557596"/>
                    <a:gd name="T1" fmla="*/ 0 h 415238"/>
                    <a:gd name="T2" fmla="*/ 0 w 557596"/>
                    <a:gd name="T3" fmla="*/ 0 h 415238"/>
                    <a:gd name="T4" fmla="*/ 0 w 557596"/>
                    <a:gd name="T5" fmla="*/ 0 h 415238"/>
                    <a:gd name="T6" fmla="*/ 0 w 557596"/>
                    <a:gd name="T7" fmla="*/ 0 h 415238"/>
                    <a:gd name="T8" fmla="*/ 0 w 557596"/>
                    <a:gd name="T9" fmla="*/ 0 h 415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7596" h="415238">
                      <a:moveTo>
                        <a:pt x="0" y="415238"/>
                      </a:moveTo>
                      <a:lnTo>
                        <a:pt x="371244" y="0"/>
                      </a:lnTo>
                      <a:lnTo>
                        <a:pt x="557596" y="16668"/>
                      </a:lnTo>
                      <a:lnTo>
                        <a:pt x="198264" y="400950"/>
                      </a:lnTo>
                      <a:lnTo>
                        <a:pt x="0" y="415238"/>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ja-JP" altLang="en-US" sz="2800"/>
                </a:p>
              </p:txBody>
            </p:sp>
            <p:sp>
              <p:nvSpPr>
                <p:cNvPr id="8277" name="AutoShape 11"/>
                <p:cNvSpPr>
                  <a:spLocks noChangeArrowheads="1"/>
                </p:cNvSpPr>
                <p:nvPr/>
              </p:nvSpPr>
              <p:spPr bwMode="auto">
                <a:xfrm>
                  <a:off x="1594" y="1878"/>
                  <a:ext cx="1402" cy="26"/>
                </a:xfrm>
                <a:prstGeom prst="parallelogram">
                  <a:avLst>
                    <a:gd name="adj" fmla="val 121577"/>
                  </a:avLst>
                </a:prstGeom>
                <a:solidFill>
                  <a:srgbClr val="FF9900">
                    <a:alpha val="87842"/>
                  </a:srgbClr>
                </a:solidFill>
                <a:ln w="9525">
                  <a:solidFill>
                    <a:srgbClr val="FF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78" name="AutoShape 12"/>
                <p:cNvSpPr>
                  <a:spLocks noChangeArrowheads="1"/>
                </p:cNvSpPr>
                <p:nvPr/>
              </p:nvSpPr>
              <p:spPr bwMode="auto">
                <a:xfrm>
                  <a:off x="1624" y="1816"/>
                  <a:ext cx="1402" cy="26"/>
                </a:xfrm>
                <a:prstGeom prst="parallelogram">
                  <a:avLst>
                    <a:gd name="adj" fmla="val 121577"/>
                  </a:avLst>
                </a:prstGeom>
                <a:solidFill>
                  <a:srgbClr val="FF9900">
                    <a:alpha val="87842"/>
                  </a:srgbClr>
                </a:solidFill>
                <a:ln w="9525">
                  <a:solidFill>
                    <a:srgbClr val="FF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grpSp>
        </p:grpSp>
        <p:sp>
          <p:nvSpPr>
            <p:cNvPr id="8258" name="AutoShape 13"/>
            <p:cNvSpPr>
              <a:spLocks noChangeArrowheads="1"/>
            </p:cNvSpPr>
            <p:nvPr/>
          </p:nvSpPr>
          <p:spPr bwMode="auto">
            <a:xfrm>
              <a:off x="2888" y="1724"/>
              <a:ext cx="730" cy="242"/>
            </a:xfrm>
            <a:prstGeom prst="cube">
              <a:avLst>
                <a:gd name="adj" fmla="val 84806"/>
              </a:avLst>
            </a:prstGeom>
            <a:solidFill>
              <a:srgbClr val="66CCFF"/>
            </a:solidFill>
            <a:ln w="9525">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59" name="AutoShape 14"/>
            <p:cNvSpPr>
              <a:spLocks noChangeArrowheads="1"/>
            </p:cNvSpPr>
            <p:nvPr/>
          </p:nvSpPr>
          <p:spPr bwMode="auto">
            <a:xfrm>
              <a:off x="3064" y="1755"/>
              <a:ext cx="348" cy="118"/>
            </a:xfrm>
            <a:prstGeom prst="cube">
              <a:avLst>
                <a:gd name="adj" fmla="val 79120"/>
              </a:avLst>
            </a:prstGeom>
            <a:solidFill>
              <a:srgbClr val="808080"/>
            </a:solidFill>
            <a:ln w="9525">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grpSp>
          <p:nvGrpSpPr>
            <p:cNvPr id="8260" name="Group 15"/>
            <p:cNvGrpSpPr>
              <a:grpSpLocks/>
            </p:cNvGrpSpPr>
            <p:nvPr/>
          </p:nvGrpSpPr>
          <p:grpSpPr bwMode="auto">
            <a:xfrm>
              <a:off x="947" y="1600"/>
              <a:ext cx="906" cy="334"/>
              <a:chOff x="947" y="1600"/>
              <a:chExt cx="906" cy="334"/>
            </a:xfrm>
          </p:grpSpPr>
          <p:sp>
            <p:nvSpPr>
              <p:cNvPr id="8263" name="Oval 16"/>
              <p:cNvSpPr>
                <a:spLocks noChangeArrowheads="1"/>
              </p:cNvSpPr>
              <p:nvPr/>
            </p:nvSpPr>
            <p:spPr bwMode="auto">
              <a:xfrm>
                <a:off x="1036"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4" name="Oval 17"/>
              <p:cNvSpPr>
                <a:spLocks noChangeArrowheads="1"/>
              </p:cNvSpPr>
              <p:nvPr/>
            </p:nvSpPr>
            <p:spPr bwMode="auto">
              <a:xfrm>
                <a:off x="1124"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5" name="Oval 18"/>
              <p:cNvSpPr>
                <a:spLocks noChangeArrowheads="1"/>
              </p:cNvSpPr>
              <p:nvPr/>
            </p:nvSpPr>
            <p:spPr bwMode="auto">
              <a:xfrm>
                <a:off x="1212"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6" name="Oval 19"/>
              <p:cNvSpPr>
                <a:spLocks noChangeArrowheads="1"/>
              </p:cNvSpPr>
              <p:nvPr/>
            </p:nvSpPr>
            <p:spPr bwMode="auto">
              <a:xfrm>
                <a:off x="1300"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7" name="Oval 20"/>
              <p:cNvSpPr>
                <a:spLocks noChangeArrowheads="1"/>
              </p:cNvSpPr>
              <p:nvPr/>
            </p:nvSpPr>
            <p:spPr bwMode="auto">
              <a:xfrm>
                <a:off x="1388"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8" name="Oval 21"/>
              <p:cNvSpPr>
                <a:spLocks noChangeArrowheads="1"/>
              </p:cNvSpPr>
              <p:nvPr/>
            </p:nvSpPr>
            <p:spPr bwMode="auto">
              <a:xfrm>
                <a:off x="1476"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9" name="Oval 22"/>
              <p:cNvSpPr>
                <a:spLocks noChangeArrowheads="1"/>
              </p:cNvSpPr>
              <p:nvPr/>
            </p:nvSpPr>
            <p:spPr bwMode="auto">
              <a:xfrm>
                <a:off x="1565"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70" name="Oval 23"/>
              <p:cNvSpPr>
                <a:spLocks noChangeArrowheads="1"/>
              </p:cNvSpPr>
              <p:nvPr/>
            </p:nvSpPr>
            <p:spPr bwMode="auto">
              <a:xfrm>
                <a:off x="948"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71" name="AutoShape 24"/>
              <p:cNvSpPr>
                <a:spLocks noChangeArrowheads="1"/>
              </p:cNvSpPr>
              <p:nvPr/>
            </p:nvSpPr>
            <p:spPr bwMode="auto">
              <a:xfrm>
                <a:off x="947" y="1600"/>
                <a:ext cx="906" cy="303"/>
              </a:xfrm>
              <a:prstGeom prst="cube">
                <a:avLst>
                  <a:gd name="adj" fmla="val 79120"/>
                </a:avLst>
              </a:prstGeom>
              <a:solidFill>
                <a:srgbClr val="CCCCFF"/>
              </a:solidFill>
              <a:ln w="9525">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72" name="AutoShape 25"/>
              <p:cNvSpPr>
                <a:spLocks noChangeArrowheads="1"/>
              </p:cNvSpPr>
              <p:nvPr/>
            </p:nvSpPr>
            <p:spPr bwMode="auto">
              <a:xfrm>
                <a:off x="1271" y="1662"/>
                <a:ext cx="318" cy="88"/>
              </a:xfrm>
              <a:prstGeom prst="parallelogram">
                <a:avLst>
                  <a:gd name="adj" fmla="val 96313"/>
                </a:avLst>
              </a:prstGeom>
              <a:solidFill>
                <a:srgbClr val="FF9900"/>
              </a:solidFill>
              <a:ln w="12600">
                <a:solidFill>
                  <a:srgbClr val="FF99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grpSp>
        <p:sp>
          <p:nvSpPr>
            <p:cNvPr id="8261" name="AutoShape 26"/>
            <p:cNvSpPr>
              <a:spLocks noChangeArrowheads="1"/>
            </p:cNvSpPr>
            <p:nvPr/>
          </p:nvSpPr>
          <p:spPr bwMode="auto">
            <a:xfrm>
              <a:off x="1241" y="1415"/>
              <a:ext cx="406" cy="149"/>
            </a:xfrm>
            <a:prstGeom prst="cube">
              <a:avLst>
                <a:gd name="adj" fmla="val 79120"/>
              </a:avLst>
            </a:prstGeom>
            <a:solidFill>
              <a:srgbClr val="808080"/>
            </a:solidFill>
            <a:ln w="9525">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sp>
          <p:nvSpPr>
            <p:cNvPr id="8262" name="AutoShape 27"/>
            <p:cNvSpPr>
              <a:spLocks noChangeArrowheads="1"/>
            </p:cNvSpPr>
            <p:nvPr/>
          </p:nvSpPr>
          <p:spPr bwMode="auto">
            <a:xfrm>
              <a:off x="1657" y="1949"/>
              <a:ext cx="159" cy="39"/>
            </a:xfrm>
            <a:prstGeom prst="cube">
              <a:avLst>
                <a:gd name="adj" fmla="val 79120"/>
              </a:avLst>
            </a:prstGeom>
            <a:solidFill>
              <a:srgbClr val="993300"/>
            </a:solidFill>
            <a:ln w="6350">
              <a:solidFill>
                <a:srgbClr val="000000"/>
              </a:solidFill>
              <a:miter lim="800000"/>
              <a:headEnd/>
              <a:tailEnd/>
            </a:ln>
          </p:spPr>
          <p:txBody>
            <a:bodyPr wrap="none" anchor="ctr"/>
            <a:lstStyle/>
            <a:p>
              <a:pPr defTabSz="3762375">
                <a:buClr>
                  <a:srgbClr val="000000"/>
                </a:buClr>
                <a:buSzPct val="100000"/>
                <a:buFont typeface="Times New Roman" pitchFamily="18" charset="0"/>
                <a:buNone/>
              </a:pPr>
              <a:endParaRPr lang="ja-JP" altLang="ja-JP" sz="400">
                <a:solidFill>
                  <a:srgbClr val="FFFFFF"/>
                </a:solidFill>
                <a:latin typeface="Arial" charset="0"/>
                <a:cs typeface="Arial" charset="0"/>
              </a:endParaRPr>
            </a:p>
          </p:txBody>
        </p:sp>
      </p:grpSp>
      <p:pic>
        <p:nvPicPr>
          <p:cNvPr id="8201"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1535" y="4784890"/>
            <a:ext cx="1641205" cy="99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29"/>
          <p:cNvPicPr>
            <a:picLocks noChangeAspect="1" noChangeArrowheads="1"/>
          </p:cNvPicPr>
          <p:nvPr/>
        </p:nvPicPr>
        <p:blipFill>
          <a:blip r:embed="rId4">
            <a:extLst>
              <a:ext uri="{28A0092B-C50C-407E-A947-70E740481C1C}">
                <a14:useLocalDpi xmlns:a14="http://schemas.microsoft.com/office/drawing/2010/main" val="0"/>
              </a:ext>
            </a:extLst>
          </a:blip>
          <a:srcRect r="9941"/>
          <a:stretch>
            <a:fillRect/>
          </a:stretch>
        </p:blipFill>
        <p:spPr bwMode="auto">
          <a:xfrm>
            <a:off x="6560846" y="5247328"/>
            <a:ext cx="739032" cy="51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30"/>
          <p:cNvPicPr>
            <a:picLocks noChangeAspect="1" noChangeArrowheads="1"/>
          </p:cNvPicPr>
          <p:nvPr/>
        </p:nvPicPr>
        <p:blipFill>
          <a:blip r:embed="rId5" cstate="print">
            <a:extLst>
              <a:ext uri="{28A0092B-C50C-407E-A947-70E740481C1C}">
                <a14:useLocalDpi xmlns:a14="http://schemas.microsoft.com/office/drawing/2010/main" val="0"/>
              </a:ext>
            </a:extLst>
          </a:blip>
          <a:srcRect l="16808" t="20923" r="1494" b="3487"/>
          <a:stretch>
            <a:fillRect/>
          </a:stretch>
        </p:blipFill>
        <p:spPr bwMode="auto">
          <a:xfrm>
            <a:off x="6635786" y="4746965"/>
            <a:ext cx="832420" cy="45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3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65866" y="5113368"/>
            <a:ext cx="766126" cy="66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5" name="Text Box 61"/>
          <p:cNvSpPr txBox="1">
            <a:spLocks noChangeArrowheads="1"/>
          </p:cNvSpPr>
          <p:nvPr/>
        </p:nvSpPr>
        <p:spPr bwMode="auto">
          <a:xfrm>
            <a:off x="6753962" y="4712711"/>
            <a:ext cx="511327" cy="15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400" b="1">
                <a:solidFill>
                  <a:srgbClr val="FFFFFF"/>
                </a:solidFill>
                <a:latin typeface="Arial" charset="0"/>
                <a:ea typeface="Meiryo UI" pitchFamily="50" charset="-128"/>
                <a:cs typeface="Arial" charset="0"/>
              </a:rPr>
              <a:t>SI</a:t>
            </a:r>
          </a:p>
        </p:txBody>
      </p:sp>
      <p:sp>
        <p:nvSpPr>
          <p:cNvPr id="8206" name="Text Box 63"/>
          <p:cNvSpPr txBox="1">
            <a:spLocks noChangeArrowheads="1"/>
          </p:cNvSpPr>
          <p:nvPr/>
        </p:nvSpPr>
        <p:spPr bwMode="auto">
          <a:xfrm>
            <a:off x="6674410" y="5340917"/>
            <a:ext cx="511327" cy="15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400" b="1">
                <a:solidFill>
                  <a:srgbClr val="000000"/>
                </a:solidFill>
                <a:latin typeface="Arial" charset="0"/>
                <a:ea typeface="Meiryo UI" pitchFamily="50" charset="-128"/>
                <a:cs typeface="Arial" charset="0"/>
              </a:rPr>
              <a:t>PI</a:t>
            </a:r>
          </a:p>
        </p:txBody>
      </p:sp>
      <p:sp>
        <p:nvSpPr>
          <p:cNvPr id="8207" name="Text Box 65"/>
          <p:cNvSpPr txBox="1">
            <a:spLocks noChangeArrowheads="1"/>
          </p:cNvSpPr>
          <p:nvPr/>
        </p:nvSpPr>
        <p:spPr bwMode="auto">
          <a:xfrm>
            <a:off x="5477662" y="5758090"/>
            <a:ext cx="2493225" cy="310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1400" b="1">
                <a:solidFill>
                  <a:srgbClr val="002060"/>
                </a:solidFill>
                <a:latin typeface="Arial" charset="0"/>
                <a:ea typeface="HGP創英角ｺﾞｼｯｸUB" pitchFamily="50" charset="-128"/>
                <a:cs typeface="Arial" charset="0"/>
              </a:rPr>
              <a:t>Post design analysis</a:t>
            </a:r>
          </a:p>
        </p:txBody>
      </p:sp>
      <p:sp>
        <p:nvSpPr>
          <p:cNvPr id="8208" name="Text Box 66"/>
          <p:cNvSpPr txBox="1">
            <a:spLocks noChangeArrowheads="1"/>
          </p:cNvSpPr>
          <p:nvPr/>
        </p:nvSpPr>
        <p:spPr bwMode="auto">
          <a:xfrm>
            <a:off x="5542803" y="1880583"/>
            <a:ext cx="2373896" cy="310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1400" b="1">
                <a:solidFill>
                  <a:srgbClr val="002060"/>
                </a:solidFill>
                <a:latin typeface="Arial" charset="0"/>
                <a:ea typeface="HGP創英角ｺﾞｼｯｸUB" pitchFamily="50" charset="-128"/>
                <a:cs typeface="Arial" charset="0"/>
              </a:rPr>
              <a:t>Conceptual design</a:t>
            </a:r>
          </a:p>
        </p:txBody>
      </p:sp>
      <p:cxnSp>
        <p:nvCxnSpPr>
          <p:cNvPr id="8209" name="AutoShape 74"/>
          <p:cNvCxnSpPr>
            <a:cxnSpLocks noChangeShapeType="1"/>
            <a:stCxn id="89" idx="1"/>
            <a:endCxn id="8262" idx="0"/>
          </p:cNvCxnSpPr>
          <p:nvPr/>
        </p:nvCxnSpPr>
        <p:spPr bwMode="auto">
          <a:xfrm flipH="1">
            <a:off x="5322592" y="3008541"/>
            <a:ext cx="1886781" cy="1028864"/>
          </a:xfrm>
          <a:prstGeom prst="straightConnector1">
            <a:avLst/>
          </a:prstGeom>
          <a:noFill/>
          <a:ln w="9360">
            <a:solidFill>
              <a:srgbClr val="003399"/>
            </a:solidFill>
            <a:miter lim="800000"/>
            <a:headEnd/>
            <a:tailEnd type="arrow" w="sm" len="sm"/>
          </a:ln>
          <a:extLst>
            <a:ext uri="{909E8E84-426E-40DD-AFC4-6F175D3DCCD1}">
              <a14:hiddenFill xmlns:a14="http://schemas.microsoft.com/office/drawing/2010/main">
                <a:noFill/>
              </a14:hiddenFill>
            </a:ext>
          </a:extLst>
        </p:spPr>
      </p:cxnSp>
      <p:cxnSp>
        <p:nvCxnSpPr>
          <p:cNvPr id="8210" name="AutoShape 75"/>
          <p:cNvCxnSpPr>
            <a:cxnSpLocks noChangeShapeType="1"/>
            <a:stCxn id="89" idx="1"/>
          </p:cNvCxnSpPr>
          <p:nvPr/>
        </p:nvCxnSpPr>
        <p:spPr bwMode="auto">
          <a:xfrm flipH="1">
            <a:off x="5219980" y="3008541"/>
            <a:ext cx="1989392" cy="786022"/>
          </a:xfrm>
          <a:prstGeom prst="straightConnector1">
            <a:avLst/>
          </a:prstGeom>
          <a:noFill/>
          <a:ln w="9360">
            <a:solidFill>
              <a:srgbClr val="003399"/>
            </a:solidFill>
            <a:miter lim="800000"/>
            <a:headEnd/>
            <a:tailEnd type="arrow" w="sm" len="sm"/>
          </a:ln>
          <a:extLst>
            <a:ext uri="{909E8E84-426E-40DD-AFC4-6F175D3DCCD1}">
              <a14:hiddenFill xmlns:a14="http://schemas.microsoft.com/office/drawing/2010/main">
                <a:noFill/>
              </a14:hiddenFill>
            </a:ext>
          </a:extLst>
        </p:spPr>
      </p:cxnSp>
      <p:cxnSp>
        <p:nvCxnSpPr>
          <p:cNvPr id="8211" name="AutoShape 77"/>
          <p:cNvCxnSpPr>
            <a:cxnSpLocks noChangeShapeType="1"/>
            <a:stCxn id="90" idx="1"/>
          </p:cNvCxnSpPr>
          <p:nvPr/>
        </p:nvCxnSpPr>
        <p:spPr bwMode="auto">
          <a:xfrm flipH="1">
            <a:off x="6909032" y="3526031"/>
            <a:ext cx="298611" cy="138242"/>
          </a:xfrm>
          <a:prstGeom prst="straightConnector1">
            <a:avLst/>
          </a:prstGeom>
          <a:noFill/>
          <a:ln w="9360">
            <a:solidFill>
              <a:srgbClr val="003399"/>
            </a:solidFill>
            <a:miter lim="800000"/>
            <a:headEnd/>
            <a:tailEnd type="triangle" w="med" len="med"/>
          </a:ln>
          <a:extLst>
            <a:ext uri="{909E8E84-426E-40DD-AFC4-6F175D3DCCD1}">
              <a14:hiddenFill xmlns:a14="http://schemas.microsoft.com/office/drawing/2010/main">
                <a:noFill/>
              </a14:hiddenFill>
            </a:ext>
          </a:extLst>
        </p:spPr>
      </p:cxnSp>
      <p:cxnSp>
        <p:nvCxnSpPr>
          <p:cNvPr id="8212" name="AutoShape 83"/>
          <p:cNvCxnSpPr>
            <a:cxnSpLocks noChangeShapeType="1"/>
          </p:cNvCxnSpPr>
          <p:nvPr/>
        </p:nvCxnSpPr>
        <p:spPr bwMode="auto">
          <a:xfrm>
            <a:off x="4512077" y="2343633"/>
            <a:ext cx="3449010" cy="0"/>
          </a:xfrm>
          <a:prstGeom prst="straightConnector1">
            <a:avLst/>
          </a:prstGeom>
          <a:noFill/>
          <a:ln w="25560">
            <a:solidFill>
              <a:srgbClr val="000000"/>
            </a:solidFill>
            <a:miter lim="800000"/>
            <a:headEnd/>
            <a:tailEnd type="triangle" w="med" len="med"/>
          </a:ln>
          <a:extLst>
            <a:ext uri="{909E8E84-426E-40DD-AFC4-6F175D3DCCD1}">
              <a14:hiddenFill xmlns:a14="http://schemas.microsoft.com/office/drawing/2010/main">
                <a:noFill/>
              </a14:hiddenFill>
            </a:ext>
          </a:extLst>
        </p:spPr>
      </p:cxnSp>
      <p:grpSp>
        <p:nvGrpSpPr>
          <p:cNvPr id="8213" name="グループ化 92"/>
          <p:cNvGrpSpPr>
            <a:grpSpLocks/>
          </p:cNvGrpSpPr>
          <p:nvPr/>
        </p:nvGrpSpPr>
        <p:grpSpPr bwMode="auto">
          <a:xfrm>
            <a:off x="4424454" y="2494109"/>
            <a:ext cx="2735342" cy="743816"/>
            <a:chOff x="179512" y="3715544"/>
            <a:chExt cx="4464496" cy="1091543"/>
          </a:xfrm>
        </p:grpSpPr>
        <p:sp>
          <p:nvSpPr>
            <p:cNvPr id="95" name="角丸四角形 94"/>
            <p:cNvSpPr/>
            <p:nvPr/>
          </p:nvSpPr>
          <p:spPr>
            <a:xfrm>
              <a:off x="1691680"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r>
                <a:rPr kumimoji="0" lang="en-US" altLang="ja-JP" sz="400" b="1" smtClean="0">
                  <a:solidFill>
                    <a:srgbClr val="FFFFFF"/>
                  </a:solidFill>
                  <a:latin typeface="Arial" pitchFamily="34" charset="0"/>
                  <a:ea typeface="Meiryo UI" pitchFamily="50" charset="-128"/>
                  <a:cs typeface="Arial" pitchFamily="34" charset="0"/>
                </a:rPr>
                <a:t>PKG</a:t>
              </a:r>
            </a:p>
          </p:txBody>
        </p:sp>
        <p:sp>
          <p:nvSpPr>
            <p:cNvPr id="96" name="角丸四角形 95"/>
            <p:cNvSpPr/>
            <p:nvPr/>
          </p:nvSpPr>
          <p:spPr>
            <a:xfrm>
              <a:off x="179512"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r>
                <a:rPr kumimoji="0" lang="en-US" altLang="ja-JP" sz="400" b="1" smtClean="0">
                  <a:solidFill>
                    <a:srgbClr val="FFFFFF"/>
                  </a:solidFill>
                  <a:latin typeface="Arial" pitchFamily="34" charset="0"/>
                  <a:ea typeface="Meiryo UI" pitchFamily="50" charset="-128"/>
                  <a:cs typeface="Arial" pitchFamily="34" charset="0"/>
                </a:rPr>
                <a:t>LSI</a:t>
              </a:r>
            </a:p>
          </p:txBody>
        </p:sp>
        <p:sp>
          <p:nvSpPr>
            <p:cNvPr id="97" name="角丸四角形 96"/>
            <p:cNvSpPr/>
            <p:nvPr/>
          </p:nvSpPr>
          <p:spPr>
            <a:xfrm>
              <a:off x="3203848"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r>
                <a:rPr kumimoji="0" lang="en-US" altLang="ja-JP" sz="400" b="1" smtClean="0">
                  <a:solidFill>
                    <a:srgbClr val="FFFFFF"/>
                  </a:solidFill>
                  <a:latin typeface="Arial" pitchFamily="34" charset="0"/>
                  <a:ea typeface="Meiryo UI" pitchFamily="50" charset="-128"/>
                  <a:cs typeface="Arial" pitchFamily="34" charset="0"/>
                </a:rPr>
                <a:t>Board</a:t>
              </a:r>
            </a:p>
          </p:txBody>
        </p:sp>
        <p:pic>
          <p:nvPicPr>
            <p:cNvPr id="8251" name="Picture 32"/>
            <p:cNvPicPr>
              <a:picLocks noChangeAspect="1" noChangeArrowheads="1"/>
            </p:cNvPicPr>
            <p:nvPr/>
          </p:nvPicPr>
          <p:blipFill>
            <a:blip r:embed="rId7">
              <a:extLst>
                <a:ext uri="{28A0092B-C50C-407E-A947-70E740481C1C}">
                  <a14:useLocalDpi xmlns:a14="http://schemas.microsoft.com/office/drawing/2010/main" val="0"/>
                </a:ext>
              </a:extLst>
            </a:blip>
            <a:srcRect l="9598" t="13965" r="37331" b="15192"/>
            <a:stretch>
              <a:fillRect/>
            </a:stretch>
          </p:blipFill>
          <p:spPr bwMode="auto">
            <a:xfrm>
              <a:off x="597399" y="3899540"/>
              <a:ext cx="604385" cy="556573"/>
            </a:xfrm>
            <a:prstGeom prst="rect">
              <a:avLst/>
            </a:prstGeom>
            <a:noFill/>
            <a:ln w="9360">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8252" name="Picture 6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87526" y="3829248"/>
              <a:ext cx="55562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3" name="Picture 6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07679" y="3841094"/>
              <a:ext cx="774698" cy="625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4" name="Picture 37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90728" y="3829248"/>
              <a:ext cx="1258208" cy="655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8" name="下矢印 67"/>
          <p:cNvSpPr/>
          <p:nvPr/>
        </p:nvSpPr>
        <p:spPr bwMode="auto">
          <a:xfrm>
            <a:off x="5713437" y="4261283"/>
            <a:ext cx="126823" cy="190236"/>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69" name="下矢印 68"/>
          <p:cNvSpPr/>
          <p:nvPr/>
        </p:nvSpPr>
        <p:spPr bwMode="auto">
          <a:xfrm>
            <a:off x="5713437" y="4680291"/>
            <a:ext cx="126823" cy="196353"/>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216" name="下矢印 69"/>
          <p:cNvSpPr>
            <a:spLocks noChangeArrowheads="1"/>
          </p:cNvSpPr>
          <p:nvPr/>
        </p:nvSpPr>
        <p:spPr bwMode="auto">
          <a:xfrm rot="16200000">
            <a:off x="6327046" y="5213551"/>
            <a:ext cx="291776" cy="175823"/>
          </a:xfrm>
          <a:prstGeom prst="downArrow">
            <a:avLst>
              <a:gd name="adj1" fmla="val 50000"/>
              <a:gd name="adj2" fmla="val 50000"/>
            </a:avLst>
          </a:prstGeom>
          <a:gradFill rotWithShape="1">
            <a:gsLst>
              <a:gs pos="0">
                <a:srgbClr val="C9B5E8"/>
              </a:gs>
              <a:gs pos="35001">
                <a:srgbClr val="D9CBEE"/>
              </a:gs>
              <a:gs pos="100000">
                <a:srgbClr val="F0EAF9"/>
              </a:gs>
            </a:gsLst>
            <a:lin ang="16200000" scaled="1"/>
          </a:gradFill>
          <a:ln w="9525" algn="ctr">
            <a:solidFill>
              <a:srgbClr val="7D60A0"/>
            </a:solidFill>
            <a:miter lim="800000"/>
            <a:headEnd/>
            <a:tailEnd/>
          </a:ln>
          <a:effectLst>
            <a:outerShdw dist="20000" dir="5400000" rotWithShape="0">
              <a:srgbClr val="000000">
                <a:alpha val="37999"/>
              </a:srgbClr>
            </a:outerShdw>
          </a:effectLst>
        </p:spPr>
        <p:txBody>
          <a:bodyPr vert="eaVert" anchor="ctr"/>
          <a:lstStyle/>
          <a:p>
            <a:pPr algn="ctr"/>
            <a:endParaRPr kumimoji="0" lang="ja-JP" altLang="ja-JP" sz="400">
              <a:solidFill>
                <a:srgbClr val="000000"/>
              </a:solidFill>
              <a:latin typeface="Arial" charset="0"/>
              <a:cs typeface="Arial" charset="0"/>
            </a:endParaRPr>
          </a:p>
        </p:txBody>
      </p:sp>
      <p:sp>
        <p:nvSpPr>
          <p:cNvPr id="8217" name="Text Box 63"/>
          <p:cNvSpPr txBox="1">
            <a:spLocks noChangeArrowheads="1"/>
          </p:cNvSpPr>
          <p:nvPr/>
        </p:nvSpPr>
        <p:spPr bwMode="auto">
          <a:xfrm>
            <a:off x="7365019" y="5337247"/>
            <a:ext cx="716550" cy="15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400" b="1">
                <a:solidFill>
                  <a:srgbClr val="FFFFFF"/>
                </a:solidFill>
                <a:latin typeface="Arial" charset="0"/>
                <a:ea typeface="Meiryo UI" pitchFamily="50" charset="-128"/>
                <a:cs typeface="Arial" charset="0"/>
              </a:rPr>
              <a:t>EMI</a:t>
            </a:r>
          </a:p>
        </p:txBody>
      </p:sp>
      <p:sp>
        <p:nvSpPr>
          <p:cNvPr id="72" name="曲折矢印 71"/>
          <p:cNvSpPr/>
          <p:nvPr/>
        </p:nvSpPr>
        <p:spPr bwMode="auto">
          <a:xfrm rot="16200000" flipV="1">
            <a:off x="7612704" y="3288535"/>
            <a:ext cx="767672" cy="815703"/>
          </a:xfrm>
          <a:prstGeom prst="bentArrow">
            <a:avLst>
              <a:gd name="adj1" fmla="val 25000"/>
              <a:gd name="adj2" fmla="val 21387"/>
              <a:gd name="adj3" fmla="val 25000"/>
              <a:gd name="adj4" fmla="val 43750"/>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en-US" sz="1400" kern="0">
              <a:solidFill>
                <a:prstClr val="black"/>
              </a:solidFill>
              <a:latin typeface="Arial" pitchFamily="34" charset="0"/>
              <a:ea typeface="ＭＳ Ｐゴシック"/>
              <a:cs typeface="Arial" pitchFamily="34" charset="0"/>
            </a:endParaRPr>
          </a:p>
        </p:txBody>
      </p:sp>
      <p:sp>
        <p:nvSpPr>
          <p:cNvPr id="73" name="曲折矢印 72"/>
          <p:cNvSpPr/>
          <p:nvPr/>
        </p:nvSpPr>
        <p:spPr bwMode="auto">
          <a:xfrm rot="16200000" flipV="1">
            <a:off x="7535237" y="3873312"/>
            <a:ext cx="1936613" cy="815703"/>
          </a:xfrm>
          <a:prstGeom prst="bentArrow">
            <a:avLst>
              <a:gd name="adj1" fmla="val 19280"/>
              <a:gd name="adj2" fmla="val 17278"/>
              <a:gd name="adj3" fmla="val 22712"/>
              <a:gd name="adj4" fmla="val 43750"/>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en-US" sz="1400" kern="0">
              <a:solidFill>
                <a:prstClr val="black"/>
              </a:solidFill>
              <a:latin typeface="Arial" pitchFamily="34" charset="0"/>
              <a:ea typeface="ＭＳ Ｐゴシック"/>
              <a:cs typeface="Arial" pitchFamily="34" charset="0"/>
            </a:endParaRPr>
          </a:p>
        </p:txBody>
      </p:sp>
      <p:sp>
        <p:nvSpPr>
          <p:cNvPr id="75" name="正方形/長方形 74"/>
          <p:cNvSpPr/>
          <p:nvPr/>
        </p:nvSpPr>
        <p:spPr bwMode="auto">
          <a:xfrm>
            <a:off x="7973769" y="2475758"/>
            <a:ext cx="1103937" cy="785411"/>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110000"/>
              </a:lnSpc>
              <a:defRPr/>
            </a:pPr>
            <a:r>
              <a:rPr kumimoji="0" lang="en-US" altLang="ja-JP" sz="1100" b="1" dirty="0" smtClean="0">
                <a:solidFill>
                  <a:srgbClr val="FFFFFF"/>
                </a:solidFill>
                <a:latin typeface="Arial" pitchFamily="34" charset="0"/>
                <a:ea typeface="Meiryo UI" pitchFamily="50" charset="-128"/>
                <a:cs typeface="Arial" pitchFamily="34" charset="0"/>
              </a:rPr>
              <a:t>Optimization</a:t>
            </a:r>
          </a:p>
          <a:p>
            <a:pPr algn="ctr">
              <a:lnSpc>
                <a:spcPct val="110000"/>
              </a:lnSpc>
              <a:defRPr/>
            </a:pPr>
            <a:r>
              <a:rPr kumimoji="0" lang="en-US" altLang="ja-JP" sz="1100" b="1" dirty="0" smtClean="0">
                <a:solidFill>
                  <a:srgbClr val="FFFFFF"/>
                </a:solidFill>
                <a:latin typeface="Arial" pitchFamily="34" charset="0"/>
                <a:ea typeface="Meiryo UI" pitchFamily="50" charset="-128"/>
                <a:cs typeface="Arial" pitchFamily="34" charset="0"/>
              </a:rPr>
              <a:t>Timing</a:t>
            </a:r>
          </a:p>
          <a:p>
            <a:pPr algn="ctr">
              <a:lnSpc>
                <a:spcPct val="110000"/>
              </a:lnSpc>
              <a:defRPr/>
            </a:pPr>
            <a:r>
              <a:rPr kumimoji="0" lang="en-US" altLang="ja-JP" sz="1100" b="1" dirty="0" smtClean="0">
                <a:solidFill>
                  <a:srgbClr val="FFFFFF"/>
                </a:solidFill>
                <a:latin typeface="Arial" pitchFamily="34" charset="0"/>
                <a:ea typeface="Meiryo UI" pitchFamily="50" charset="-128"/>
                <a:cs typeface="Arial" pitchFamily="34" charset="0"/>
              </a:rPr>
              <a:t>LVS</a:t>
            </a:r>
          </a:p>
        </p:txBody>
      </p:sp>
      <p:sp>
        <p:nvSpPr>
          <p:cNvPr id="76" name="正方形/長方形 75"/>
          <p:cNvSpPr/>
          <p:nvPr/>
        </p:nvSpPr>
        <p:spPr bwMode="auto">
          <a:xfrm>
            <a:off x="7937452" y="3660603"/>
            <a:ext cx="1105090" cy="485071"/>
          </a:xfrm>
          <a:prstGeom prst="rect">
            <a:avLst/>
          </a:prstGeom>
          <a:noFill/>
          <a:ln w="9525" cap="flat" cmpd="sng" algn="ctr">
            <a:noFill/>
            <a:prstDash val="solid"/>
          </a:ln>
          <a:effectLst>
            <a:outerShdw blurRad="40000" dist="20000" dir="5400000" rotWithShape="0">
              <a:srgbClr val="000000">
                <a:alpha val="38000"/>
              </a:srgbClr>
            </a:outerShdw>
          </a:effectLst>
        </p:spPr>
        <p:txBody>
          <a:bodyPr anchor="ctr"/>
          <a:lstStyle/>
          <a:p>
            <a:pPr algn="ctr" fontAlgn="auto">
              <a:lnSpc>
                <a:spcPct val="110000"/>
              </a:lnSpc>
              <a:spcBef>
                <a:spcPts val="0"/>
              </a:spcBef>
              <a:spcAft>
                <a:spcPts val="0"/>
              </a:spcAft>
              <a:defRPr/>
            </a:pPr>
            <a:r>
              <a:rPr kumimoji="0" lang="en-US" altLang="ja-JP" sz="16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rPr>
              <a:t>Design</a:t>
            </a:r>
          </a:p>
          <a:p>
            <a:pPr algn="ctr" fontAlgn="auto">
              <a:lnSpc>
                <a:spcPct val="110000"/>
              </a:lnSpc>
              <a:spcBef>
                <a:spcPts val="0"/>
              </a:spcBef>
              <a:spcAft>
                <a:spcPts val="0"/>
              </a:spcAft>
              <a:defRPr/>
            </a:pPr>
            <a:r>
              <a:rPr kumimoji="0" lang="en-US" altLang="ja-JP" sz="16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rPr>
              <a:t>feedback</a:t>
            </a:r>
            <a:endParaRPr kumimoji="0" lang="ja-JP" altLang="en-US" sz="16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endParaRPr>
          </a:p>
        </p:txBody>
      </p:sp>
      <p:sp>
        <p:nvSpPr>
          <p:cNvPr id="77" name="正方形/長方形 76"/>
          <p:cNvSpPr/>
          <p:nvPr/>
        </p:nvSpPr>
        <p:spPr bwMode="auto">
          <a:xfrm>
            <a:off x="7159796" y="2574240"/>
            <a:ext cx="792067" cy="335206"/>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600" kern="0" dirty="0">
                <a:solidFill>
                  <a:srgbClr val="FF0000"/>
                </a:solidFill>
                <a:effectLst>
                  <a:glow rad="228600">
                    <a:prstClr val="white">
                      <a:alpha val="60000"/>
                    </a:prstClr>
                  </a:glow>
                </a:effectLst>
                <a:latin typeface="Arial" pitchFamily="34" charset="0"/>
                <a:ea typeface="HGP創英角ｺﾞｼｯｸUB" pitchFamily="50" charset="-128"/>
                <a:cs typeface="Arial" pitchFamily="34" charset="0"/>
              </a:rPr>
              <a:t>Component</a:t>
            </a:r>
            <a:endParaRPr kumimoji="0" lang="ja-JP" altLang="en-US" sz="1600" kern="0" dirty="0">
              <a:solidFill>
                <a:srgbClr val="FF0000"/>
              </a:solidFill>
              <a:effectLst>
                <a:glow rad="228600">
                  <a:prstClr val="white">
                    <a:alpha val="60000"/>
                  </a:prstClr>
                </a:glow>
              </a:effectLst>
              <a:latin typeface="Arial" pitchFamily="34" charset="0"/>
              <a:ea typeface="HGP創英角ｺﾞｼｯｸUB" pitchFamily="50" charset="-128"/>
              <a:cs typeface="Arial" pitchFamily="34" charset="0"/>
            </a:endParaRPr>
          </a:p>
        </p:txBody>
      </p:sp>
      <p:sp>
        <p:nvSpPr>
          <p:cNvPr id="78" name="正方形/長方形 77"/>
          <p:cNvSpPr/>
          <p:nvPr/>
        </p:nvSpPr>
        <p:spPr bwMode="auto">
          <a:xfrm>
            <a:off x="7130973" y="3099682"/>
            <a:ext cx="858938" cy="346829"/>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600" kern="0" dirty="0">
                <a:solidFill>
                  <a:srgbClr val="FF0000"/>
                </a:solidFill>
                <a:effectLst>
                  <a:glow rad="228600">
                    <a:prstClr val="white">
                      <a:alpha val="61000"/>
                    </a:prstClr>
                  </a:glow>
                </a:effectLst>
                <a:latin typeface="Arial" pitchFamily="34" charset="0"/>
                <a:ea typeface="HGP創英角ｺﾞｼｯｸUB" pitchFamily="50" charset="-128"/>
                <a:cs typeface="Arial" pitchFamily="34" charset="0"/>
              </a:rPr>
              <a:t>Design Rule</a:t>
            </a:r>
            <a:endParaRPr kumimoji="0" lang="ja-JP" altLang="en-US" sz="1600" kern="0" dirty="0">
              <a:solidFill>
                <a:srgbClr val="FF0000"/>
              </a:solidFill>
              <a:effectLst>
                <a:glow rad="228600">
                  <a:prstClr val="white">
                    <a:alpha val="61000"/>
                  </a:prstClr>
                </a:glow>
              </a:effectLst>
              <a:latin typeface="Arial" pitchFamily="34" charset="0"/>
              <a:ea typeface="HGP創英角ｺﾞｼｯｸUB" pitchFamily="50" charset="-128"/>
              <a:cs typeface="Arial" pitchFamily="34" charset="0"/>
            </a:endParaRPr>
          </a:p>
        </p:txBody>
      </p:sp>
      <p:sp>
        <p:nvSpPr>
          <p:cNvPr id="79" name="下矢印 78"/>
          <p:cNvSpPr/>
          <p:nvPr/>
        </p:nvSpPr>
        <p:spPr bwMode="auto">
          <a:xfrm>
            <a:off x="4793970" y="3960331"/>
            <a:ext cx="125094" cy="491188"/>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0" name="下矢印 79"/>
          <p:cNvSpPr/>
          <p:nvPr/>
        </p:nvSpPr>
        <p:spPr bwMode="auto">
          <a:xfrm>
            <a:off x="6643281" y="4036181"/>
            <a:ext cx="126823" cy="415338"/>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1" name="下矢印 80"/>
          <p:cNvSpPr/>
          <p:nvPr/>
        </p:nvSpPr>
        <p:spPr bwMode="auto">
          <a:xfrm rot="20381120">
            <a:off x="4839511" y="3299705"/>
            <a:ext cx="125094" cy="152311"/>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2" name="下矢印 81"/>
          <p:cNvSpPr/>
          <p:nvPr/>
        </p:nvSpPr>
        <p:spPr bwMode="auto">
          <a:xfrm rot="2300150">
            <a:off x="5446532" y="3270956"/>
            <a:ext cx="126823" cy="413503"/>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3" name="下矢印 82"/>
          <p:cNvSpPr/>
          <p:nvPr/>
        </p:nvSpPr>
        <p:spPr bwMode="auto">
          <a:xfrm rot="920176">
            <a:off x="6476681" y="3289918"/>
            <a:ext cx="126823" cy="460603"/>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a:defRPr/>
            </a:pPr>
            <a:endParaRPr kumimoji="0" lang="ja-JP" altLang="ja-JP" sz="400">
              <a:solidFill>
                <a:srgbClr val="000000"/>
              </a:solidFill>
              <a:latin typeface="Arial" pitchFamily="34" charset="0"/>
              <a:ea typeface="ＭＳ Ｐゴシック" pitchFamily="50" charset="-128"/>
              <a:cs typeface="Arial" pitchFamily="34" charset="0"/>
            </a:endParaRPr>
          </a:p>
        </p:txBody>
      </p:sp>
      <p:sp>
        <p:nvSpPr>
          <p:cNvPr id="84" name="正方形/長方形 87"/>
          <p:cNvSpPr/>
          <p:nvPr/>
        </p:nvSpPr>
        <p:spPr bwMode="auto">
          <a:xfrm>
            <a:off x="3793798" y="3882646"/>
            <a:ext cx="660633" cy="478342"/>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6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rPr>
              <a:t>Project </a:t>
            </a:r>
          </a:p>
          <a:p>
            <a:pPr algn="ctr" fontAlgn="auto">
              <a:spcBef>
                <a:spcPts val="0"/>
              </a:spcBef>
              <a:spcAft>
                <a:spcPts val="0"/>
              </a:spcAft>
              <a:defRPr/>
            </a:pPr>
            <a:r>
              <a:rPr kumimoji="0" lang="en-US" altLang="ja-JP" sz="16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rPr>
              <a:t>Manage</a:t>
            </a:r>
            <a:endParaRPr kumimoji="0" lang="ja-JP" altLang="en-US" sz="16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endParaRPr>
          </a:p>
        </p:txBody>
      </p:sp>
      <p:sp>
        <p:nvSpPr>
          <p:cNvPr id="85" name="正方形/長方形 87"/>
          <p:cNvSpPr/>
          <p:nvPr/>
        </p:nvSpPr>
        <p:spPr bwMode="auto">
          <a:xfrm>
            <a:off x="4504007" y="2217625"/>
            <a:ext cx="718279" cy="23060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N-Format</a:t>
            </a:r>
          </a:p>
        </p:txBody>
      </p:sp>
      <p:sp>
        <p:nvSpPr>
          <p:cNvPr id="86" name="正方形/長方形 95"/>
          <p:cNvSpPr/>
          <p:nvPr/>
        </p:nvSpPr>
        <p:spPr bwMode="auto">
          <a:xfrm>
            <a:off x="5443074" y="2217625"/>
            <a:ext cx="720009" cy="228772"/>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N-Format</a:t>
            </a:r>
            <a:endParaRPr kumimoji="0" lang="en-US" altLang="ja-JP" sz="1000" b="1">
              <a:solidFill>
                <a:srgbClr val="FF0000"/>
              </a:solidFill>
              <a:latin typeface="Arial" pitchFamily="34" charset="0"/>
              <a:ea typeface="Meiryo UI" pitchFamily="50" charset="-128"/>
              <a:cs typeface="Arial" pitchFamily="34" charset="0"/>
            </a:endParaRPr>
          </a:p>
        </p:txBody>
      </p:sp>
      <p:sp>
        <p:nvSpPr>
          <p:cNvPr id="87" name="正方形/長方形 96"/>
          <p:cNvSpPr/>
          <p:nvPr/>
        </p:nvSpPr>
        <p:spPr bwMode="auto">
          <a:xfrm>
            <a:off x="6367729" y="2219460"/>
            <a:ext cx="720009" cy="23060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N-Format</a:t>
            </a:r>
            <a:endParaRPr kumimoji="0" lang="en-US" altLang="ja-JP" sz="1000" b="1">
              <a:solidFill>
                <a:srgbClr val="FF0000"/>
              </a:solidFill>
              <a:latin typeface="Arial" pitchFamily="34" charset="0"/>
              <a:ea typeface="Meiryo UI" pitchFamily="50" charset="-128"/>
              <a:cs typeface="Arial" pitchFamily="34" charset="0"/>
            </a:endParaRPr>
          </a:p>
        </p:txBody>
      </p:sp>
      <p:sp>
        <p:nvSpPr>
          <p:cNvPr id="88" name="正方形/長方形 120"/>
          <p:cNvSpPr/>
          <p:nvPr/>
        </p:nvSpPr>
        <p:spPr bwMode="auto">
          <a:xfrm>
            <a:off x="7965122" y="2215789"/>
            <a:ext cx="1106243" cy="23060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N-Format</a:t>
            </a:r>
            <a:endParaRPr kumimoji="0" lang="en-US" altLang="ja-JP" sz="1000" b="1">
              <a:solidFill>
                <a:srgbClr val="FF0000"/>
              </a:solidFill>
              <a:latin typeface="Arial" pitchFamily="34" charset="0"/>
              <a:ea typeface="Meiryo UI" pitchFamily="50" charset="-128"/>
              <a:cs typeface="Arial" pitchFamily="34" charset="0"/>
            </a:endParaRPr>
          </a:p>
        </p:txBody>
      </p:sp>
      <p:sp>
        <p:nvSpPr>
          <p:cNvPr id="89" name="正方形/長方形 125"/>
          <p:cNvSpPr/>
          <p:nvPr/>
        </p:nvSpPr>
        <p:spPr bwMode="auto">
          <a:xfrm>
            <a:off x="7209372" y="2840326"/>
            <a:ext cx="707327" cy="335206"/>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C-Format</a:t>
            </a:r>
          </a:p>
        </p:txBody>
      </p:sp>
      <p:sp>
        <p:nvSpPr>
          <p:cNvPr id="90" name="正方形/長方形 126"/>
          <p:cNvSpPr/>
          <p:nvPr/>
        </p:nvSpPr>
        <p:spPr bwMode="auto">
          <a:xfrm>
            <a:off x="7207643" y="3351087"/>
            <a:ext cx="705597" cy="348664"/>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R-Format</a:t>
            </a:r>
          </a:p>
        </p:txBody>
      </p:sp>
      <p:sp>
        <p:nvSpPr>
          <p:cNvPr id="91" name="正方形/長方形 98"/>
          <p:cNvSpPr/>
          <p:nvPr/>
        </p:nvSpPr>
        <p:spPr bwMode="auto">
          <a:xfrm>
            <a:off x="4674641" y="4455189"/>
            <a:ext cx="2304720" cy="228772"/>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Meiryo UI" pitchFamily="50" charset="-128"/>
                <a:cs typeface="Arial" pitchFamily="34" charset="0"/>
              </a:rPr>
              <a:t>G-Format</a:t>
            </a:r>
          </a:p>
        </p:txBody>
      </p:sp>
      <p:sp>
        <p:nvSpPr>
          <p:cNvPr id="92" name="正方形/長方形 91"/>
          <p:cNvSpPr/>
          <p:nvPr/>
        </p:nvSpPr>
        <p:spPr bwMode="auto">
          <a:xfrm>
            <a:off x="3783998" y="4333462"/>
            <a:ext cx="739609" cy="350499"/>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1000" b="1">
                <a:solidFill>
                  <a:srgbClr val="003399"/>
                </a:solidFill>
                <a:latin typeface="Arial" pitchFamily="34" charset="0"/>
                <a:ea typeface="ＭＳ Ｐゴシック" pitchFamily="50" charset="-128"/>
                <a:cs typeface="Arial" pitchFamily="34" charset="0"/>
              </a:rPr>
              <a:t>M-Format</a:t>
            </a:r>
          </a:p>
        </p:txBody>
      </p:sp>
      <p:sp>
        <p:nvSpPr>
          <p:cNvPr id="93" name="正方形/長方形 87"/>
          <p:cNvSpPr/>
          <p:nvPr/>
        </p:nvSpPr>
        <p:spPr bwMode="auto">
          <a:xfrm>
            <a:off x="4701735" y="4811804"/>
            <a:ext cx="660056" cy="477730"/>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a:defRPr/>
            </a:pPr>
            <a:r>
              <a:rPr kumimoji="0" lang="en-US" altLang="ja-JP" sz="400">
                <a:solidFill>
                  <a:srgbClr val="FF0000"/>
                </a:solidFill>
                <a:latin typeface="Arial" pitchFamily="34" charset="0"/>
                <a:ea typeface="HGP創英角ｺﾞｼｯｸUB" pitchFamily="50" charset="-128"/>
                <a:cs typeface="Arial" pitchFamily="34" charset="0"/>
              </a:rPr>
              <a:t>Geometry</a:t>
            </a:r>
          </a:p>
        </p:txBody>
      </p:sp>
      <p:sp>
        <p:nvSpPr>
          <p:cNvPr id="8241" name="Text Box 66"/>
          <p:cNvSpPr txBox="1">
            <a:spLocks noChangeArrowheads="1"/>
          </p:cNvSpPr>
          <p:nvPr/>
        </p:nvSpPr>
        <p:spPr bwMode="auto">
          <a:xfrm>
            <a:off x="3707904" y="3382283"/>
            <a:ext cx="1184066" cy="525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hangingPunct="1">
              <a:buSzPct val="100000"/>
            </a:pPr>
            <a:r>
              <a:rPr kumimoji="0" lang="en-US" altLang="ja-JP" sz="1400" b="1">
                <a:solidFill>
                  <a:srgbClr val="002060"/>
                </a:solidFill>
                <a:latin typeface="Arial" charset="0"/>
                <a:ea typeface="HGP創英角ｺﾞｼｯｸUB" pitchFamily="50" charset="-128"/>
                <a:cs typeface="Arial" charset="0"/>
              </a:rPr>
              <a:t>Detailed </a:t>
            </a:r>
          </a:p>
          <a:p>
            <a:pPr eaLnBrk="1" hangingPunct="1">
              <a:buSzPct val="100000"/>
            </a:pPr>
            <a:r>
              <a:rPr kumimoji="0" lang="en-US" altLang="ja-JP" sz="1400" b="1">
                <a:solidFill>
                  <a:srgbClr val="002060"/>
                </a:solidFill>
                <a:latin typeface="Arial" charset="0"/>
                <a:ea typeface="HGP創英角ｺﾞｼｯｸUB" pitchFamily="50" charset="-128"/>
                <a:cs typeface="Arial" charset="0"/>
              </a:rPr>
              <a:t>design</a:t>
            </a:r>
          </a:p>
        </p:txBody>
      </p:sp>
      <p:sp>
        <p:nvSpPr>
          <p:cNvPr id="8195" name="Rectangle 2"/>
          <p:cNvSpPr txBox="1">
            <a:spLocks noChangeArrowheads="1"/>
          </p:cNvSpPr>
          <p:nvPr/>
        </p:nvSpPr>
        <p:spPr bwMode="auto">
          <a:xfrm>
            <a:off x="287338" y="2518742"/>
            <a:ext cx="3657600"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eaLnBrk="1" hangingPunct="1">
              <a:lnSpc>
                <a:spcPct val="90000"/>
              </a:lnSpc>
              <a:spcBef>
                <a:spcPct val="20000"/>
              </a:spcBef>
              <a:buFont typeface="Arial" charset="0"/>
              <a:buNone/>
            </a:pPr>
            <a:r>
              <a:rPr lang="en-US" altLang="ja-JP" sz="2000" b="1" dirty="0">
                <a:solidFill>
                  <a:srgbClr val="000099"/>
                </a:solidFill>
                <a:latin typeface="Arial" charset="0"/>
                <a:ea typeface="HGP創英角ｺﾞｼｯｸUB" pitchFamily="50" charset="-128"/>
                <a:cs typeface="Arial" charset="0"/>
              </a:rPr>
              <a:t>Design environment to be</a:t>
            </a:r>
          </a:p>
          <a:p>
            <a:pPr eaLnBrk="1" hangingPunct="1">
              <a:lnSpc>
                <a:spcPct val="90000"/>
              </a:lnSpc>
              <a:spcBef>
                <a:spcPct val="20000"/>
              </a:spcBef>
              <a:buFont typeface="Arial" charset="0"/>
              <a:buNone/>
            </a:pPr>
            <a:r>
              <a:rPr lang="en-US" altLang="ja-JP" sz="2000" b="1" dirty="0">
                <a:solidFill>
                  <a:srgbClr val="000099"/>
                </a:solidFill>
                <a:latin typeface="Arial" charset="0"/>
                <a:ea typeface="HGP創英角ｺﾞｼｯｸUB" pitchFamily="50" charset="-128"/>
                <a:cs typeface="Arial" charset="0"/>
              </a:rPr>
              <a:t>constructed by 6 formats,</a:t>
            </a:r>
          </a:p>
          <a:p>
            <a:pPr eaLnBrk="1" hangingPunct="1">
              <a:lnSpc>
                <a:spcPct val="90000"/>
              </a:lnSpc>
              <a:spcBef>
                <a:spcPct val="20000"/>
              </a:spcBef>
              <a:buFont typeface="Arial" charset="0"/>
              <a:buAutoNum type="arabicPeriod"/>
            </a:pPr>
            <a:r>
              <a:rPr lang="en-US" altLang="ja-JP" sz="2000" dirty="0">
                <a:solidFill>
                  <a:srgbClr val="000099"/>
                </a:solidFill>
                <a:latin typeface="Arial" charset="0"/>
                <a:ea typeface="HGP創英角ｺﾞｼｯｸUB" pitchFamily="50" charset="-128"/>
                <a:cs typeface="Arial" charset="0"/>
              </a:rPr>
              <a:t>Project </a:t>
            </a:r>
            <a:r>
              <a:rPr lang="en-US" altLang="ja-JP" sz="2000" dirty="0">
                <a:solidFill>
                  <a:srgbClr val="FF0000"/>
                </a:solidFill>
                <a:latin typeface="Arial" charset="0"/>
                <a:ea typeface="HGP創英角ｺﾞｼｯｸUB" pitchFamily="50" charset="-128"/>
                <a:cs typeface="Arial" charset="0"/>
              </a:rPr>
              <a:t>M</a:t>
            </a:r>
            <a:r>
              <a:rPr lang="en-US" altLang="ja-JP" sz="2000" dirty="0">
                <a:solidFill>
                  <a:srgbClr val="000099"/>
                </a:solidFill>
                <a:latin typeface="Arial" charset="0"/>
                <a:ea typeface="HGP創英角ｺﾞｼｯｸUB" pitchFamily="50" charset="-128"/>
                <a:cs typeface="Arial" charset="0"/>
              </a:rPr>
              <a:t>anage (M-Format)</a:t>
            </a:r>
          </a:p>
          <a:p>
            <a:pPr eaLnBrk="1" hangingPunct="1">
              <a:lnSpc>
                <a:spcPct val="90000"/>
              </a:lnSpc>
              <a:spcBef>
                <a:spcPct val="20000"/>
              </a:spcBef>
              <a:buFont typeface="Arial" charset="0"/>
              <a:buNone/>
            </a:pPr>
            <a:r>
              <a:rPr lang="en-US" altLang="ja-JP" sz="2000" dirty="0">
                <a:solidFill>
                  <a:srgbClr val="000099"/>
                </a:solidFill>
                <a:latin typeface="Arial" charset="0"/>
                <a:ea typeface="HGP創英角ｺﾞｼｯｸUB" pitchFamily="50" charset="-128"/>
                <a:cs typeface="Arial" charset="0"/>
              </a:rPr>
              <a:t>2.</a:t>
            </a:r>
            <a:r>
              <a:rPr lang="en-US" altLang="ja-JP" sz="2000" dirty="0">
                <a:solidFill>
                  <a:srgbClr val="FF0000"/>
                </a:solidFill>
                <a:latin typeface="Arial" charset="0"/>
                <a:ea typeface="HGP創英角ｺﾞｼｯｸUB" pitchFamily="50" charset="-128"/>
                <a:cs typeface="Arial" charset="0"/>
              </a:rPr>
              <a:t>N</a:t>
            </a:r>
            <a:r>
              <a:rPr lang="en-US" altLang="ja-JP" sz="2000" dirty="0">
                <a:solidFill>
                  <a:srgbClr val="000099"/>
                </a:solidFill>
                <a:latin typeface="Arial" charset="0"/>
                <a:ea typeface="HGP創英角ｺﾞｼｯｸUB" pitchFamily="50" charset="-128"/>
                <a:cs typeface="Arial" charset="0"/>
              </a:rPr>
              <a:t>etlist (N-Format)</a:t>
            </a:r>
          </a:p>
          <a:p>
            <a:pPr eaLnBrk="1" hangingPunct="1">
              <a:lnSpc>
                <a:spcPct val="90000"/>
              </a:lnSpc>
              <a:spcBef>
                <a:spcPct val="20000"/>
              </a:spcBef>
              <a:buFont typeface="Arial" charset="0"/>
              <a:buNone/>
            </a:pPr>
            <a:r>
              <a:rPr lang="en-US" altLang="ja-JP" sz="2000" dirty="0">
                <a:solidFill>
                  <a:srgbClr val="000099"/>
                </a:solidFill>
                <a:latin typeface="Arial" charset="0"/>
                <a:ea typeface="HGP創英角ｺﾞｼｯｸUB" pitchFamily="50" charset="-128"/>
                <a:cs typeface="Arial" charset="0"/>
              </a:rPr>
              <a:t>3.</a:t>
            </a:r>
            <a:r>
              <a:rPr lang="en-US" altLang="ja-JP" sz="2000" dirty="0">
                <a:solidFill>
                  <a:srgbClr val="FF0000"/>
                </a:solidFill>
                <a:latin typeface="Arial" charset="0"/>
                <a:ea typeface="HGP創英角ｺﾞｼｯｸUB" pitchFamily="50" charset="-128"/>
                <a:cs typeface="Arial" charset="0"/>
              </a:rPr>
              <a:t>C</a:t>
            </a:r>
            <a:r>
              <a:rPr lang="en-US" altLang="ja-JP" sz="2000" dirty="0">
                <a:solidFill>
                  <a:srgbClr val="000099"/>
                </a:solidFill>
                <a:latin typeface="Arial" charset="0"/>
                <a:ea typeface="HGP創英角ｺﾞｼｯｸUB" pitchFamily="50" charset="-128"/>
                <a:cs typeface="Arial" charset="0"/>
              </a:rPr>
              <a:t>omponent (C-Format)</a:t>
            </a:r>
          </a:p>
          <a:p>
            <a:pPr eaLnBrk="1" hangingPunct="1">
              <a:lnSpc>
                <a:spcPct val="90000"/>
              </a:lnSpc>
              <a:spcBef>
                <a:spcPct val="20000"/>
              </a:spcBef>
              <a:buFont typeface="Arial" charset="0"/>
              <a:buNone/>
            </a:pPr>
            <a:r>
              <a:rPr lang="en-US" altLang="ja-JP" sz="2000" dirty="0">
                <a:solidFill>
                  <a:srgbClr val="000099"/>
                </a:solidFill>
                <a:latin typeface="Arial" charset="0"/>
                <a:ea typeface="HGP創英角ｺﾞｼｯｸUB" pitchFamily="50" charset="-128"/>
                <a:cs typeface="Arial" charset="0"/>
              </a:rPr>
              <a:t>4.Design </a:t>
            </a:r>
            <a:r>
              <a:rPr lang="en-US" altLang="ja-JP" sz="2000" dirty="0">
                <a:solidFill>
                  <a:srgbClr val="FF0000"/>
                </a:solidFill>
                <a:latin typeface="Arial" charset="0"/>
                <a:ea typeface="HGP創英角ｺﾞｼｯｸUB" pitchFamily="50" charset="-128"/>
                <a:cs typeface="Arial" charset="0"/>
              </a:rPr>
              <a:t>R</a:t>
            </a:r>
            <a:r>
              <a:rPr lang="en-US" altLang="ja-JP" sz="2000" dirty="0">
                <a:solidFill>
                  <a:srgbClr val="000099"/>
                </a:solidFill>
                <a:latin typeface="Arial" charset="0"/>
                <a:ea typeface="HGP創英角ｺﾞｼｯｸUB" pitchFamily="50" charset="-128"/>
                <a:cs typeface="Arial" charset="0"/>
              </a:rPr>
              <a:t>ule (R-Format)</a:t>
            </a:r>
          </a:p>
          <a:p>
            <a:pPr eaLnBrk="1" hangingPunct="1">
              <a:lnSpc>
                <a:spcPct val="90000"/>
              </a:lnSpc>
              <a:spcBef>
                <a:spcPct val="20000"/>
              </a:spcBef>
              <a:buFont typeface="Arial" charset="0"/>
              <a:buNone/>
            </a:pPr>
            <a:r>
              <a:rPr lang="en-US" altLang="ja-JP" sz="2000" dirty="0">
                <a:solidFill>
                  <a:srgbClr val="000099"/>
                </a:solidFill>
                <a:latin typeface="Arial" charset="0"/>
                <a:ea typeface="HGP創英角ｺﾞｼｯｸUB" pitchFamily="50" charset="-128"/>
                <a:cs typeface="Arial" charset="0"/>
              </a:rPr>
              <a:t>5.</a:t>
            </a:r>
            <a:r>
              <a:rPr lang="en-US" altLang="ja-JP" sz="2000" dirty="0">
                <a:solidFill>
                  <a:srgbClr val="FF0000"/>
                </a:solidFill>
                <a:latin typeface="Arial" charset="0"/>
                <a:ea typeface="HGP創英角ｺﾞｼｯｸUB" pitchFamily="50" charset="-128"/>
                <a:cs typeface="Arial" charset="0"/>
              </a:rPr>
              <a:t>G</a:t>
            </a:r>
            <a:r>
              <a:rPr lang="en-US" altLang="ja-JP" sz="2000" dirty="0">
                <a:solidFill>
                  <a:srgbClr val="000099"/>
                </a:solidFill>
                <a:latin typeface="Arial" charset="0"/>
                <a:ea typeface="HGP創英角ｺﾞｼｯｸUB" pitchFamily="50" charset="-128"/>
                <a:cs typeface="Arial" charset="0"/>
              </a:rPr>
              <a:t>eometry (G-Format)</a:t>
            </a:r>
          </a:p>
          <a:p>
            <a:pPr eaLnBrk="1" hangingPunct="1">
              <a:lnSpc>
                <a:spcPct val="90000"/>
              </a:lnSpc>
              <a:spcBef>
                <a:spcPct val="20000"/>
              </a:spcBef>
              <a:buFont typeface="Arial" charset="0"/>
              <a:buNone/>
            </a:pPr>
            <a:r>
              <a:rPr lang="en-US" altLang="ja-JP" sz="2000" dirty="0">
                <a:solidFill>
                  <a:srgbClr val="000099"/>
                </a:solidFill>
                <a:latin typeface="Arial" charset="0"/>
                <a:ea typeface="HGP創英角ｺﾞｼｯｸUB" pitchFamily="50" charset="-128"/>
                <a:cs typeface="Arial" charset="0"/>
              </a:rPr>
              <a:t>6.Glossary</a:t>
            </a:r>
          </a:p>
        </p:txBody>
      </p:sp>
      <p:sp>
        <p:nvSpPr>
          <p:cNvPr id="8196" name="Rectangle 2"/>
          <p:cNvSpPr txBox="1">
            <a:spLocks noChangeArrowheads="1"/>
          </p:cNvSpPr>
          <p:nvPr/>
        </p:nvSpPr>
        <p:spPr bwMode="auto">
          <a:xfrm>
            <a:off x="2594391" y="116632"/>
            <a:ext cx="4284663"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eaLnBrk="1" hangingPunct="1">
              <a:lnSpc>
                <a:spcPct val="90000"/>
              </a:lnSpc>
              <a:spcBef>
                <a:spcPct val="20000"/>
              </a:spcBef>
            </a:pPr>
            <a:r>
              <a:rPr lang="en-US" altLang="ja-JP" sz="3200" b="1" dirty="0">
                <a:solidFill>
                  <a:srgbClr val="000000"/>
                </a:solidFill>
                <a:latin typeface="Arial" charset="0"/>
                <a:ea typeface="HGP創英角ｺﾞｼｯｸUB" pitchFamily="50" charset="-128"/>
                <a:cs typeface="Arial" charset="0"/>
              </a:rPr>
              <a:t>LPB Standard format</a:t>
            </a:r>
          </a:p>
        </p:txBody>
      </p:sp>
      <p:sp>
        <p:nvSpPr>
          <p:cNvPr id="8197" name="Rectangle 1"/>
          <p:cNvSpPr>
            <a:spLocks noChangeArrowheads="1"/>
          </p:cNvSpPr>
          <p:nvPr/>
        </p:nvSpPr>
        <p:spPr bwMode="auto">
          <a:xfrm>
            <a:off x="495379" y="1118583"/>
            <a:ext cx="8305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098" tIns="64008" rIns="128016" bIns="64008"/>
          <a:lstStyle/>
          <a:p>
            <a:pPr defTabSz="1279525" eaLnBrk="0" hangingPunct="0"/>
            <a:r>
              <a:rPr lang="en-US" altLang="ja-JP" sz="3200" b="1" dirty="0" smtClean="0">
                <a:solidFill>
                  <a:srgbClr val="000000"/>
                </a:solidFill>
                <a:latin typeface="Arial" charset="0"/>
                <a:cs typeface="Arial" charset="0"/>
              </a:rPr>
              <a:t>JEITA LPB-WG produce LPB Standard format.</a:t>
            </a:r>
            <a:endParaRPr lang="ja-JP" altLang="ja-JP" sz="3200" b="1" dirty="0">
              <a:solidFill>
                <a:srgbClr val="000000"/>
              </a:solidFill>
              <a:latin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
          <p:cNvSpPr>
            <a:spLocks noChangeArrowheads="1"/>
          </p:cNvSpPr>
          <p:nvPr/>
        </p:nvSpPr>
        <p:spPr bwMode="auto">
          <a:xfrm>
            <a:off x="611188" y="5156895"/>
            <a:ext cx="8269287" cy="1080417"/>
          </a:xfrm>
          <a:prstGeom prst="rect">
            <a:avLst/>
          </a:prstGeom>
          <a:solidFill>
            <a:srgbClr val="FFFF00"/>
          </a:solidFill>
          <a:ln>
            <a:solidFill>
              <a:srgbClr val="0033CC"/>
            </a:solidFill>
          </a:ln>
          <a:effectLst/>
          <a:extLst/>
        </p:spPr>
        <p:txBody>
          <a:bodyPr lIns="71098" tIns="64008" rIns="128016" bIns="64008"/>
          <a:lstStyle/>
          <a:p>
            <a:pPr defTabSz="1280160" fontAlgn="auto">
              <a:spcBef>
                <a:spcPts val="0"/>
              </a:spcBef>
              <a:spcAft>
                <a:spcPts val="0"/>
              </a:spcAft>
              <a:defRPr/>
            </a:pPr>
            <a:r>
              <a:rPr lang="en-US" altLang="ja-JP" sz="1960" b="1" dirty="0">
                <a:solidFill>
                  <a:prstClr val="black"/>
                </a:solidFill>
                <a:latin typeface="Arial" pitchFamily="34" charset="0"/>
                <a:ea typeface="ＭＳ Ｐゴシック"/>
                <a:cs typeface="Arial" pitchFamily="34" charset="0"/>
              </a:rPr>
              <a:t>LPB standard format reveal what the information necessary. </a:t>
            </a:r>
            <a:endParaRPr lang="ja-JP" altLang="ja-JP" sz="1960" b="1" dirty="0">
              <a:solidFill>
                <a:prstClr val="black"/>
              </a:solidFill>
              <a:latin typeface="Arial" pitchFamily="34" charset="0"/>
              <a:ea typeface="ＭＳ Ｐゴシック"/>
              <a:cs typeface="Arial" pitchFamily="34" charset="0"/>
            </a:endParaRPr>
          </a:p>
          <a:p>
            <a:pPr defTabSz="1280160" fontAlgn="auto">
              <a:spcBef>
                <a:spcPts val="0"/>
              </a:spcBef>
              <a:spcAft>
                <a:spcPts val="0"/>
              </a:spcAft>
              <a:defRPr/>
            </a:pPr>
            <a:r>
              <a:rPr lang="en-US" altLang="ja-JP" sz="1960" dirty="0" smtClean="0">
                <a:solidFill>
                  <a:prstClr val="black"/>
                </a:solidFill>
                <a:latin typeface="Arial" pitchFamily="34" charset="0"/>
                <a:ea typeface="ＭＳ Ｐゴシック"/>
                <a:cs typeface="Arial" pitchFamily="34" charset="0"/>
              </a:rPr>
              <a:t>The </a:t>
            </a:r>
            <a:r>
              <a:rPr lang="en-US" altLang="ja-JP" sz="1960" dirty="0">
                <a:solidFill>
                  <a:prstClr val="black"/>
                </a:solidFill>
                <a:latin typeface="Arial" pitchFamily="34" charset="0"/>
                <a:ea typeface="ＭＳ Ｐゴシック"/>
                <a:cs typeface="Arial" pitchFamily="34" charset="0"/>
              </a:rPr>
              <a:t>required information must be shared and are provided in the supply chain. </a:t>
            </a:r>
            <a:endParaRPr lang="ja-JP" altLang="ja-JP" sz="1960" b="1" dirty="0">
              <a:solidFill>
                <a:prstClr val="black"/>
              </a:solidFill>
              <a:latin typeface="Arial" pitchFamily="34" charset="0"/>
              <a:ea typeface="ＭＳ Ｐゴシック" pitchFamily="50" charset="-128"/>
              <a:cs typeface="Arial" pitchFamily="34" charset="0"/>
            </a:endParaRPr>
          </a:p>
        </p:txBody>
      </p:sp>
      <p:sp>
        <p:nvSpPr>
          <p:cNvPr id="14340" name="正方形/長方形 24"/>
          <p:cNvSpPr>
            <a:spLocks noChangeArrowheads="1"/>
          </p:cNvSpPr>
          <p:nvPr/>
        </p:nvSpPr>
        <p:spPr bwMode="auto">
          <a:xfrm>
            <a:off x="228600" y="228600"/>
            <a:ext cx="84153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79525"/>
            <a:r>
              <a:rPr lang="en-US" altLang="ja-JP" sz="3200" b="1" dirty="0">
                <a:solidFill>
                  <a:srgbClr val="000000"/>
                </a:solidFill>
                <a:latin typeface="Arial" charset="0"/>
                <a:cs typeface="Arial" charset="0"/>
              </a:rPr>
              <a:t>Exchange information in supply chain</a:t>
            </a:r>
            <a:endParaRPr lang="ja-JP" altLang="ja-JP" sz="3200" b="1" dirty="0">
              <a:solidFill>
                <a:srgbClr val="000000"/>
              </a:solidFill>
              <a:latin typeface="Arial" charset="0"/>
              <a:cs typeface="Arial" charset="0"/>
            </a:endParaRPr>
          </a:p>
        </p:txBody>
      </p:sp>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841202"/>
            <a:ext cx="7071236"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テキスト ボックス 39"/>
          <p:cNvSpPr txBox="1">
            <a:spLocks noChangeArrowheads="1"/>
          </p:cNvSpPr>
          <p:nvPr/>
        </p:nvSpPr>
        <p:spPr bwMode="auto">
          <a:xfrm>
            <a:off x="755650" y="115888"/>
            <a:ext cx="67691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hangingPunct="1"/>
            <a:r>
              <a:rPr lang="en-US" altLang="ja-JP" sz="3200" b="1" dirty="0">
                <a:solidFill>
                  <a:srgbClr val="000000"/>
                </a:solidFill>
                <a:latin typeface="Arial" charset="0"/>
                <a:cs typeface="Arial" charset="0"/>
              </a:rPr>
              <a:t>LPB Community</a:t>
            </a:r>
            <a:endParaRPr lang="ja-JP" altLang="en-US" sz="3200" b="1" dirty="0">
              <a:solidFill>
                <a:srgbClr val="000000"/>
              </a:solidFill>
              <a:latin typeface="Arial" charset="0"/>
              <a:cs typeface="Arial" charset="0"/>
            </a:endParaRPr>
          </a:p>
        </p:txBody>
      </p:sp>
      <p:pic>
        <p:nvPicPr>
          <p:cNvPr id="26627"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8637" y="896243"/>
            <a:ext cx="5976938"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図 11" descr="C:\Users\fukuba\AppData\Local\Microsoft\Windows\Temporary Internet Files\Content.Word\IMG_9231_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2875" y="3573463"/>
            <a:ext cx="1728788"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図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2075" y="917575"/>
            <a:ext cx="1779588"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正方形/長方形 4"/>
          <p:cNvSpPr>
            <a:spLocks noChangeArrowheads="1"/>
          </p:cNvSpPr>
          <p:nvPr/>
        </p:nvSpPr>
        <p:spPr bwMode="auto">
          <a:xfrm>
            <a:off x="3362325" y="754063"/>
            <a:ext cx="284956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ja-JP" sz="1800">
                <a:solidFill>
                  <a:srgbClr val="000000"/>
                </a:solidFill>
                <a:latin typeface="Calibri" pitchFamily="34" charset="0"/>
                <a:hlinkClick r:id="rId6"/>
              </a:rPr>
              <a:t>http://www.lpb-forum.com/</a:t>
            </a:r>
            <a:endParaRPr lang="ja-JP" altLang="en-US" sz="1800">
              <a:solidFill>
                <a:srgbClr val="000000"/>
              </a:solidFill>
              <a:latin typeface="Calibri" pitchFamily="34" charset="0"/>
            </a:endParaRPr>
          </a:p>
        </p:txBody>
      </p:sp>
    </p:spTree>
    <p:extLst>
      <p:ext uri="{BB962C8B-B14F-4D97-AF65-F5344CB8AC3E}">
        <p14:creationId xmlns:p14="http://schemas.microsoft.com/office/powerpoint/2010/main" val="609137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p:cNvSpPr>
          <p:nvPr/>
        </p:nvSpPr>
        <p:spPr bwMode="auto">
          <a:xfrm>
            <a:off x="228600" y="955675"/>
            <a:ext cx="6430963"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42900" indent="-342900">
              <a:buFont typeface="Wingdings" pitchFamily="2" charset="2"/>
              <a:buChar char="n"/>
            </a:pPr>
            <a:r>
              <a:rPr lang="en-US" altLang="ja-JP">
                <a:solidFill>
                  <a:schemeClr val="tx2"/>
                </a:solidFill>
                <a:latin typeface="Arial" charset="0"/>
                <a:ea typeface="HGP創英角ｺﾞｼｯｸUB" pitchFamily="50" charset="-128"/>
                <a:cs typeface="Arial" charset="0"/>
              </a:rPr>
              <a:t>Standardization Plan</a:t>
            </a:r>
          </a:p>
        </p:txBody>
      </p:sp>
      <p:sp>
        <p:nvSpPr>
          <p:cNvPr id="16387" name="Rectangle 59"/>
          <p:cNvSpPr>
            <a:spLocks noChangeArrowheads="1"/>
          </p:cNvSpPr>
          <p:nvPr/>
        </p:nvSpPr>
        <p:spPr bwMode="auto">
          <a:xfrm>
            <a:off x="533400" y="152400"/>
            <a:ext cx="82200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3200" b="1" dirty="0">
                <a:latin typeface="Arial" charset="0"/>
                <a:ea typeface="HGP創英角ｺﾞｼｯｸUB" pitchFamily="50" charset="-128"/>
                <a:cs typeface="Arial" charset="0"/>
              </a:rPr>
              <a:t>International Standardization Plan </a:t>
            </a:r>
          </a:p>
        </p:txBody>
      </p:sp>
      <p:sp>
        <p:nvSpPr>
          <p:cNvPr id="16388" name="Text Box 50"/>
          <p:cNvSpPr txBox="1">
            <a:spLocks noChangeArrowheads="1"/>
          </p:cNvSpPr>
          <p:nvPr/>
        </p:nvSpPr>
        <p:spPr bwMode="auto">
          <a:xfrm>
            <a:off x="400050" y="2204864"/>
            <a:ext cx="835342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spcBef>
                <a:spcPct val="50000"/>
              </a:spcBef>
            </a:pPr>
            <a:r>
              <a:rPr lang="en-US" altLang="ja-JP" sz="3600" b="1" dirty="0" smtClean="0">
                <a:latin typeface="Arial" charset="0"/>
                <a:ea typeface="HGP創英角ｺﾞｼｯｸUB" pitchFamily="50" charset="-128"/>
                <a:cs typeface="Arial" charset="0"/>
              </a:rPr>
              <a:t>Approved </a:t>
            </a:r>
            <a:r>
              <a:rPr lang="en-US" altLang="ja-JP" sz="3600" b="1" dirty="0">
                <a:latin typeface="Arial" charset="0"/>
                <a:ea typeface="HGP創英角ｺﾞｼｯｸUB" pitchFamily="50" charset="-128"/>
                <a:cs typeface="Arial" charset="0"/>
              </a:rPr>
              <a:t>project: P2401 LPB-WG </a:t>
            </a:r>
          </a:p>
          <a:p>
            <a:pPr eaLnBrk="1" hangingPunct="1">
              <a:spcBef>
                <a:spcPct val="50000"/>
              </a:spcBef>
            </a:pPr>
            <a:r>
              <a:rPr lang="en-US" altLang="ja-JP" sz="3600" b="1" dirty="0">
                <a:latin typeface="Arial" charset="0"/>
                <a:ea typeface="HGP創英角ｺﾞｼｯｸUB" pitchFamily="50" charset="-128"/>
                <a:cs typeface="Arial" charset="0"/>
              </a:rPr>
              <a:t>Target IEEE </a:t>
            </a:r>
            <a:r>
              <a:rPr lang="en-US" altLang="ja-JP" sz="3600" b="1" dirty="0" smtClean="0">
                <a:latin typeface="Arial" charset="0"/>
                <a:ea typeface="HGP創英角ｺﾞｼｯｸUB" pitchFamily="50" charset="-128"/>
                <a:cs typeface="Arial" charset="0"/>
              </a:rPr>
              <a:t>standard </a:t>
            </a:r>
            <a:r>
              <a:rPr lang="en-US" altLang="ja-JP" sz="3600" b="1" dirty="0">
                <a:latin typeface="Arial" charset="0"/>
                <a:ea typeface="HGP創英角ｺﾞｼｯｸUB" pitchFamily="50" charset="-128"/>
                <a:cs typeface="Arial" charset="0"/>
              </a:rPr>
              <a:t>:  2015 </a:t>
            </a:r>
            <a:r>
              <a:rPr lang="en-US" altLang="ja-JP" sz="3600" b="1" dirty="0" smtClean="0">
                <a:latin typeface="Arial" charset="0"/>
                <a:ea typeface="HGP創英角ｺﾞｼｯｸUB" pitchFamily="50" charset="-128"/>
                <a:cs typeface="Arial" charset="0"/>
              </a:rPr>
              <a:t>Dec.</a:t>
            </a:r>
            <a:br>
              <a:rPr lang="en-US" altLang="ja-JP" sz="3600" b="1" dirty="0" smtClean="0">
                <a:latin typeface="Arial" charset="0"/>
                <a:ea typeface="HGP創英角ｺﾞｼｯｸUB" pitchFamily="50" charset="-128"/>
                <a:cs typeface="Arial" charset="0"/>
              </a:rPr>
            </a:br>
            <a:r>
              <a:rPr lang="en-US" altLang="ja-JP" sz="3600" b="1" dirty="0" smtClean="0">
                <a:latin typeface="Arial" charset="0"/>
                <a:ea typeface="HGP創英角ｺﾞｼｯｸUB" pitchFamily="50" charset="-128"/>
                <a:cs typeface="Arial" charset="0"/>
              </a:rPr>
              <a:t>            IEC </a:t>
            </a:r>
            <a:r>
              <a:rPr lang="en-US" altLang="ja-JP" sz="3600" b="1" dirty="0">
                <a:latin typeface="Arial" charset="0"/>
                <a:ea typeface="HGP創英角ｺﾞｼｯｸUB" pitchFamily="50" charset="-128"/>
                <a:cs typeface="Arial" charset="0"/>
              </a:rPr>
              <a:t>dual </a:t>
            </a:r>
            <a:r>
              <a:rPr lang="en-US" altLang="ja-JP" sz="3600" b="1" dirty="0" smtClean="0">
                <a:latin typeface="Arial" charset="0"/>
                <a:ea typeface="HGP創英角ｺﾞｼｯｸUB" pitchFamily="50" charset="-128"/>
                <a:cs typeface="Arial" charset="0"/>
              </a:rPr>
              <a:t>logo : follows P2401 </a:t>
            </a:r>
            <a:endParaRPr lang="ja-JP" altLang="en-US" sz="3600" b="1" dirty="0">
              <a:latin typeface="Arial" charset="0"/>
              <a:ea typeface="HGP創英角ｺﾞｼｯｸUB" pitchFamily="50" charset="-128"/>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1"/>
          <p:cNvSpPr>
            <a:spLocks noGrp="1"/>
          </p:cNvSpPr>
          <p:nvPr>
            <p:ph idx="1"/>
          </p:nvPr>
        </p:nvSpPr>
        <p:spPr>
          <a:xfrm>
            <a:off x="457200" y="908050"/>
            <a:ext cx="8229600" cy="936625"/>
          </a:xfrm>
        </p:spPr>
        <p:txBody>
          <a:bodyPr/>
          <a:lstStyle/>
          <a:p>
            <a:r>
              <a:rPr lang="en-US" altLang="ja-JP" dirty="0" smtClean="0">
                <a:latin typeface="Arial" charset="0"/>
                <a:ea typeface="ＭＳ Ｐゴシック" charset="-128"/>
              </a:rPr>
              <a:t>More then 10 venders already start to develop LPB interface. </a:t>
            </a:r>
          </a:p>
          <a:p>
            <a:endParaRPr lang="ja-JP" altLang="en-US" dirty="0" smtClean="0">
              <a:latin typeface="Arial" charset="0"/>
              <a:ea typeface="ＭＳ Ｐゴシック" charset="-128"/>
            </a:endParaRPr>
          </a:p>
        </p:txBody>
      </p:sp>
      <p:sp>
        <p:nvSpPr>
          <p:cNvPr id="8" name="タイトル 2"/>
          <p:cNvSpPr>
            <a:spLocks noGrp="1"/>
          </p:cNvSpPr>
          <p:nvPr>
            <p:ph type="title"/>
          </p:nvPr>
        </p:nvSpPr>
        <p:spPr>
          <a:xfrm>
            <a:off x="488950" y="115888"/>
            <a:ext cx="8186738" cy="576262"/>
          </a:xfrm>
        </p:spPr>
        <p:txBody>
          <a:bodyPr/>
          <a:lstStyle/>
          <a:p>
            <a:r>
              <a:rPr lang="en-US" altLang="ja-JP" b="1" dirty="0" smtClean="0">
                <a:latin typeface="Arial" charset="0"/>
                <a:ea typeface="ＭＳ Ｐゴシック" charset="-128"/>
              </a:rPr>
              <a:t>EDA venders adoption</a:t>
            </a:r>
            <a:endParaRPr lang="ja-JP" altLang="en-US" b="1" dirty="0" smtClean="0">
              <a:latin typeface="Arial" charset="0"/>
              <a:ea typeface="ＭＳ Ｐゴシック" charset="-128"/>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492375"/>
            <a:ext cx="8683625"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fukuba\Documents\Package\CPS\JEITA\LPB相互設計\DAC\Logo\IMST_ORtech.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834" y="3077386"/>
            <a:ext cx="1584176" cy="1071694"/>
          </a:xfrm>
          <a:prstGeom prst="rect">
            <a:avLst/>
          </a:prstGeom>
          <a:noFill/>
          <a:extLst>
            <a:ext uri="{909E8E84-426E-40DD-AFC4-6F175D3DCCD1}">
              <a14:hiddenFill xmlns:a14="http://schemas.microsoft.com/office/drawing/2010/main">
                <a:solidFill>
                  <a:srgbClr val="FFFFFF"/>
                </a:solidFill>
              </a14:hiddenFill>
            </a:ext>
          </a:extLst>
        </p:spPr>
      </p:pic>
      <p:sp>
        <p:nvSpPr>
          <p:cNvPr id="11" name="コンテンツ プレースホルダー 1"/>
          <p:cNvSpPr txBox="1">
            <a:spLocks/>
          </p:cNvSpPr>
          <p:nvPr/>
        </p:nvSpPr>
        <p:spPr bwMode="auto">
          <a:xfrm>
            <a:off x="539552" y="4220567"/>
            <a:ext cx="7776864"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7800" indent="-177800" algn="l" rtl="0" eaLnBrk="0" fontAlgn="base" hangingPunct="0">
              <a:spcBef>
                <a:spcPct val="20000"/>
              </a:spcBef>
              <a:spcAft>
                <a:spcPct val="0"/>
              </a:spcAft>
              <a:buFont typeface="Arial" charset="0"/>
              <a:buChar char="•"/>
              <a:defRPr kumimoji="1" sz="2400" kern="1200">
                <a:solidFill>
                  <a:schemeClr val="tx1"/>
                </a:solidFill>
                <a:latin typeface="Arial" pitchFamily="34" charset="0"/>
                <a:ea typeface="ＭＳ Ｐゴシック" pitchFamily="50" charset="-128"/>
                <a:cs typeface="+mn-cs"/>
              </a:defRPr>
            </a:lvl1pPr>
            <a:lvl2pPr marL="534988" indent="-179388" algn="l" rtl="0" eaLnBrk="0" fontAlgn="base" hangingPunct="0">
              <a:spcBef>
                <a:spcPct val="20000"/>
              </a:spcBef>
              <a:spcAft>
                <a:spcPct val="0"/>
              </a:spcAft>
              <a:buFont typeface="Arial" charset="0"/>
              <a:buChar char="–"/>
              <a:defRPr kumimoji="1" kern="1200">
                <a:solidFill>
                  <a:schemeClr val="tx1"/>
                </a:solidFill>
                <a:latin typeface="Arial" pitchFamily="34" charset="0"/>
                <a:ea typeface="ＭＳ Ｐゴシック" pitchFamily="50" charset="-128"/>
                <a:cs typeface="+mn-cs"/>
              </a:defRPr>
            </a:lvl2pPr>
            <a:lvl3pPr marL="903288" indent="-190500" algn="l" rtl="0" eaLnBrk="0" fontAlgn="base" hangingPunct="0">
              <a:spcBef>
                <a:spcPct val="20000"/>
              </a:spcBef>
              <a:spcAft>
                <a:spcPct val="0"/>
              </a:spcAft>
              <a:buFont typeface="Arial" charset="0"/>
              <a:buChar char="•"/>
              <a:defRPr kumimoji="1" sz="1600" kern="1200">
                <a:solidFill>
                  <a:schemeClr val="tx1"/>
                </a:solidFill>
                <a:latin typeface="Arial" pitchFamily="34" charset="0"/>
                <a:ea typeface="ＭＳ Ｐゴシック" pitchFamily="50" charset="-128"/>
                <a:cs typeface="+mn-cs"/>
              </a:defRPr>
            </a:lvl3pPr>
            <a:lvl4pPr marL="1258888" indent="-177800" algn="l" rtl="0" eaLnBrk="0" fontAlgn="base" hangingPunct="0">
              <a:spcBef>
                <a:spcPct val="20000"/>
              </a:spcBef>
              <a:spcAft>
                <a:spcPct val="0"/>
              </a:spcAft>
              <a:buFont typeface="Arial" charset="0"/>
              <a:buChar char="–"/>
              <a:defRPr kumimoji="1" sz="1400" kern="1200">
                <a:solidFill>
                  <a:schemeClr val="tx1"/>
                </a:solidFill>
                <a:latin typeface="Arial" pitchFamily="34" charset="0"/>
                <a:ea typeface="ＭＳ Ｐゴシック" pitchFamily="50" charset="-128"/>
                <a:cs typeface="+mn-cs"/>
              </a:defRPr>
            </a:lvl4pPr>
            <a:lvl5pPr marL="1614488" indent="-177800" algn="l" rtl="0" eaLnBrk="0" fontAlgn="base" hangingPunct="0">
              <a:spcBef>
                <a:spcPct val="20000"/>
              </a:spcBef>
              <a:spcAft>
                <a:spcPct val="0"/>
              </a:spcAft>
              <a:buFont typeface="Arial" charset="0"/>
              <a:buChar char="»"/>
              <a:defRPr kumimoji="1" sz="1400" kern="1200">
                <a:solidFill>
                  <a:schemeClr val="tx1"/>
                </a:solidFill>
                <a:latin typeface="Arial" pitchFamily="34" charset="0"/>
                <a:ea typeface="ＭＳ Ｐゴシック"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smtClean="0">
                <a:latin typeface="Arial" charset="0"/>
                <a:ea typeface="ＭＳ Ｐゴシック" charset="-128"/>
              </a:rPr>
              <a:t>In addition,  Cadence/ Fujitsu advanced technologies are also member of standardization committee of LPB. </a:t>
            </a:r>
            <a:endParaRPr lang="ja-JP" altLang="en-US" dirty="0" smtClean="0">
              <a:latin typeface="Arial" charset="0"/>
              <a:ea typeface="ＭＳ Ｐゴシック" charset="-128"/>
            </a:endParaRPr>
          </a:p>
        </p:txBody>
      </p:sp>
      <p:sp>
        <p:nvSpPr>
          <p:cNvPr id="12" name="正方形/長方形 11"/>
          <p:cNvSpPr/>
          <p:nvPr/>
        </p:nvSpPr>
        <p:spPr>
          <a:xfrm>
            <a:off x="7812360" y="3077386"/>
            <a:ext cx="1224136" cy="4230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1588" y="763588"/>
            <a:ext cx="9145588" cy="5402262"/>
          </a:xfrm>
          <a:prstGeom prst="rect">
            <a:avLst/>
          </a:prstGeom>
          <a:gradFill rotWithShape="0">
            <a:gsLst>
              <a:gs pos="0">
                <a:srgbClr val="182F76"/>
              </a:gs>
              <a:gs pos="100000">
                <a:srgbClr val="3366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fontAlgn="ctr"/>
            <a:endParaRPr lang="ja-JP" altLang="ja-JP" sz="1200">
              <a:solidFill>
                <a:srgbClr val="000000"/>
              </a:solidFill>
              <a:latin typeface="Arial" charset="0"/>
              <a:cs typeface="Arial" charset="0"/>
            </a:endParaRPr>
          </a:p>
        </p:txBody>
      </p:sp>
      <p:sp>
        <p:nvSpPr>
          <p:cNvPr id="7171" name="Rectangle 2"/>
          <p:cNvSpPr txBox="1">
            <a:spLocks noChangeArrowheads="1"/>
          </p:cNvSpPr>
          <p:nvPr/>
        </p:nvSpPr>
        <p:spPr bwMode="auto">
          <a:xfrm>
            <a:off x="476250" y="827088"/>
            <a:ext cx="6192838"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lvl="1" eaLnBrk="1" hangingPunct="1">
              <a:spcBef>
                <a:spcPct val="20000"/>
              </a:spcBef>
              <a:buFont typeface="Arial" charset="0"/>
              <a:buNone/>
            </a:pPr>
            <a:r>
              <a:rPr lang="en-US" altLang="ja-JP" sz="3600">
                <a:solidFill>
                  <a:schemeClr val="bg1"/>
                </a:solidFill>
                <a:ea typeface="Batang" pitchFamily="18" charset="-127"/>
                <a:cs typeface="Times New Roman" pitchFamily="18" charset="0"/>
              </a:rPr>
              <a:t>Mutual Communication</a:t>
            </a:r>
          </a:p>
          <a:p>
            <a:pPr lvl="1" eaLnBrk="1" hangingPunct="1">
              <a:spcBef>
                <a:spcPct val="20000"/>
              </a:spcBef>
              <a:buFont typeface="Arial" charset="0"/>
              <a:buNone/>
            </a:pPr>
            <a:r>
              <a:rPr lang="en-US" altLang="ja-JP" sz="3600">
                <a:solidFill>
                  <a:schemeClr val="bg1"/>
                </a:solidFill>
                <a:ea typeface="Batang" pitchFamily="18" charset="-127"/>
                <a:cs typeface="Times New Roman" pitchFamily="18" charset="0"/>
              </a:rPr>
              <a:t>Design Consistency </a:t>
            </a:r>
          </a:p>
          <a:p>
            <a:pPr lvl="1" eaLnBrk="1" hangingPunct="1">
              <a:spcBef>
                <a:spcPct val="20000"/>
              </a:spcBef>
              <a:buFont typeface="Arial" charset="0"/>
              <a:buNone/>
            </a:pPr>
            <a:r>
              <a:rPr lang="en-US" altLang="ja-JP" sz="3600">
                <a:solidFill>
                  <a:schemeClr val="bg1"/>
                </a:solidFill>
                <a:ea typeface="Batang" pitchFamily="18" charset="-127"/>
                <a:cs typeface="Times New Roman" pitchFamily="18" charset="0"/>
              </a:rPr>
              <a:t>Shorten Development Time </a:t>
            </a:r>
          </a:p>
        </p:txBody>
      </p:sp>
      <p:sp>
        <p:nvSpPr>
          <p:cNvPr id="7172" name="Rectangle 2"/>
          <p:cNvSpPr txBox="1">
            <a:spLocks noChangeArrowheads="1"/>
          </p:cNvSpPr>
          <p:nvPr/>
        </p:nvSpPr>
        <p:spPr bwMode="auto">
          <a:xfrm>
            <a:off x="827088" y="141288"/>
            <a:ext cx="6832600"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algn="ctr" eaLnBrk="1" hangingPunct="1">
              <a:lnSpc>
                <a:spcPct val="90000"/>
              </a:lnSpc>
              <a:spcBef>
                <a:spcPct val="20000"/>
              </a:spcBef>
              <a:buFont typeface="Arial" charset="0"/>
              <a:buNone/>
            </a:pPr>
            <a:r>
              <a:rPr lang="en-US" altLang="ja-JP" sz="3800" b="1">
                <a:solidFill>
                  <a:srgbClr val="BFBFBF"/>
                </a:solidFill>
                <a:latin typeface="Arial" charset="0"/>
                <a:cs typeface="Arial" charset="0"/>
              </a:rPr>
              <a:t>LSI</a:t>
            </a:r>
            <a:r>
              <a:rPr lang="en-US" altLang="ja-JP" sz="3800" b="1">
                <a:solidFill>
                  <a:srgbClr val="FFFFFF"/>
                </a:solidFill>
                <a:latin typeface="Arial" charset="0"/>
                <a:cs typeface="Arial" charset="0"/>
              </a:rPr>
              <a:t> </a:t>
            </a:r>
            <a:r>
              <a:rPr lang="en-US" altLang="ja-JP" sz="3800" b="1">
                <a:solidFill>
                  <a:srgbClr val="CC00CC"/>
                </a:solidFill>
                <a:latin typeface="Arial" charset="0"/>
                <a:cs typeface="Arial" charset="0"/>
              </a:rPr>
              <a:t>Package</a:t>
            </a:r>
            <a:r>
              <a:rPr lang="en-US" altLang="ja-JP" sz="3800" b="1">
                <a:solidFill>
                  <a:srgbClr val="FFFFFF"/>
                </a:solidFill>
                <a:latin typeface="Arial" charset="0"/>
                <a:cs typeface="Arial" charset="0"/>
              </a:rPr>
              <a:t> </a:t>
            </a:r>
            <a:r>
              <a:rPr lang="en-US" altLang="ja-JP" sz="3800" b="1">
                <a:solidFill>
                  <a:srgbClr val="66FF33"/>
                </a:solidFill>
                <a:latin typeface="Arial" charset="0"/>
                <a:cs typeface="Arial" charset="0"/>
              </a:rPr>
              <a:t>Board</a:t>
            </a:r>
            <a:r>
              <a:rPr lang="en-US" altLang="ja-JP" sz="3800" b="1">
                <a:solidFill>
                  <a:srgbClr val="FFFFFF"/>
                </a:solidFill>
                <a:latin typeface="Arial" charset="0"/>
                <a:cs typeface="Arial" charset="0"/>
              </a:rPr>
              <a:t> </a:t>
            </a:r>
            <a:r>
              <a:rPr lang="en-US" altLang="ja-JP" sz="3800" b="1">
                <a:latin typeface="Arial" charset="0"/>
                <a:cs typeface="Arial" charset="0"/>
              </a:rPr>
              <a:t>needs…</a:t>
            </a:r>
          </a:p>
        </p:txBody>
      </p:sp>
      <p:sp>
        <p:nvSpPr>
          <p:cNvPr id="7173" name="Rectangle 7"/>
          <p:cNvSpPr>
            <a:spLocks noChangeArrowheads="1"/>
          </p:cNvSpPr>
          <p:nvPr/>
        </p:nvSpPr>
        <p:spPr bwMode="auto">
          <a:xfrm>
            <a:off x="100013" y="3419475"/>
            <a:ext cx="68580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fontAlgn="ctr"/>
            <a:endParaRPr lang="ja-JP" altLang="ja-JP" sz="1200">
              <a:latin typeface="Arial" charset="0"/>
              <a:cs typeface="Arial" charset="0"/>
            </a:endParaRPr>
          </a:p>
        </p:txBody>
      </p:sp>
      <p:sp>
        <p:nvSpPr>
          <p:cNvPr id="7174" name="Rectangle 2"/>
          <p:cNvSpPr txBox="1">
            <a:spLocks noChangeArrowheads="1"/>
          </p:cNvSpPr>
          <p:nvPr/>
        </p:nvSpPr>
        <p:spPr bwMode="auto">
          <a:xfrm>
            <a:off x="44450" y="2916238"/>
            <a:ext cx="2379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algn="ctr" eaLnBrk="1" hangingPunct="1">
              <a:lnSpc>
                <a:spcPct val="90000"/>
              </a:lnSpc>
              <a:spcBef>
                <a:spcPct val="20000"/>
              </a:spcBef>
              <a:buFont typeface="Arial" charset="0"/>
              <a:buNone/>
            </a:pPr>
            <a:r>
              <a:rPr lang="en-US" altLang="ja-JP" sz="2800" u="sng">
                <a:solidFill>
                  <a:schemeClr val="bg1"/>
                </a:solidFill>
                <a:latin typeface="Arial" charset="0"/>
                <a:ea typeface="Arial Unicode MS" pitchFamily="50" charset="-128"/>
                <a:cs typeface="Arial" charset="0"/>
              </a:rPr>
              <a:t>Enabled by</a:t>
            </a:r>
            <a:r>
              <a:rPr lang="en-US" altLang="ja-JP" sz="2800" b="1" u="sng">
                <a:solidFill>
                  <a:schemeClr val="bg1"/>
                </a:solidFill>
                <a:latin typeface="Arial" charset="0"/>
                <a:ea typeface="Arial Unicode MS" pitchFamily="50" charset="-128"/>
                <a:cs typeface="Arial" charset="0"/>
              </a:rPr>
              <a:t> </a:t>
            </a:r>
          </a:p>
          <a:p>
            <a:pPr algn="ctr" eaLnBrk="1" hangingPunct="1">
              <a:lnSpc>
                <a:spcPct val="90000"/>
              </a:lnSpc>
              <a:spcBef>
                <a:spcPct val="20000"/>
              </a:spcBef>
              <a:buFont typeface="Arial" charset="0"/>
              <a:buNone/>
            </a:pPr>
            <a:r>
              <a:rPr lang="en-US" altLang="ja-JP" sz="2800" b="1" u="sng">
                <a:solidFill>
                  <a:schemeClr val="bg1"/>
                </a:solidFill>
                <a:latin typeface="Arial" charset="0"/>
                <a:ea typeface="HGPｺﾞｼｯｸE" pitchFamily="50" charset="-128"/>
                <a:cs typeface="Arial" charset="0"/>
              </a:rPr>
              <a:t>  </a:t>
            </a:r>
            <a:endParaRPr lang="en-US" altLang="ja-JP" sz="2000" b="1" u="sng">
              <a:solidFill>
                <a:schemeClr val="bg1"/>
              </a:solidFill>
              <a:latin typeface="Arial" charset="0"/>
              <a:ea typeface="HGPｺﾞｼｯｸE" pitchFamily="50" charset="-128"/>
              <a:cs typeface="Arial" charset="0"/>
            </a:endParaRPr>
          </a:p>
        </p:txBody>
      </p:sp>
      <p:sp>
        <p:nvSpPr>
          <p:cNvPr id="101" name="正方形/長方形 100"/>
          <p:cNvSpPr/>
          <p:nvPr/>
        </p:nvSpPr>
        <p:spPr>
          <a:xfrm>
            <a:off x="280988" y="3276600"/>
            <a:ext cx="6651625" cy="923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800" b="1" i="1" dirty="0">
                <a:solidFill>
                  <a:schemeClr val="bg1"/>
                </a:solidFill>
                <a:latin typeface="Arial" pitchFamily="34" charset="0"/>
                <a:ea typeface="HGPｺﾞｼｯｸE" pitchFamily="50" charset="-128"/>
                <a:cs typeface="Arial" pitchFamily="34" charset="0"/>
              </a:rPr>
              <a:t>     　　　　</a:t>
            </a:r>
            <a:r>
              <a:rPr lang="en-US" altLang="ja-JP" sz="3600" b="1" i="1" dirty="0">
                <a:solidFill>
                  <a:schemeClr val="bg1"/>
                </a:solidFill>
                <a:latin typeface="Arial" pitchFamily="34" charset="0"/>
                <a:ea typeface="HGPｺﾞｼｯｸE" pitchFamily="50" charset="-128"/>
                <a:cs typeface="Arial" pitchFamily="34" charset="0"/>
              </a:rPr>
              <a:t>New Standard format</a:t>
            </a:r>
            <a:endParaRPr lang="ja-JP" altLang="en-US" sz="2000" b="1" i="1" dirty="0">
              <a:solidFill>
                <a:schemeClr val="bg1"/>
              </a:solidFill>
              <a:latin typeface="Arial" pitchFamily="34" charset="0"/>
              <a:ea typeface="HGPｺﾞｼｯｸE" pitchFamily="50" charset="-128"/>
              <a:cs typeface="Arial" pitchFamily="34" charset="0"/>
            </a:endParaRPr>
          </a:p>
        </p:txBody>
      </p:sp>
      <p:sp>
        <p:nvSpPr>
          <p:cNvPr id="102" name="星 4 101"/>
          <p:cNvSpPr/>
          <p:nvPr/>
        </p:nvSpPr>
        <p:spPr>
          <a:xfrm>
            <a:off x="357188" y="909638"/>
            <a:ext cx="334962" cy="493712"/>
          </a:xfrm>
          <a:prstGeom prst="star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Arial" pitchFamily="34" charset="0"/>
              <a:cs typeface="Arial" pitchFamily="34" charset="0"/>
            </a:endParaRPr>
          </a:p>
        </p:txBody>
      </p:sp>
      <p:sp>
        <p:nvSpPr>
          <p:cNvPr id="103" name="星 4 102"/>
          <p:cNvSpPr/>
          <p:nvPr/>
        </p:nvSpPr>
        <p:spPr>
          <a:xfrm>
            <a:off x="357188" y="1547813"/>
            <a:ext cx="334962" cy="492125"/>
          </a:xfrm>
          <a:prstGeom prst="star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Arial" pitchFamily="34" charset="0"/>
              <a:cs typeface="Arial" pitchFamily="34" charset="0"/>
            </a:endParaRPr>
          </a:p>
        </p:txBody>
      </p:sp>
      <p:sp>
        <p:nvSpPr>
          <p:cNvPr id="104" name="星 4 103"/>
          <p:cNvSpPr/>
          <p:nvPr/>
        </p:nvSpPr>
        <p:spPr>
          <a:xfrm>
            <a:off x="357188" y="2195513"/>
            <a:ext cx="334962" cy="492125"/>
          </a:xfrm>
          <a:prstGeom prst="star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Arial" pitchFamily="34" charset="0"/>
              <a:cs typeface="Arial" pitchFamily="34" charset="0"/>
            </a:endParaRPr>
          </a:p>
        </p:txBody>
      </p:sp>
      <p:sp>
        <p:nvSpPr>
          <p:cNvPr id="7179" name="Rectangle 10"/>
          <p:cNvSpPr>
            <a:spLocks noChangeArrowheads="1"/>
          </p:cNvSpPr>
          <p:nvPr/>
        </p:nvSpPr>
        <p:spPr bwMode="auto">
          <a:xfrm>
            <a:off x="323850" y="3562350"/>
            <a:ext cx="6191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BFBFBF"/>
                </a:solidFill>
                <a:latin typeface="Arial Black" pitchFamily="34" charset="0"/>
              </a:rPr>
              <a:t>L</a:t>
            </a:r>
            <a:endParaRPr lang="ja-JP" altLang="ja-JP" sz="4600">
              <a:solidFill>
                <a:srgbClr val="BFBFBF"/>
              </a:solidFill>
              <a:latin typeface="Arial Black" pitchFamily="34" charset="0"/>
            </a:endParaRPr>
          </a:p>
        </p:txBody>
      </p:sp>
      <p:sp>
        <p:nvSpPr>
          <p:cNvPr id="7180" name="Rectangle 10"/>
          <p:cNvSpPr>
            <a:spLocks noChangeArrowheads="1"/>
          </p:cNvSpPr>
          <p:nvPr/>
        </p:nvSpPr>
        <p:spPr bwMode="auto">
          <a:xfrm>
            <a:off x="757238" y="3562350"/>
            <a:ext cx="557212"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CC00CC"/>
                </a:solidFill>
                <a:latin typeface="Arial Black" pitchFamily="34" charset="0"/>
              </a:rPr>
              <a:t>P</a:t>
            </a:r>
            <a:endParaRPr lang="ja-JP" altLang="ja-JP" sz="4600">
              <a:solidFill>
                <a:srgbClr val="CC00CC"/>
              </a:solidFill>
              <a:latin typeface="Arial Black" pitchFamily="34" charset="0"/>
            </a:endParaRPr>
          </a:p>
        </p:txBody>
      </p:sp>
      <p:sp>
        <p:nvSpPr>
          <p:cNvPr id="7181" name="Rectangle 10"/>
          <p:cNvSpPr>
            <a:spLocks noChangeArrowheads="1"/>
          </p:cNvSpPr>
          <p:nvPr/>
        </p:nvSpPr>
        <p:spPr bwMode="auto">
          <a:xfrm>
            <a:off x="1190625" y="3562350"/>
            <a:ext cx="6191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66FF33"/>
                </a:solidFill>
                <a:latin typeface="Arial Black" pitchFamily="34" charset="0"/>
              </a:rPr>
              <a:t>B</a:t>
            </a:r>
            <a:endParaRPr lang="ja-JP" altLang="ja-JP" sz="4600">
              <a:solidFill>
                <a:srgbClr val="66FF33"/>
              </a:solidFill>
              <a:latin typeface="Arial Black" pitchFamily="34" charset="0"/>
            </a:endParaRPr>
          </a:p>
        </p:txBody>
      </p:sp>
      <p:sp>
        <p:nvSpPr>
          <p:cNvPr id="7182" name="Rectangle 10"/>
          <p:cNvSpPr>
            <a:spLocks noChangeArrowheads="1"/>
          </p:cNvSpPr>
          <p:nvPr/>
        </p:nvSpPr>
        <p:spPr bwMode="auto">
          <a:xfrm>
            <a:off x="447675" y="3500438"/>
            <a:ext cx="557213"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FFFFFF"/>
                </a:solidFill>
                <a:latin typeface="Arial Black" pitchFamily="34" charset="0"/>
              </a:rPr>
              <a:t>L</a:t>
            </a:r>
            <a:endParaRPr lang="ja-JP" altLang="ja-JP" sz="4600">
              <a:solidFill>
                <a:srgbClr val="FFFFFF"/>
              </a:solidFill>
              <a:latin typeface="Arial Black" pitchFamily="34" charset="0"/>
            </a:endParaRPr>
          </a:p>
        </p:txBody>
      </p:sp>
      <p:sp>
        <p:nvSpPr>
          <p:cNvPr id="7183" name="Rectangle 10"/>
          <p:cNvSpPr>
            <a:spLocks noChangeArrowheads="1"/>
          </p:cNvSpPr>
          <p:nvPr/>
        </p:nvSpPr>
        <p:spPr bwMode="auto">
          <a:xfrm>
            <a:off x="757238" y="3500438"/>
            <a:ext cx="5572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FFFFFF"/>
                </a:solidFill>
                <a:latin typeface="Arial Black" pitchFamily="34" charset="0"/>
              </a:rPr>
              <a:t>P</a:t>
            </a:r>
            <a:endParaRPr lang="ja-JP" altLang="ja-JP" sz="4600">
              <a:solidFill>
                <a:srgbClr val="FFFFFF"/>
              </a:solidFill>
              <a:latin typeface="Arial Black" pitchFamily="34" charset="0"/>
            </a:endParaRPr>
          </a:p>
        </p:txBody>
      </p:sp>
      <p:sp>
        <p:nvSpPr>
          <p:cNvPr id="7184" name="Rectangle 10"/>
          <p:cNvSpPr>
            <a:spLocks noChangeArrowheads="1"/>
          </p:cNvSpPr>
          <p:nvPr/>
        </p:nvSpPr>
        <p:spPr bwMode="auto">
          <a:xfrm>
            <a:off x="1066800" y="3500438"/>
            <a:ext cx="61912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ctr"/>
            <a:r>
              <a:rPr lang="en-US" altLang="ja-JP" sz="4600">
                <a:solidFill>
                  <a:srgbClr val="FFFFFF"/>
                </a:solidFill>
                <a:latin typeface="Arial Black" pitchFamily="34" charset="0"/>
              </a:rPr>
              <a:t>B</a:t>
            </a:r>
            <a:endParaRPr lang="ja-JP" altLang="ja-JP" sz="4600">
              <a:solidFill>
                <a:srgbClr val="FFFFFF"/>
              </a:solidFill>
              <a:latin typeface="Arial Black" pitchFamily="34" charset="0"/>
            </a:endParaRPr>
          </a:p>
        </p:txBody>
      </p:sp>
      <p:pic>
        <p:nvPicPr>
          <p:cNvPr id="7185" name="Picture 2" descr="LPB紹介図"/>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975" y="4292600"/>
            <a:ext cx="4741863"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11560" y="1988840"/>
            <a:ext cx="7920880" cy="1569660"/>
          </a:xfrm>
          <a:prstGeom prst="rect">
            <a:avLst/>
          </a:prstGeom>
          <a:noFill/>
        </p:spPr>
        <p:txBody>
          <a:bodyPr wrap="square" rtlCol="0">
            <a:spAutoFit/>
          </a:bodyPr>
          <a:lstStyle/>
          <a:p>
            <a:pPr algn="ctr" fontAlgn="auto">
              <a:spcBef>
                <a:spcPts val="0"/>
              </a:spcBef>
              <a:spcAft>
                <a:spcPts val="0"/>
              </a:spcAft>
            </a:pPr>
            <a:r>
              <a:rPr lang="en-US" altLang="ja-JP" sz="4800" dirty="0" smtClean="0">
                <a:solidFill>
                  <a:prstClr val="black"/>
                </a:solidFill>
                <a:latin typeface="Calibri"/>
                <a:ea typeface="ＭＳ Ｐゴシック"/>
              </a:rPr>
              <a:t>LPB Standard Format </a:t>
            </a:r>
          </a:p>
          <a:p>
            <a:pPr algn="ctr" fontAlgn="auto">
              <a:spcBef>
                <a:spcPts val="0"/>
              </a:spcBef>
              <a:spcAft>
                <a:spcPts val="0"/>
              </a:spcAft>
            </a:pPr>
            <a:r>
              <a:rPr lang="en-US" altLang="ja-JP" sz="4800" dirty="0" smtClean="0">
                <a:solidFill>
                  <a:prstClr val="black"/>
                </a:solidFill>
                <a:latin typeface="Calibri"/>
                <a:ea typeface="ＭＳ Ｐゴシック"/>
              </a:rPr>
              <a:t>&amp; Usage </a:t>
            </a:r>
            <a:r>
              <a:rPr lang="en-US" altLang="ja-JP" sz="4800" dirty="0">
                <a:solidFill>
                  <a:prstClr val="black"/>
                </a:solidFill>
                <a:latin typeface="Calibri"/>
                <a:ea typeface="ＭＳ Ｐゴシック"/>
              </a:rPr>
              <a:t>example</a:t>
            </a:r>
            <a:endParaRPr lang="ja-JP" altLang="en-US" sz="4800" dirty="0">
              <a:solidFill>
                <a:prstClr val="black"/>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0176326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83"/>
          <p:cNvGrpSpPr>
            <a:grpSpLocks/>
          </p:cNvGrpSpPr>
          <p:nvPr/>
        </p:nvGrpSpPr>
        <p:grpSpPr bwMode="auto">
          <a:xfrm>
            <a:off x="3393070" y="1772816"/>
            <a:ext cx="5643426" cy="4118759"/>
            <a:chOff x="6039" y="10629"/>
            <a:chExt cx="9854" cy="6911"/>
          </a:xfrm>
        </p:grpSpPr>
        <p:sp>
          <p:nvSpPr>
            <p:cNvPr id="48" name="AutoShape 1"/>
            <p:cNvSpPr>
              <a:spLocks noChangeArrowheads="1"/>
            </p:cNvSpPr>
            <p:nvPr/>
          </p:nvSpPr>
          <p:spPr bwMode="auto">
            <a:xfrm>
              <a:off x="7595" y="13011"/>
              <a:ext cx="5564" cy="1656"/>
            </a:xfrm>
            <a:prstGeom prst="roundRect">
              <a:avLst>
                <a:gd name="adj" fmla="val 9086"/>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fontAlgn="auto">
                <a:spcBef>
                  <a:spcPts val="0"/>
                </a:spcBef>
                <a:spcAft>
                  <a:spcPts val="0"/>
                </a:spcAft>
                <a:buClr>
                  <a:srgbClr val="000000"/>
                </a:buClr>
                <a:buSzPct val="100000"/>
                <a:buFont typeface="Times New Roman" pitchFamily="18" charset="0"/>
                <a:buNone/>
                <a:defRPr/>
              </a:pPr>
              <a:endParaRPr kumimoji="0" lang="ja-JP" altLang="ja-JP" sz="300">
                <a:solidFill>
                  <a:srgbClr val="FFFFFF"/>
                </a:solidFill>
                <a:latin typeface="Arial" pitchFamily="34" charset="0"/>
                <a:ea typeface="ＭＳ Ｐゴシック" pitchFamily="50" charset="-128"/>
                <a:cs typeface="Arial" pitchFamily="34" charset="0"/>
              </a:endParaRPr>
            </a:p>
          </p:txBody>
        </p:sp>
        <p:sp>
          <p:nvSpPr>
            <p:cNvPr id="49" name="AutoShape 1"/>
            <p:cNvSpPr>
              <a:spLocks noChangeArrowheads="1"/>
            </p:cNvSpPr>
            <p:nvPr/>
          </p:nvSpPr>
          <p:spPr bwMode="auto">
            <a:xfrm>
              <a:off x="7614" y="11105"/>
              <a:ext cx="8279" cy="1896"/>
            </a:xfrm>
            <a:prstGeom prst="roundRect">
              <a:avLst>
                <a:gd name="adj" fmla="val 9086"/>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fontAlgn="auto">
                <a:spcBef>
                  <a:spcPts val="0"/>
                </a:spcBef>
                <a:spcAft>
                  <a:spcPts val="0"/>
                </a:spcAft>
                <a:buClr>
                  <a:srgbClr val="000000"/>
                </a:buClr>
                <a:buSzPct val="100000"/>
                <a:buFont typeface="Times New Roman" pitchFamily="18" charset="0"/>
                <a:buNone/>
                <a:defRPr/>
              </a:pPr>
              <a:endParaRPr kumimoji="0" lang="ja-JP" altLang="ja-JP" sz="300">
                <a:solidFill>
                  <a:srgbClr val="FFFFFF"/>
                </a:solidFill>
                <a:latin typeface="Arial" pitchFamily="34" charset="0"/>
                <a:ea typeface="ＭＳ Ｐゴシック" pitchFamily="50" charset="-128"/>
                <a:cs typeface="Arial" pitchFamily="34" charset="0"/>
              </a:endParaRPr>
            </a:p>
          </p:txBody>
        </p:sp>
        <p:grpSp>
          <p:nvGrpSpPr>
            <p:cNvPr id="8200" name="Group 3"/>
            <p:cNvGrpSpPr>
              <a:grpSpLocks/>
            </p:cNvGrpSpPr>
            <p:nvPr/>
          </p:nvGrpSpPr>
          <p:grpSpPr bwMode="auto">
            <a:xfrm>
              <a:off x="7608" y="13212"/>
              <a:ext cx="5348" cy="1354"/>
              <a:chOff x="771" y="1415"/>
              <a:chExt cx="3170" cy="766"/>
            </a:xfrm>
          </p:grpSpPr>
          <p:sp>
            <p:nvSpPr>
              <p:cNvPr id="8255" name="AutoShape 4"/>
              <p:cNvSpPr>
                <a:spLocks noChangeArrowheads="1"/>
              </p:cNvSpPr>
              <p:nvPr/>
            </p:nvSpPr>
            <p:spPr bwMode="auto">
              <a:xfrm>
                <a:off x="771" y="1693"/>
                <a:ext cx="3170" cy="488"/>
              </a:xfrm>
              <a:prstGeom prst="cube">
                <a:avLst>
                  <a:gd name="adj" fmla="val 79120"/>
                </a:avLst>
              </a:prstGeom>
              <a:solidFill>
                <a:srgbClr val="009900"/>
              </a:solidFill>
              <a:ln w="12600">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56" name="AutoShape 5"/>
              <p:cNvSpPr>
                <a:spLocks noChangeArrowheads="1"/>
              </p:cNvSpPr>
              <p:nvPr/>
            </p:nvSpPr>
            <p:spPr bwMode="auto">
              <a:xfrm>
                <a:off x="918" y="1724"/>
                <a:ext cx="2935" cy="303"/>
              </a:xfrm>
              <a:custGeom>
                <a:avLst/>
                <a:gdLst>
                  <a:gd name="T0" fmla="*/ 0 w 7859615"/>
                  <a:gd name="T1" fmla="*/ 0 h 850116"/>
                  <a:gd name="T2" fmla="*/ 0 w 7859615"/>
                  <a:gd name="T3" fmla="*/ 0 h 850116"/>
                  <a:gd name="T4" fmla="*/ 0 w 7859615"/>
                  <a:gd name="T5" fmla="*/ 0 h 850116"/>
                  <a:gd name="T6" fmla="*/ 0 w 7859615"/>
                  <a:gd name="T7" fmla="*/ 0 h 850116"/>
                  <a:gd name="T8" fmla="*/ 0 w 7859615"/>
                  <a:gd name="T9" fmla="*/ 0 h 8501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59615" h="850116">
                    <a:moveTo>
                      <a:pt x="0" y="850116"/>
                    </a:moveTo>
                    <a:lnTo>
                      <a:pt x="807831" y="0"/>
                    </a:lnTo>
                    <a:lnTo>
                      <a:pt x="7859615" y="0"/>
                    </a:lnTo>
                    <a:lnTo>
                      <a:pt x="6996028" y="850116"/>
                    </a:lnTo>
                    <a:lnTo>
                      <a:pt x="0" y="850116"/>
                    </a:lnTo>
                    <a:close/>
                  </a:path>
                </a:pathLst>
              </a:custGeom>
              <a:solidFill>
                <a:srgbClr val="FF9900">
                  <a:alpha val="90195"/>
                </a:srgbClr>
              </a:solidFill>
              <a:ln w="9525">
                <a:solidFill>
                  <a:srgbClr val="FF0000"/>
                </a:solidFill>
                <a:prstDash val="dash"/>
                <a:miter lim="800000"/>
                <a:headEnd/>
                <a:tailEnd/>
              </a:ln>
            </p:spPr>
            <p:txBody>
              <a:bodyPr wrap="none" anchor="ctr"/>
              <a:lstStyle/>
              <a:p>
                <a:pPr fontAlgn="auto">
                  <a:spcBef>
                    <a:spcPts val="0"/>
                  </a:spcBef>
                  <a:spcAft>
                    <a:spcPts val="0"/>
                  </a:spcAft>
                </a:pPr>
                <a:endParaRPr lang="ja-JP" altLang="en-US" sz="1800">
                  <a:solidFill>
                    <a:prstClr val="black"/>
                  </a:solidFill>
                  <a:latin typeface="Calibri"/>
                  <a:ea typeface="ＭＳ Ｐゴシック"/>
                </a:endParaRPr>
              </a:p>
            </p:txBody>
          </p:sp>
          <p:grpSp>
            <p:nvGrpSpPr>
              <p:cNvPr id="8257" name="Group 6"/>
              <p:cNvGrpSpPr>
                <a:grpSpLocks/>
              </p:cNvGrpSpPr>
              <p:nvPr/>
            </p:nvGrpSpPr>
            <p:grpSpPr bwMode="auto">
              <a:xfrm>
                <a:off x="977" y="1755"/>
                <a:ext cx="2111" cy="242"/>
                <a:chOff x="977" y="1755"/>
                <a:chExt cx="2111" cy="242"/>
              </a:xfrm>
            </p:grpSpPr>
            <p:sp>
              <p:nvSpPr>
                <p:cNvPr id="8273" name="AutoShape 7"/>
                <p:cNvSpPr>
                  <a:spLocks noChangeArrowheads="1"/>
                </p:cNvSpPr>
                <p:nvPr/>
              </p:nvSpPr>
              <p:spPr bwMode="auto">
                <a:xfrm>
                  <a:off x="1624" y="1785"/>
                  <a:ext cx="1464" cy="149"/>
                </a:xfrm>
                <a:prstGeom prst="parallelogram">
                  <a:avLst>
                    <a:gd name="adj" fmla="val 78058"/>
                  </a:avLst>
                </a:prstGeom>
                <a:solidFill>
                  <a:srgbClr val="33CC33"/>
                </a:solidFill>
                <a:ln w="9525">
                  <a:solidFill>
                    <a:srgbClr val="FF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grpSp>
              <p:nvGrpSpPr>
                <p:cNvPr id="8274" name="Group 8"/>
                <p:cNvGrpSpPr>
                  <a:grpSpLocks/>
                </p:cNvGrpSpPr>
                <p:nvPr/>
              </p:nvGrpSpPr>
              <p:grpSpPr bwMode="auto">
                <a:xfrm>
                  <a:off x="977" y="1755"/>
                  <a:ext cx="2049" cy="242"/>
                  <a:chOff x="977" y="1755"/>
                  <a:chExt cx="2049" cy="242"/>
                </a:xfrm>
              </p:grpSpPr>
              <p:sp>
                <p:nvSpPr>
                  <p:cNvPr id="8275" name="AutoShape 9"/>
                  <p:cNvSpPr>
                    <a:spLocks noChangeArrowheads="1"/>
                  </p:cNvSpPr>
                  <p:nvPr/>
                </p:nvSpPr>
                <p:spPr bwMode="auto">
                  <a:xfrm>
                    <a:off x="977" y="1755"/>
                    <a:ext cx="906" cy="242"/>
                  </a:xfrm>
                  <a:prstGeom prst="parallelogram">
                    <a:avLst>
                      <a:gd name="adj" fmla="val 91324"/>
                    </a:avLst>
                  </a:prstGeom>
                  <a:solidFill>
                    <a:srgbClr val="33CC33"/>
                  </a:solidFill>
                  <a:ln w="12600">
                    <a:solidFill>
                      <a:srgbClr val="FF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76" name="AutoShape 10"/>
                  <p:cNvSpPr>
                    <a:spLocks noChangeArrowheads="1"/>
                  </p:cNvSpPr>
                  <p:nvPr/>
                </p:nvSpPr>
                <p:spPr bwMode="auto">
                  <a:xfrm>
                    <a:off x="1693" y="1785"/>
                    <a:ext cx="208" cy="148"/>
                  </a:xfrm>
                  <a:custGeom>
                    <a:avLst/>
                    <a:gdLst>
                      <a:gd name="T0" fmla="*/ 0 w 557596"/>
                      <a:gd name="T1" fmla="*/ 0 h 415238"/>
                      <a:gd name="T2" fmla="*/ 0 w 557596"/>
                      <a:gd name="T3" fmla="*/ 0 h 415238"/>
                      <a:gd name="T4" fmla="*/ 0 w 557596"/>
                      <a:gd name="T5" fmla="*/ 0 h 415238"/>
                      <a:gd name="T6" fmla="*/ 0 w 557596"/>
                      <a:gd name="T7" fmla="*/ 0 h 415238"/>
                      <a:gd name="T8" fmla="*/ 0 w 557596"/>
                      <a:gd name="T9" fmla="*/ 0 h 4152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7596" h="415238">
                        <a:moveTo>
                          <a:pt x="0" y="415238"/>
                        </a:moveTo>
                        <a:lnTo>
                          <a:pt x="371244" y="0"/>
                        </a:lnTo>
                        <a:lnTo>
                          <a:pt x="557596" y="16668"/>
                        </a:lnTo>
                        <a:lnTo>
                          <a:pt x="198264" y="400950"/>
                        </a:lnTo>
                        <a:lnTo>
                          <a:pt x="0" y="415238"/>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8277" name="AutoShape 11"/>
                  <p:cNvSpPr>
                    <a:spLocks noChangeArrowheads="1"/>
                  </p:cNvSpPr>
                  <p:nvPr/>
                </p:nvSpPr>
                <p:spPr bwMode="auto">
                  <a:xfrm>
                    <a:off x="1594" y="1878"/>
                    <a:ext cx="1402" cy="26"/>
                  </a:xfrm>
                  <a:prstGeom prst="parallelogram">
                    <a:avLst>
                      <a:gd name="adj" fmla="val 121577"/>
                    </a:avLst>
                  </a:prstGeom>
                  <a:solidFill>
                    <a:srgbClr val="FF9900">
                      <a:alpha val="87842"/>
                    </a:srgbClr>
                  </a:solidFill>
                  <a:ln w="9525">
                    <a:solidFill>
                      <a:srgbClr val="FF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78" name="AutoShape 12"/>
                  <p:cNvSpPr>
                    <a:spLocks noChangeArrowheads="1"/>
                  </p:cNvSpPr>
                  <p:nvPr/>
                </p:nvSpPr>
                <p:spPr bwMode="auto">
                  <a:xfrm>
                    <a:off x="1624" y="1816"/>
                    <a:ext cx="1402" cy="26"/>
                  </a:xfrm>
                  <a:prstGeom prst="parallelogram">
                    <a:avLst>
                      <a:gd name="adj" fmla="val 121577"/>
                    </a:avLst>
                  </a:prstGeom>
                  <a:solidFill>
                    <a:srgbClr val="FF9900">
                      <a:alpha val="87842"/>
                    </a:srgbClr>
                  </a:solidFill>
                  <a:ln w="9525">
                    <a:solidFill>
                      <a:srgbClr val="FF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grpSp>
          </p:grpSp>
          <p:sp>
            <p:nvSpPr>
              <p:cNvPr id="8258" name="AutoShape 13"/>
              <p:cNvSpPr>
                <a:spLocks noChangeArrowheads="1"/>
              </p:cNvSpPr>
              <p:nvPr/>
            </p:nvSpPr>
            <p:spPr bwMode="auto">
              <a:xfrm>
                <a:off x="2888" y="1724"/>
                <a:ext cx="730" cy="242"/>
              </a:xfrm>
              <a:prstGeom prst="cube">
                <a:avLst>
                  <a:gd name="adj" fmla="val 84806"/>
                </a:avLst>
              </a:prstGeom>
              <a:solidFill>
                <a:srgbClr val="66CCFF"/>
              </a:solidFill>
              <a:ln w="9525">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59" name="AutoShape 14"/>
              <p:cNvSpPr>
                <a:spLocks noChangeArrowheads="1"/>
              </p:cNvSpPr>
              <p:nvPr/>
            </p:nvSpPr>
            <p:spPr bwMode="auto">
              <a:xfrm>
                <a:off x="3064" y="1755"/>
                <a:ext cx="348" cy="118"/>
              </a:xfrm>
              <a:prstGeom prst="cube">
                <a:avLst>
                  <a:gd name="adj" fmla="val 79120"/>
                </a:avLst>
              </a:prstGeom>
              <a:solidFill>
                <a:srgbClr val="808080"/>
              </a:solidFill>
              <a:ln w="9525">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grpSp>
            <p:nvGrpSpPr>
              <p:cNvPr id="8260" name="Group 15"/>
              <p:cNvGrpSpPr>
                <a:grpSpLocks/>
              </p:cNvGrpSpPr>
              <p:nvPr/>
            </p:nvGrpSpPr>
            <p:grpSpPr bwMode="auto">
              <a:xfrm>
                <a:off x="947" y="1600"/>
                <a:ext cx="906" cy="334"/>
                <a:chOff x="947" y="1600"/>
                <a:chExt cx="906" cy="334"/>
              </a:xfrm>
            </p:grpSpPr>
            <p:sp>
              <p:nvSpPr>
                <p:cNvPr id="8263" name="Oval 16"/>
                <p:cNvSpPr>
                  <a:spLocks noChangeArrowheads="1"/>
                </p:cNvSpPr>
                <p:nvPr/>
              </p:nvSpPr>
              <p:spPr bwMode="auto">
                <a:xfrm>
                  <a:off x="1036"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4" name="Oval 17"/>
                <p:cNvSpPr>
                  <a:spLocks noChangeArrowheads="1"/>
                </p:cNvSpPr>
                <p:nvPr/>
              </p:nvSpPr>
              <p:spPr bwMode="auto">
                <a:xfrm>
                  <a:off x="1124"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5" name="Oval 18"/>
                <p:cNvSpPr>
                  <a:spLocks noChangeArrowheads="1"/>
                </p:cNvSpPr>
                <p:nvPr/>
              </p:nvSpPr>
              <p:spPr bwMode="auto">
                <a:xfrm>
                  <a:off x="1212"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6" name="Oval 19"/>
                <p:cNvSpPr>
                  <a:spLocks noChangeArrowheads="1"/>
                </p:cNvSpPr>
                <p:nvPr/>
              </p:nvSpPr>
              <p:spPr bwMode="auto">
                <a:xfrm>
                  <a:off x="1300"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7" name="Oval 20"/>
                <p:cNvSpPr>
                  <a:spLocks noChangeArrowheads="1"/>
                </p:cNvSpPr>
                <p:nvPr/>
              </p:nvSpPr>
              <p:spPr bwMode="auto">
                <a:xfrm>
                  <a:off x="1388"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8" name="Oval 21"/>
                <p:cNvSpPr>
                  <a:spLocks noChangeArrowheads="1"/>
                </p:cNvSpPr>
                <p:nvPr/>
              </p:nvSpPr>
              <p:spPr bwMode="auto">
                <a:xfrm>
                  <a:off x="1476"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9" name="Oval 22"/>
                <p:cNvSpPr>
                  <a:spLocks noChangeArrowheads="1"/>
                </p:cNvSpPr>
                <p:nvPr/>
              </p:nvSpPr>
              <p:spPr bwMode="auto">
                <a:xfrm>
                  <a:off x="1565"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70" name="Oval 23"/>
                <p:cNvSpPr>
                  <a:spLocks noChangeArrowheads="1"/>
                </p:cNvSpPr>
                <p:nvPr/>
              </p:nvSpPr>
              <p:spPr bwMode="auto">
                <a:xfrm>
                  <a:off x="948" y="1877"/>
                  <a:ext cx="54" cy="57"/>
                </a:xfrm>
                <a:prstGeom prst="ellipse">
                  <a:avLst/>
                </a:prstGeom>
                <a:gradFill rotWithShape="0">
                  <a:gsLst>
                    <a:gs pos="0">
                      <a:srgbClr val="80808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71" name="AutoShape 24"/>
                <p:cNvSpPr>
                  <a:spLocks noChangeArrowheads="1"/>
                </p:cNvSpPr>
                <p:nvPr/>
              </p:nvSpPr>
              <p:spPr bwMode="auto">
                <a:xfrm>
                  <a:off x="947" y="1600"/>
                  <a:ext cx="906" cy="303"/>
                </a:xfrm>
                <a:prstGeom prst="cube">
                  <a:avLst>
                    <a:gd name="adj" fmla="val 79120"/>
                  </a:avLst>
                </a:prstGeom>
                <a:solidFill>
                  <a:srgbClr val="CCCCFF"/>
                </a:solidFill>
                <a:ln w="9525">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72" name="AutoShape 25"/>
                <p:cNvSpPr>
                  <a:spLocks noChangeArrowheads="1"/>
                </p:cNvSpPr>
                <p:nvPr/>
              </p:nvSpPr>
              <p:spPr bwMode="auto">
                <a:xfrm>
                  <a:off x="1271" y="1662"/>
                  <a:ext cx="318" cy="88"/>
                </a:xfrm>
                <a:prstGeom prst="parallelogram">
                  <a:avLst>
                    <a:gd name="adj" fmla="val 96313"/>
                  </a:avLst>
                </a:prstGeom>
                <a:solidFill>
                  <a:srgbClr val="FF9900"/>
                </a:solidFill>
                <a:ln w="12600">
                  <a:solidFill>
                    <a:srgbClr val="FF99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grpSp>
          <p:sp>
            <p:nvSpPr>
              <p:cNvPr id="8261" name="AutoShape 26"/>
              <p:cNvSpPr>
                <a:spLocks noChangeArrowheads="1"/>
              </p:cNvSpPr>
              <p:nvPr/>
            </p:nvSpPr>
            <p:spPr bwMode="auto">
              <a:xfrm>
                <a:off x="1241" y="1415"/>
                <a:ext cx="406" cy="149"/>
              </a:xfrm>
              <a:prstGeom prst="cube">
                <a:avLst>
                  <a:gd name="adj" fmla="val 79120"/>
                </a:avLst>
              </a:prstGeom>
              <a:solidFill>
                <a:srgbClr val="808080"/>
              </a:solidFill>
              <a:ln w="9525">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sp>
            <p:nvSpPr>
              <p:cNvPr id="8262" name="AutoShape 27"/>
              <p:cNvSpPr>
                <a:spLocks noChangeArrowheads="1"/>
              </p:cNvSpPr>
              <p:nvPr/>
            </p:nvSpPr>
            <p:spPr bwMode="auto">
              <a:xfrm>
                <a:off x="1657" y="1949"/>
                <a:ext cx="159" cy="39"/>
              </a:xfrm>
              <a:prstGeom prst="cube">
                <a:avLst>
                  <a:gd name="adj" fmla="val 79120"/>
                </a:avLst>
              </a:prstGeom>
              <a:solidFill>
                <a:srgbClr val="993300"/>
              </a:solidFill>
              <a:ln w="6350">
                <a:solidFill>
                  <a:srgbClr val="000000"/>
                </a:solidFill>
                <a:miter lim="800000"/>
                <a:headEnd/>
                <a:tailEnd/>
              </a:ln>
            </p:spPr>
            <p:txBody>
              <a:bodyPr wrap="none" anchor="ctr"/>
              <a:lstStyle>
                <a:lvl1pPr defTabSz="3762375" eaLnBrk="0" hangingPunct="0">
                  <a:defRPr kumimoji="1" sz="2400">
                    <a:solidFill>
                      <a:schemeClr val="tx1"/>
                    </a:solidFill>
                    <a:latin typeface="Times New Roman" pitchFamily="18" charset="0"/>
                    <a:ea typeface="ＭＳ Ｐゴシック" charset="-128"/>
                  </a:defRPr>
                </a:lvl1pPr>
                <a:lvl2pPr marL="742950" indent="-285750" defTabSz="3762375" eaLnBrk="0" hangingPunct="0">
                  <a:defRPr kumimoji="1" sz="2400">
                    <a:solidFill>
                      <a:schemeClr val="tx1"/>
                    </a:solidFill>
                    <a:latin typeface="Times New Roman" pitchFamily="18" charset="0"/>
                    <a:ea typeface="ＭＳ Ｐゴシック" charset="-128"/>
                  </a:defRPr>
                </a:lvl2pPr>
                <a:lvl3pPr marL="1143000" indent="-228600" defTabSz="3762375" eaLnBrk="0" hangingPunct="0">
                  <a:defRPr kumimoji="1" sz="2400">
                    <a:solidFill>
                      <a:schemeClr val="tx1"/>
                    </a:solidFill>
                    <a:latin typeface="Times New Roman" pitchFamily="18" charset="0"/>
                    <a:ea typeface="ＭＳ Ｐゴシック" charset="-128"/>
                  </a:defRPr>
                </a:lvl3pPr>
                <a:lvl4pPr marL="1600200" indent="-228600" defTabSz="3762375" eaLnBrk="0" hangingPunct="0">
                  <a:defRPr kumimoji="1" sz="2400">
                    <a:solidFill>
                      <a:schemeClr val="tx1"/>
                    </a:solidFill>
                    <a:latin typeface="Times New Roman" pitchFamily="18" charset="0"/>
                    <a:ea typeface="ＭＳ Ｐゴシック" charset="-128"/>
                  </a:defRPr>
                </a:lvl4pPr>
                <a:lvl5pPr marL="2057400" indent="-228600" defTabSz="3762375" eaLnBrk="0" hangingPunct="0">
                  <a:defRPr kumimoji="1" sz="2400">
                    <a:solidFill>
                      <a:schemeClr val="tx1"/>
                    </a:solidFill>
                    <a:latin typeface="Times New Roman" pitchFamily="18" charset="0"/>
                    <a:ea typeface="ＭＳ Ｐゴシック" charset="-128"/>
                  </a:defRPr>
                </a:lvl5pPr>
                <a:lvl6pPr marL="25146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defTabSz="3762375"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Clr>
                    <a:srgbClr val="000000"/>
                  </a:buClr>
                  <a:buSzPct val="100000"/>
                  <a:buFont typeface="Times New Roman" pitchFamily="18" charset="0"/>
                  <a:buNone/>
                </a:pPr>
                <a:endParaRPr lang="ja-JP" altLang="ja-JP" sz="300">
                  <a:solidFill>
                    <a:srgbClr val="FFFFFF"/>
                  </a:solidFill>
                  <a:latin typeface="Arial" charset="0"/>
                  <a:cs typeface="Arial" charset="0"/>
                </a:endParaRPr>
              </a:p>
            </p:txBody>
          </p:sp>
        </p:grpSp>
        <p:pic>
          <p:nvPicPr>
            <p:cNvPr id="8201"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4" y="15377"/>
              <a:ext cx="2847" cy="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29"/>
            <p:cNvPicPr>
              <a:picLocks noChangeAspect="1" noChangeArrowheads="1"/>
            </p:cNvPicPr>
            <p:nvPr/>
          </p:nvPicPr>
          <p:blipFill>
            <a:blip r:embed="rId3">
              <a:extLst>
                <a:ext uri="{28A0092B-C50C-407E-A947-70E740481C1C}">
                  <a14:useLocalDpi xmlns:a14="http://schemas.microsoft.com/office/drawing/2010/main" val="0"/>
                </a:ext>
              </a:extLst>
            </a:blip>
            <a:srcRect r="9941"/>
            <a:stretch>
              <a:fillRect/>
            </a:stretch>
          </p:blipFill>
          <p:spPr bwMode="auto">
            <a:xfrm>
              <a:off x="11412" y="16133"/>
              <a:ext cx="1282" cy="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l="16808" t="20923" r="1494" b="3487"/>
            <a:stretch>
              <a:fillRect/>
            </a:stretch>
          </p:blipFill>
          <p:spPr bwMode="auto">
            <a:xfrm>
              <a:off x="11542" y="15315"/>
              <a:ext cx="1444"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3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635" y="15914"/>
              <a:ext cx="1329" cy="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5" name="Text Box 61"/>
            <p:cNvSpPr txBox="1">
              <a:spLocks noChangeArrowheads="1"/>
            </p:cNvSpPr>
            <p:nvPr/>
          </p:nvSpPr>
          <p:spPr bwMode="auto">
            <a:xfrm>
              <a:off x="11747" y="15259"/>
              <a:ext cx="887"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300" b="1">
                  <a:solidFill>
                    <a:srgbClr val="FFFFFF"/>
                  </a:solidFill>
                  <a:latin typeface="Arial" charset="0"/>
                  <a:ea typeface="Meiryo UI" pitchFamily="50" charset="-128"/>
                  <a:cs typeface="Arial" charset="0"/>
                </a:rPr>
                <a:t>SI</a:t>
              </a:r>
            </a:p>
          </p:txBody>
        </p:sp>
        <p:sp>
          <p:nvSpPr>
            <p:cNvPr id="8206" name="Text Box 63"/>
            <p:cNvSpPr txBox="1">
              <a:spLocks noChangeArrowheads="1"/>
            </p:cNvSpPr>
            <p:nvPr/>
          </p:nvSpPr>
          <p:spPr bwMode="auto">
            <a:xfrm>
              <a:off x="11609" y="16286"/>
              <a:ext cx="887"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300" b="1">
                  <a:solidFill>
                    <a:srgbClr val="000000"/>
                  </a:solidFill>
                  <a:latin typeface="Arial" charset="0"/>
                  <a:ea typeface="Meiryo UI" pitchFamily="50" charset="-128"/>
                  <a:cs typeface="Arial" charset="0"/>
                </a:rPr>
                <a:t>PI</a:t>
              </a:r>
            </a:p>
          </p:txBody>
        </p:sp>
        <p:sp>
          <p:nvSpPr>
            <p:cNvPr id="8207" name="Text Box 65"/>
            <p:cNvSpPr txBox="1">
              <a:spLocks noChangeArrowheads="1"/>
            </p:cNvSpPr>
            <p:nvPr/>
          </p:nvSpPr>
          <p:spPr bwMode="auto">
            <a:xfrm>
              <a:off x="9533" y="16968"/>
              <a:ext cx="4325" cy="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1600" b="1" dirty="0">
                  <a:solidFill>
                    <a:srgbClr val="002060"/>
                  </a:solidFill>
                  <a:latin typeface="Arial" charset="0"/>
                  <a:ea typeface="HGP創英角ｺﾞｼｯｸUB" pitchFamily="50" charset="-128"/>
                  <a:cs typeface="Arial" charset="0"/>
                </a:rPr>
                <a:t>Post design analysis</a:t>
              </a:r>
            </a:p>
          </p:txBody>
        </p:sp>
        <p:sp>
          <p:nvSpPr>
            <p:cNvPr id="8208" name="Text Box 66"/>
            <p:cNvSpPr txBox="1">
              <a:spLocks noChangeArrowheads="1"/>
            </p:cNvSpPr>
            <p:nvPr/>
          </p:nvSpPr>
          <p:spPr bwMode="auto">
            <a:xfrm>
              <a:off x="9646" y="10629"/>
              <a:ext cx="4118" cy="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1600" b="1" dirty="0">
                  <a:solidFill>
                    <a:srgbClr val="002060"/>
                  </a:solidFill>
                  <a:latin typeface="Arial" charset="0"/>
                  <a:ea typeface="HGP創英角ｺﾞｼｯｸUB" pitchFamily="50" charset="-128"/>
                  <a:cs typeface="Arial" charset="0"/>
                </a:rPr>
                <a:t>Conceptual design</a:t>
              </a:r>
            </a:p>
          </p:txBody>
        </p:sp>
        <p:cxnSp>
          <p:nvCxnSpPr>
            <p:cNvPr id="8209" name="AutoShape 74"/>
            <p:cNvCxnSpPr>
              <a:cxnSpLocks noChangeShapeType="1"/>
              <a:stCxn id="89" idx="1"/>
              <a:endCxn id="8262" idx="0"/>
            </p:cNvCxnSpPr>
            <p:nvPr/>
          </p:nvCxnSpPr>
          <p:spPr bwMode="auto">
            <a:xfrm flipH="1">
              <a:off x="9264" y="12473"/>
              <a:ext cx="3273" cy="1682"/>
            </a:xfrm>
            <a:prstGeom prst="straightConnector1">
              <a:avLst/>
            </a:prstGeom>
            <a:noFill/>
            <a:ln w="9360">
              <a:solidFill>
                <a:srgbClr val="003399"/>
              </a:solidFill>
              <a:miter lim="800000"/>
              <a:headEnd/>
              <a:tailEnd type="arrow" w="sm" len="sm"/>
            </a:ln>
            <a:extLst>
              <a:ext uri="{909E8E84-426E-40DD-AFC4-6F175D3DCCD1}">
                <a14:hiddenFill xmlns:a14="http://schemas.microsoft.com/office/drawing/2010/main">
                  <a:noFill/>
                </a14:hiddenFill>
              </a:ext>
            </a:extLst>
          </p:spPr>
        </p:cxnSp>
        <p:cxnSp>
          <p:nvCxnSpPr>
            <p:cNvPr id="8210" name="AutoShape 75"/>
            <p:cNvCxnSpPr>
              <a:cxnSpLocks noChangeShapeType="1"/>
              <a:stCxn id="89" idx="1"/>
            </p:cNvCxnSpPr>
            <p:nvPr/>
          </p:nvCxnSpPr>
          <p:spPr bwMode="auto">
            <a:xfrm flipH="1">
              <a:off x="9086" y="12473"/>
              <a:ext cx="3451" cy="1285"/>
            </a:xfrm>
            <a:prstGeom prst="straightConnector1">
              <a:avLst/>
            </a:prstGeom>
            <a:noFill/>
            <a:ln w="9360">
              <a:solidFill>
                <a:srgbClr val="003399"/>
              </a:solidFill>
              <a:miter lim="800000"/>
              <a:headEnd/>
              <a:tailEnd type="arrow" w="sm" len="sm"/>
            </a:ln>
            <a:extLst>
              <a:ext uri="{909E8E84-426E-40DD-AFC4-6F175D3DCCD1}">
                <a14:hiddenFill xmlns:a14="http://schemas.microsoft.com/office/drawing/2010/main">
                  <a:noFill/>
                </a14:hiddenFill>
              </a:ext>
            </a:extLst>
          </p:spPr>
        </p:cxnSp>
        <p:cxnSp>
          <p:nvCxnSpPr>
            <p:cNvPr id="8211" name="AutoShape 77"/>
            <p:cNvCxnSpPr>
              <a:cxnSpLocks noChangeShapeType="1"/>
              <a:stCxn id="90" idx="1"/>
            </p:cNvCxnSpPr>
            <p:nvPr/>
          </p:nvCxnSpPr>
          <p:spPr bwMode="auto">
            <a:xfrm flipH="1">
              <a:off x="12016" y="13319"/>
              <a:ext cx="518" cy="226"/>
            </a:xfrm>
            <a:prstGeom prst="straightConnector1">
              <a:avLst/>
            </a:prstGeom>
            <a:noFill/>
            <a:ln w="9360">
              <a:solidFill>
                <a:srgbClr val="003399"/>
              </a:solidFill>
              <a:miter lim="800000"/>
              <a:headEnd/>
              <a:tailEnd type="triangle" w="med" len="med"/>
            </a:ln>
            <a:extLst>
              <a:ext uri="{909E8E84-426E-40DD-AFC4-6F175D3DCCD1}">
                <a14:hiddenFill xmlns:a14="http://schemas.microsoft.com/office/drawing/2010/main">
                  <a:noFill/>
                </a14:hiddenFill>
              </a:ext>
            </a:extLst>
          </p:spPr>
        </p:cxnSp>
        <p:cxnSp>
          <p:nvCxnSpPr>
            <p:cNvPr id="8212" name="AutoShape 83"/>
            <p:cNvCxnSpPr>
              <a:cxnSpLocks noChangeShapeType="1"/>
            </p:cNvCxnSpPr>
            <p:nvPr/>
          </p:nvCxnSpPr>
          <p:spPr bwMode="auto">
            <a:xfrm>
              <a:off x="7858" y="11386"/>
              <a:ext cx="5983" cy="0"/>
            </a:xfrm>
            <a:prstGeom prst="straightConnector1">
              <a:avLst/>
            </a:prstGeom>
            <a:noFill/>
            <a:ln w="25560">
              <a:solidFill>
                <a:srgbClr val="000000"/>
              </a:solidFill>
              <a:miter lim="800000"/>
              <a:headEnd/>
              <a:tailEnd type="triangle" w="med" len="med"/>
            </a:ln>
            <a:extLst>
              <a:ext uri="{909E8E84-426E-40DD-AFC4-6F175D3DCCD1}">
                <a14:hiddenFill xmlns:a14="http://schemas.microsoft.com/office/drawing/2010/main">
                  <a:noFill/>
                </a14:hiddenFill>
              </a:ext>
            </a:extLst>
          </p:spPr>
        </p:cxnSp>
        <p:grpSp>
          <p:nvGrpSpPr>
            <p:cNvPr id="8213" name="グループ化 92"/>
            <p:cNvGrpSpPr>
              <a:grpSpLocks/>
            </p:cNvGrpSpPr>
            <p:nvPr/>
          </p:nvGrpSpPr>
          <p:grpSpPr bwMode="auto">
            <a:xfrm>
              <a:off x="7706" y="11632"/>
              <a:ext cx="4745" cy="1216"/>
              <a:chOff x="179512" y="3715544"/>
              <a:chExt cx="4464496" cy="1091543"/>
            </a:xfrm>
          </p:grpSpPr>
          <p:sp>
            <p:nvSpPr>
              <p:cNvPr id="95" name="角丸四角形 94"/>
              <p:cNvSpPr/>
              <p:nvPr/>
            </p:nvSpPr>
            <p:spPr>
              <a:xfrm>
                <a:off x="1691680"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auto">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PKG</a:t>
                </a:r>
              </a:p>
            </p:txBody>
          </p:sp>
          <p:sp>
            <p:nvSpPr>
              <p:cNvPr id="96" name="角丸四角形 95"/>
              <p:cNvSpPr/>
              <p:nvPr/>
            </p:nvSpPr>
            <p:spPr>
              <a:xfrm>
                <a:off x="179512"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auto">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LSI</a:t>
                </a:r>
              </a:p>
            </p:txBody>
          </p:sp>
          <p:sp>
            <p:nvSpPr>
              <p:cNvPr id="97" name="角丸四角形 96"/>
              <p:cNvSpPr/>
              <p:nvPr/>
            </p:nvSpPr>
            <p:spPr>
              <a:xfrm>
                <a:off x="3203848" y="3715544"/>
                <a:ext cx="1440160" cy="1091543"/>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bIns="0" anchor="b"/>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auto">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Board</a:t>
                </a:r>
              </a:p>
            </p:txBody>
          </p:sp>
          <p:pic>
            <p:nvPicPr>
              <p:cNvPr id="8251" name="Picture 32"/>
              <p:cNvPicPr>
                <a:picLocks noChangeAspect="1" noChangeArrowheads="1"/>
              </p:cNvPicPr>
              <p:nvPr/>
            </p:nvPicPr>
            <p:blipFill>
              <a:blip r:embed="rId6">
                <a:extLst>
                  <a:ext uri="{28A0092B-C50C-407E-A947-70E740481C1C}">
                    <a14:useLocalDpi xmlns:a14="http://schemas.microsoft.com/office/drawing/2010/main" val="0"/>
                  </a:ext>
                </a:extLst>
              </a:blip>
              <a:srcRect l="9598" t="13965" r="37331" b="15192"/>
              <a:stretch>
                <a:fillRect/>
              </a:stretch>
            </p:blipFill>
            <p:spPr bwMode="auto">
              <a:xfrm>
                <a:off x="597399" y="3899540"/>
                <a:ext cx="604385" cy="556573"/>
              </a:xfrm>
              <a:prstGeom prst="rect">
                <a:avLst/>
              </a:prstGeom>
              <a:noFill/>
              <a:ln w="9360">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8252" name="Picture 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87526" y="3829248"/>
                <a:ext cx="55562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3" name="Picture 6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07679" y="3841094"/>
                <a:ext cx="774698" cy="625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4" name="Picture 37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90728" y="3829248"/>
                <a:ext cx="1258208" cy="655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8" name="下矢印 67"/>
            <p:cNvSpPr/>
            <p:nvPr/>
          </p:nvSpPr>
          <p:spPr>
            <a:xfrm>
              <a:off x="9942" y="14521"/>
              <a:ext cx="220" cy="311"/>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69" name="下矢印 68"/>
            <p:cNvSpPr/>
            <p:nvPr/>
          </p:nvSpPr>
          <p:spPr>
            <a:xfrm>
              <a:off x="9942" y="15206"/>
              <a:ext cx="220" cy="321"/>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216" name="下矢印 69"/>
            <p:cNvSpPr>
              <a:spLocks noChangeArrowheads="1"/>
            </p:cNvSpPr>
            <p:nvPr/>
          </p:nvSpPr>
          <p:spPr bwMode="auto">
            <a:xfrm rot="-5400000">
              <a:off x="11021" y="16069"/>
              <a:ext cx="477" cy="305"/>
            </a:xfrm>
            <a:prstGeom prst="downArrow">
              <a:avLst>
                <a:gd name="adj1" fmla="val 50000"/>
                <a:gd name="adj2" fmla="val 50000"/>
              </a:avLst>
            </a:prstGeom>
            <a:gradFill rotWithShape="1">
              <a:gsLst>
                <a:gs pos="0">
                  <a:srgbClr val="C9B5E8"/>
                </a:gs>
                <a:gs pos="35001">
                  <a:srgbClr val="D9CBEE"/>
                </a:gs>
                <a:gs pos="100000">
                  <a:srgbClr val="F0EAF9"/>
                </a:gs>
              </a:gsLst>
              <a:lin ang="16200000" scaled="1"/>
            </a:gradFill>
            <a:ln w="9525" algn="ctr">
              <a:solidFill>
                <a:srgbClr val="7D60A0"/>
              </a:solidFill>
              <a:miter lim="800000"/>
              <a:headEnd/>
              <a:tailEnd/>
            </a:ln>
            <a:effectLst>
              <a:outerShdw dist="20000" dir="5400000" rotWithShape="0">
                <a:srgbClr val="000000">
                  <a:alpha val="37999"/>
                </a:srgbClr>
              </a:outerShdw>
            </a:effectLst>
          </p:spPr>
          <p:txBody>
            <a:bodyPr vert="eaVert"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pPr>
              <a:endParaRPr kumimoji="0" lang="ja-JP" altLang="ja-JP" sz="300">
                <a:solidFill>
                  <a:srgbClr val="000000"/>
                </a:solidFill>
                <a:latin typeface="Arial" charset="0"/>
                <a:cs typeface="Arial" charset="0"/>
              </a:endParaRPr>
            </a:p>
          </p:txBody>
        </p:sp>
        <p:sp>
          <p:nvSpPr>
            <p:cNvPr id="8217" name="Text Box 63"/>
            <p:cNvSpPr txBox="1">
              <a:spLocks noChangeArrowheads="1"/>
            </p:cNvSpPr>
            <p:nvPr/>
          </p:nvSpPr>
          <p:spPr bwMode="auto">
            <a:xfrm>
              <a:off x="12807" y="16280"/>
              <a:ext cx="124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300" b="1">
                  <a:solidFill>
                    <a:srgbClr val="FFFFFF"/>
                  </a:solidFill>
                  <a:latin typeface="Arial" charset="0"/>
                  <a:ea typeface="Meiryo UI" pitchFamily="50" charset="-128"/>
                  <a:cs typeface="Arial" charset="0"/>
                </a:rPr>
                <a:t>EMI</a:t>
              </a:r>
            </a:p>
          </p:txBody>
        </p:sp>
        <p:sp>
          <p:nvSpPr>
            <p:cNvPr id="72" name="曲折矢印 71"/>
            <p:cNvSpPr/>
            <p:nvPr/>
          </p:nvSpPr>
          <p:spPr>
            <a:xfrm rot="16200000" flipV="1">
              <a:off x="13275" y="12890"/>
              <a:ext cx="1255" cy="1415"/>
            </a:xfrm>
            <a:prstGeom prst="bentArrow">
              <a:avLst>
                <a:gd name="adj1" fmla="val 25000"/>
                <a:gd name="adj2" fmla="val 21387"/>
                <a:gd name="adj3" fmla="val 25000"/>
                <a:gd name="adj4" fmla="val 43750"/>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en-US" sz="1200" kern="0">
                <a:solidFill>
                  <a:prstClr val="black"/>
                </a:solidFill>
                <a:latin typeface="Arial" pitchFamily="34" charset="0"/>
                <a:ea typeface="ＭＳ Ｐゴシック"/>
                <a:cs typeface="Arial" pitchFamily="34" charset="0"/>
              </a:endParaRPr>
            </a:p>
          </p:txBody>
        </p:sp>
        <p:sp>
          <p:nvSpPr>
            <p:cNvPr id="73" name="曲折矢印 72"/>
            <p:cNvSpPr/>
            <p:nvPr/>
          </p:nvSpPr>
          <p:spPr>
            <a:xfrm rot="16200000" flipV="1">
              <a:off x="13199" y="13846"/>
              <a:ext cx="3166" cy="1415"/>
            </a:xfrm>
            <a:prstGeom prst="bentArrow">
              <a:avLst>
                <a:gd name="adj1" fmla="val 19280"/>
                <a:gd name="adj2" fmla="val 17278"/>
                <a:gd name="adj3" fmla="val 22712"/>
                <a:gd name="adj4" fmla="val 43750"/>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en-US" sz="1200" kern="0">
                <a:solidFill>
                  <a:prstClr val="black"/>
                </a:solidFill>
                <a:latin typeface="Arial" pitchFamily="34" charset="0"/>
                <a:ea typeface="ＭＳ Ｐゴシック"/>
                <a:cs typeface="Arial" pitchFamily="34" charset="0"/>
              </a:endParaRPr>
            </a:p>
          </p:txBody>
        </p:sp>
        <p:sp>
          <p:nvSpPr>
            <p:cNvPr id="75" name="正方形/長方形 74"/>
            <p:cNvSpPr/>
            <p:nvPr/>
          </p:nvSpPr>
          <p:spPr>
            <a:xfrm>
              <a:off x="13863" y="11602"/>
              <a:ext cx="1915" cy="1284"/>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auto">
                <a:lnSpc>
                  <a:spcPct val="110000"/>
                </a:lnSpc>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Optimization</a:t>
              </a:r>
            </a:p>
            <a:p>
              <a:pPr algn="ctr" fontAlgn="auto">
                <a:lnSpc>
                  <a:spcPct val="110000"/>
                </a:lnSpc>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Timing</a:t>
              </a:r>
            </a:p>
            <a:p>
              <a:pPr algn="ctr" fontAlgn="auto">
                <a:lnSpc>
                  <a:spcPct val="110000"/>
                </a:lnSpc>
                <a:spcBef>
                  <a:spcPts val="0"/>
                </a:spcBef>
                <a:spcAft>
                  <a:spcPts val="0"/>
                </a:spcAft>
                <a:defRPr/>
              </a:pPr>
              <a:r>
                <a:rPr kumimoji="0" lang="en-US" altLang="ja-JP" sz="300" b="1" smtClean="0">
                  <a:solidFill>
                    <a:srgbClr val="FFFFFF"/>
                  </a:solidFill>
                  <a:latin typeface="Arial" pitchFamily="34" charset="0"/>
                  <a:ea typeface="Meiryo UI" pitchFamily="50" charset="-128"/>
                  <a:cs typeface="Arial" pitchFamily="34" charset="0"/>
                </a:rPr>
                <a:t>LVS</a:t>
              </a:r>
            </a:p>
          </p:txBody>
        </p:sp>
        <p:sp>
          <p:nvSpPr>
            <p:cNvPr id="76" name="正方形/長方形 75"/>
            <p:cNvSpPr/>
            <p:nvPr/>
          </p:nvSpPr>
          <p:spPr>
            <a:xfrm>
              <a:off x="13800" y="13539"/>
              <a:ext cx="1917" cy="793"/>
            </a:xfrm>
            <a:prstGeom prst="rect">
              <a:avLst/>
            </a:prstGeom>
            <a:noFill/>
            <a:ln w="9525" cap="flat" cmpd="sng" algn="ctr">
              <a:noFill/>
              <a:prstDash val="solid"/>
            </a:ln>
            <a:effectLst>
              <a:outerShdw blurRad="40000" dist="20000" dir="5400000" rotWithShape="0">
                <a:srgbClr val="000000">
                  <a:alpha val="38000"/>
                </a:srgbClr>
              </a:outerShdw>
            </a:effectLst>
          </p:spPr>
          <p:txBody>
            <a:bodyPr anchor="ctr"/>
            <a:lstStyle/>
            <a:p>
              <a:pPr algn="ctr" fontAlgn="auto">
                <a:lnSpc>
                  <a:spcPct val="110000"/>
                </a:lnSpc>
                <a:spcBef>
                  <a:spcPts val="0"/>
                </a:spcBef>
                <a:spcAft>
                  <a:spcPts val="0"/>
                </a:spcAft>
                <a:defRPr/>
              </a:pPr>
              <a:r>
                <a:rPr kumimoji="0" lang="en-US" altLang="ja-JP" sz="14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rPr>
                <a:t>Design</a:t>
              </a:r>
            </a:p>
            <a:p>
              <a:pPr algn="ctr" fontAlgn="auto">
                <a:lnSpc>
                  <a:spcPct val="110000"/>
                </a:lnSpc>
                <a:spcBef>
                  <a:spcPts val="0"/>
                </a:spcBef>
                <a:spcAft>
                  <a:spcPts val="0"/>
                </a:spcAft>
                <a:defRPr/>
              </a:pPr>
              <a:r>
                <a:rPr kumimoji="0" lang="en-US" altLang="ja-JP" sz="14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rPr>
                <a:t>feedback</a:t>
              </a:r>
              <a:endParaRPr kumimoji="0" lang="ja-JP" altLang="en-US" sz="1400" b="1" kern="0" dirty="0">
                <a:solidFill>
                  <a:srgbClr val="FF0000"/>
                </a:solidFill>
                <a:effectLst>
                  <a:glow rad="228600">
                    <a:prstClr val="white">
                      <a:alpha val="79000"/>
                    </a:prstClr>
                  </a:glow>
                </a:effectLst>
                <a:latin typeface="Arial" pitchFamily="34" charset="0"/>
                <a:ea typeface="Meiryo UI" pitchFamily="50" charset="-128"/>
                <a:cs typeface="Arial" pitchFamily="34" charset="0"/>
              </a:endParaRPr>
            </a:p>
          </p:txBody>
        </p:sp>
        <p:sp>
          <p:nvSpPr>
            <p:cNvPr id="77" name="正方形/長方形 76"/>
            <p:cNvSpPr/>
            <p:nvPr/>
          </p:nvSpPr>
          <p:spPr>
            <a:xfrm>
              <a:off x="12451" y="11763"/>
              <a:ext cx="1374" cy="548"/>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400" kern="0" dirty="0">
                  <a:solidFill>
                    <a:srgbClr val="FF0000"/>
                  </a:solidFill>
                  <a:effectLst>
                    <a:glow rad="228600">
                      <a:prstClr val="white">
                        <a:alpha val="60000"/>
                      </a:prstClr>
                    </a:glow>
                  </a:effectLst>
                  <a:latin typeface="Arial" pitchFamily="34" charset="0"/>
                  <a:ea typeface="HGP創英角ｺﾞｼｯｸUB" pitchFamily="50" charset="-128"/>
                  <a:cs typeface="Arial" pitchFamily="34" charset="0"/>
                </a:rPr>
                <a:t>Component</a:t>
              </a:r>
              <a:endParaRPr kumimoji="0" lang="ja-JP" altLang="en-US" sz="1400" kern="0" dirty="0">
                <a:solidFill>
                  <a:srgbClr val="FF0000"/>
                </a:solidFill>
                <a:effectLst>
                  <a:glow rad="228600">
                    <a:prstClr val="white">
                      <a:alpha val="60000"/>
                    </a:prstClr>
                  </a:glow>
                </a:effectLst>
                <a:latin typeface="Arial" pitchFamily="34" charset="0"/>
                <a:ea typeface="HGP創英角ｺﾞｼｯｸUB" pitchFamily="50" charset="-128"/>
                <a:cs typeface="Arial" pitchFamily="34" charset="0"/>
              </a:endParaRPr>
            </a:p>
          </p:txBody>
        </p:sp>
        <p:sp>
          <p:nvSpPr>
            <p:cNvPr id="78" name="正方形/長方形 77"/>
            <p:cNvSpPr/>
            <p:nvPr/>
          </p:nvSpPr>
          <p:spPr>
            <a:xfrm>
              <a:off x="12401" y="12622"/>
              <a:ext cx="1490" cy="567"/>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400" kern="0" dirty="0">
                  <a:solidFill>
                    <a:srgbClr val="FF0000"/>
                  </a:solidFill>
                  <a:effectLst>
                    <a:glow rad="228600">
                      <a:prstClr val="white">
                        <a:alpha val="61000"/>
                      </a:prstClr>
                    </a:glow>
                  </a:effectLst>
                  <a:latin typeface="Arial" pitchFamily="34" charset="0"/>
                  <a:ea typeface="HGP創英角ｺﾞｼｯｸUB" pitchFamily="50" charset="-128"/>
                  <a:cs typeface="Arial" pitchFamily="34" charset="0"/>
                </a:rPr>
                <a:t>Design Rule</a:t>
              </a:r>
              <a:endParaRPr kumimoji="0" lang="ja-JP" altLang="en-US" sz="1400" kern="0" dirty="0">
                <a:solidFill>
                  <a:srgbClr val="FF0000"/>
                </a:solidFill>
                <a:effectLst>
                  <a:glow rad="228600">
                    <a:prstClr val="white">
                      <a:alpha val="61000"/>
                    </a:prstClr>
                  </a:glow>
                </a:effectLst>
                <a:latin typeface="Arial" pitchFamily="34" charset="0"/>
                <a:ea typeface="HGP創英角ｺﾞｼｯｸUB" pitchFamily="50" charset="-128"/>
                <a:cs typeface="Arial" pitchFamily="34" charset="0"/>
              </a:endParaRPr>
            </a:p>
          </p:txBody>
        </p:sp>
        <p:sp>
          <p:nvSpPr>
            <p:cNvPr id="79" name="下矢印 78"/>
            <p:cNvSpPr/>
            <p:nvPr/>
          </p:nvSpPr>
          <p:spPr>
            <a:xfrm>
              <a:off x="8347" y="14029"/>
              <a:ext cx="217" cy="803"/>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0" name="下矢印 79"/>
            <p:cNvSpPr/>
            <p:nvPr/>
          </p:nvSpPr>
          <p:spPr>
            <a:xfrm>
              <a:off x="11555" y="14153"/>
              <a:ext cx="220" cy="679"/>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1" name="下矢印 80"/>
            <p:cNvSpPr/>
            <p:nvPr/>
          </p:nvSpPr>
          <p:spPr>
            <a:xfrm rot="20381120">
              <a:off x="8426" y="12949"/>
              <a:ext cx="217" cy="249"/>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2" name="下矢印 81"/>
            <p:cNvSpPr/>
            <p:nvPr/>
          </p:nvSpPr>
          <p:spPr>
            <a:xfrm rot="2300150">
              <a:off x="9479" y="12902"/>
              <a:ext cx="220" cy="676"/>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3" name="下矢印 82"/>
            <p:cNvSpPr/>
            <p:nvPr/>
          </p:nvSpPr>
          <p:spPr>
            <a:xfrm rot="920176">
              <a:off x="11266" y="12933"/>
              <a:ext cx="220" cy="753"/>
            </a:xfrm>
            <a:prstGeom prst="downArrow">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endParaRPr kumimoji="0" lang="ja-JP" altLang="ja-JP" sz="300">
                <a:solidFill>
                  <a:srgbClr val="000000"/>
                </a:solidFill>
                <a:latin typeface="Arial" pitchFamily="34" charset="0"/>
                <a:ea typeface="ＭＳ Ｐゴシック" pitchFamily="50" charset="-128"/>
                <a:cs typeface="Arial" pitchFamily="34" charset="0"/>
              </a:endParaRPr>
            </a:p>
          </p:txBody>
        </p:sp>
        <p:sp>
          <p:nvSpPr>
            <p:cNvPr id="84" name="正方形/長方形 87"/>
            <p:cNvSpPr/>
            <p:nvPr/>
          </p:nvSpPr>
          <p:spPr>
            <a:xfrm>
              <a:off x="6612" y="13902"/>
              <a:ext cx="1146" cy="782"/>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14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rPr>
                <a:t>Project </a:t>
              </a:r>
            </a:p>
            <a:p>
              <a:pPr algn="ctr" fontAlgn="auto">
                <a:spcBef>
                  <a:spcPts val="0"/>
                </a:spcBef>
                <a:spcAft>
                  <a:spcPts val="0"/>
                </a:spcAft>
                <a:defRPr/>
              </a:pPr>
              <a:r>
                <a:rPr kumimoji="0" lang="en-US" altLang="ja-JP" sz="14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rPr>
                <a:t>Manage</a:t>
              </a:r>
              <a:endParaRPr kumimoji="0" lang="ja-JP" altLang="en-US" sz="1400" kern="0" dirty="0">
                <a:solidFill>
                  <a:srgbClr val="FF0000"/>
                </a:solidFill>
                <a:effectLst>
                  <a:glow rad="228600">
                    <a:prstClr val="white">
                      <a:alpha val="66000"/>
                    </a:prstClr>
                  </a:glow>
                </a:effectLst>
                <a:latin typeface="Arial" pitchFamily="34" charset="0"/>
                <a:ea typeface="HGP創英角ｺﾞｼｯｸUB" pitchFamily="50" charset="-128"/>
                <a:cs typeface="Arial" pitchFamily="34" charset="0"/>
              </a:endParaRPr>
            </a:p>
          </p:txBody>
        </p:sp>
        <p:sp>
          <p:nvSpPr>
            <p:cNvPr id="85" name="正方形/長方形 87"/>
            <p:cNvSpPr/>
            <p:nvPr/>
          </p:nvSpPr>
          <p:spPr bwMode="auto">
            <a:xfrm>
              <a:off x="7844" y="11180"/>
              <a:ext cx="1246" cy="37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N-Format</a:t>
              </a:r>
            </a:p>
          </p:txBody>
        </p:sp>
        <p:sp>
          <p:nvSpPr>
            <p:cNvPr id="86" name="正方形/長方形 95"/>
            <p:cNvSpPr/>
            <p:nvPr/>
          </p:nvSpPr>
          <p:spPr bwMode="auto">
            <a:xfrm>
              <a:off x="9473" y="11180"/>
              <a:ext cx="1249" cy="374"/>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N-Format</a:t>
              </a:r>
              <a:endParaRPr kumimoji="0" lang="en-US" altLang="ja-JP" sz="900" b="1">
                <a:solidFill>
                  <a:srgbClr val="FF0000"/>
                </a:solidFill>
                <a:latin typeface="Arial" pitchFamily="34" charset="0"/>
                <a:ea typeface="Meiryo UI" pitchFamily="50" charset="-128"/>
                <a:cs typeface="Arial" pitchFamily="34" charset="0"/>
              </a:endParaRPr>
            </a:p>
          </p:txBody>
        </p:sp>
        <p:sp>
          <p:nvSpPr>
            <p:cNvPr id="87" name="正方形/長方形 96"/>
            <p:cNvSpPr/>
            <p:nvPr/>
          </p:nvSpPr>
          <p:spPr bwMode="auto">
            <a:xfrm>
              <a:off x="11077" y="11183"/>
              <a:ext cx="1249" cy="37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N-Format</a:t>
              </a:r>
              <a:endParaRPr kumimoji="0" lang="en-US" altLang="ja-JP" sz="900" b="1">
                <a:solidFill>
                  <a:srgbClr val="FF0000"/>
                </a:solidFill>
                <a:latin typeface="Arial" pitchFamily="34" charset="0"/>
                <a:ea typeface="Meiryo UI" pitchFamily="50" charset="-128"/>
                <a:cs typeface="Arial" pitchFamily="34" charset="0"/>
              </a:endParaRPr>
            </a:p>
          </p:txBody>
        </p:sp>
        <p:sp>
          <p:nvSpPr>
            <p:cNvPr id="88" name="正方形/長方形 120"/>
            <p:cNvSpPr/>
            <p:nvPr/>
          </p:nvSpPr>
          <p:spPr bwMode="auto">
            <a:xfrm>
              <a:off x="13848" y="11177"/>
              <a:ext cx="1919" cy="377"/>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N-Format</a:t>
              </a:r>
              <a:endParaRPr kumimoji="0" lang="en-US" altLang="ja-JP" sz="900" b="1">
                <a:solidFill>
                  <a:srgbClr val="FF0000"/>
                </a:solidFill>
                <a:latin typeface="Arial" pitchFamily="34" charset="0"/>
                <a:ea typeface="Meiryo UI" pitchFamily="50" charset="-128"/>
                <a:cs typeface="Arial" pitchFamily="34" charset="0"/>
              </a:endParaRPr>
            </a:p>
          </p:txBody>
        </p:sp>
        <p:sp>
          <p:nvSpPr>
            <p:cNvPr id="89" name="正方形/長方形 125"/>
            <p:cNvSpPr/>
            <p:nvPr/>
          </p:nvSpPr>
          <p:spPr bwMode="auto">
            <a:xfrm>
              <a:off x="12537" y="12198"/>
              <a:ext cx="1227" cy="548"/>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C-Format</a:t>
              </a:r>
            </a:p>
          </p:txBody>
        </p:sp>
        <p:sp>
          <p:nvSpPr>
            <p:cNvPr id="90" name="正方形/長方形 126"/>
            <p:cNvSpPr/>
            <p:nvPr/>
          </p:nvSpPr>
          <p:spPr bwMode="auto">
            <a:xfrm>
              <a:off x="12534" y="13033"/>
              <a:ext cx="1224" cy="570"/>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R-Format</a:t>
              </a:r>
            </a:p>
          </p:txBody>
        </p:sp>
        <p:sp>
          <p:nvSpPr>
            <p:cNvPr id="91" name="正方形/長方形 98"/>
            <p:cNvSpPr/>
            <p:nvPr/>
          </p:nvSpPr>
          <p:spPr bwMode="auto">
            <a:xfrm>
              <a:off x="8140" y="14838"/>
              <a:ext cx="3998" cy="374"/>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Meiryo UI" pitchFamily="50" charset="-128"/>
                  <a:cs typeface="Arial" pitchFamily="34" charset="0"/>
                </a:rPr>
                <a:t>G-Format</a:t>
              </a:r>
            </a:p>
          </p:txBody>
        </p:sp>
        <p:sp>
          <p:nvSpPr>
            <p:cNvPr id="92" name="正方形/長方形 91"/>
            <p:cNvSpPr/>
            <p:nvPr/>
          </p:nvSpPr>
          <p:spPr bwMode="auto">
            <a:xfrm>
              <a:off x="6595" y="14639"/>
              <a:ext cx="1283" cy="573"/>
            </a:xfrm>
            <a:prstGeom prst="rect">
              <a:avLst/>
            </a:prstGeom>
            <a:solidFill>
              <a:srgbClr val="FFCCFF"/>
            </a:solidFill>
            <a:ln w="9525" cap="flat" cmpd="sng" algn="ctr">
              <a:solidFill>
                <a:srgbClr val="C0504D">
                  <a:shade val="95000"/>
                  <a:satMod val="105000"/>
                </a:srgbClr>
              </a:solid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900" b="1">
                  <a:solidFill>
                    <a:srgbClr val="003399"/>
                  </a:solidFill>
                  <a:latin typeface="Arial" pitchFamily="34" charset="0"/>
                  <a:ea typeface="ＭＳ Ｐゴシック" pitchFamily="50" charset="-128"/>
                  <a:cs typeface="Arial" pitchFamily="34" charset="0"/>
                </a:rPr>
                <a:t>M-Format</a:t>
              </a:r>
            </a:p>
          </p:txBody>
        </p:sp>
        <p:sp>
          <p:nvSpPr>
            <p:cNvPr id="93" name="正方形/長方形 87"/>
            <p:cNvSpPr/>
            <p:nvPr/>
          </p:nvSpPr>
          <p:spPr>
            <a:xfrm>
              <a:off x="8187" y="15421"/>
              <a:ext cx="1145" cy="781"/>
            </a:xfrm>
            <a:prstGeom prst="rect">
              <a:avLst/>
            </a:prstGeom>
            <a:noFill/>
            <a:ln w="9525" cap="flat" cmpd="sng" algn="ctr">
              <a:noFill/>
              <a:prstDash val="solid"/>
            </a:ln>
            <a:effectLst>
              <a:outerShdw blurRad="50800" dist="38100" dir="2700000" algn="tl" rotWithShape="0">
                <a:prstClr val="black">
                  <a:alpha val="40000"/>
                </a:prstClr>
              </a:outerShdw>
            </a:effectLst>
          </p:spPr>
          <p:txBody>
            <a:bodyPr wrap="none" anchor="ctr"/>
            <a:lstStyle/>
            <a:p>
              <a:pPr algn="ctr" fontAlgn="auto">
                <a:spcBef>
                  <a:spcPts val="0"/>
                </a:spcBef>
                <a:spcAft>
                  <a:spcPts val="0"/>
                </a:spcAft>
                <a:defRPr/>
              </a:pPr>
              <a:r>
                <a:rPr kumimoji="0" lang="en-US" altLang="ja-JP" sz="300">
                  <a:solidFill>
                    <a:srgbClr val="FF0000"/>
                  </a:solidFill>
                  <a:latin typeface="Arial" pitchFamily="34" charset="0"/>
                  <a:ea typeface="HGP創英角ｺﾞｼｯｸUB" pitchFamily="50" charset="-128"/>
                  <a:cs typeface="Arial" pitchFamily="34" charset="0"/>
                </a:rPr>
                <a:t>Geometry</a:t>
              </a:r>
            </a:p>
          </p:txBody>
        </p:sp>
        <p:sp>
          <p:nvSpPr>
            <p:cNvPr id="8241" name="Text Box 66"/>
            <p:cNvSpPr txBox="1">
              <a:spLocks noChangeArrowheads="1"/>
            </p:cNvSpPr>
            <p:nvPr/>
          </p:nvSpPr>
          <p:spPr bwMode="auto">
            <a:xfrm>
              <a:off x="6039" y="12977"/>
              <a:ext cx="2054" cy="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buSzPct val="100000"/>
              </a:pPr>
              <a:r>
                <a:rPr kumimoji="0" lang="en-US" altLang="ja-JP" sz="1600" b="1" dirty="0">
                  <a:solidFill>
                    <a:srgbClr val="002060"/>
                  </a:solidFill>
                  <a:latin typeface="Arial" charset="0"/>
                  <a:ea typeface="HGP創英角ｺﾞｼｯｸUB" pitchFamily="50" charset="-128"/>
                  <a:cs typeface="Arial" charset="0"/>
                </a:rPr>
                <a:t>Detailed </a:t>
              </a:r>
            </a:p>
            <a:p>
              <a:pPr eaLnBrk="1" fontAlgn="auto" hangingPunct="1">
                <a:spcBef>
                  <a:spcPts val="0"/>
                </a:spcBef>
                <a:spcAft>
                  <a:spcPts val="0"/>
                </a:spcAft>
                <a:buSzPct val="100000"/>
              </a:pPr>
              <a:r>
                <a:rPr kumimoji="0" lang="en-US" altLang="ja-JP" sz="1600" b="1" dirty="0">
                  <a:solidFill>
                    <a:srgbClr val="002060"/>
                  </a:solidFill>
                  <a:latin typeface="Arial" charset="0"/>
                  <a:ea typeface="HGP創英角ｺﾞｼｯｸUB" pitchFamily="50" charset="-128"/>
                  <a:cs typeface="Arial" charset="0"/>
                </a:rPr>
                <a:t>design</a:t>
              </a:r>
            </a:p>
          </p:txBody>
        </p:sp>
      </p:grpSp>
      <p:sp>
        <p:nvSpPr>
          <p:cNvPr id="8195" name="Rectangle 2"/>
          <p:cNvSpPr txBox="1">
            <a:spLocks noChangeArrowheads="1"/>
          </p:cNvSpPr>
          <p:nvPr/>
        </p:nvSpPr>
        <p:spPr bwMode="auto">
          <a:xfrm>
            <a:off x="107504" y="980728"/>
            <a:ext cx="3657600"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571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b="1" dirty="0">
                <a:solidFill>
                  <a:srgbClr val="000099"/>
                </a:solidFill>
                <a:latin typeface="Arial" charset="0"/>
                <a:ea typeface="HGP創英角ｺﾞｼｯｸUB" pitchFamily="50" charset="-128"/>
                <a:cs typeface="Arial" charset="0"/>
              </a:rPr>
              <a:t>Design environment to </a:t>
            </a:r>
            <a:r>
              <a:rPr lang="en-US" altLang="ja-JP" sz="2000" b="1" dirty="0" smtClean="0">
                <a:solidFill>
                  <a:srgbClr val="000099"/>
                </a:solidFill>
                <a:latin typeface="Arial" charset="0"/>
                <a:ea typeface="HGP創英角ｺﾞｼｯｸUB" pitchFamily="50" charset="-128"/>
                <a:cs typeface="Arial" charset="0"/>
              </a:rPr>
              <a:t>be</a:t>
            </a:r>
            <a:br>
              <a:rPr lang="en-US" altLang="ja-JP" sz="2000" b="1" dirty="0" smtClean="0">
                <a:solidFill>
                  <a:srgbClr val="000099"/>
                </a:solidFill>
                <a:latin typeface="Arial" charset="0"/>
                <a:ea typeface="HGP創英角ｺﾞｼｯｸUB" pitchFamily="50" charset="-128"/>
                <a:cs typeface="Arial" charset="0"/>
              </a:rPr>
            </a:br>
            <a:r>
              <a:rPr lang="en-US" altLang="ja-JP" sz="2000" b="1" dirty="0" smtClean="0">
                <a:solidFill>
                  <a:srgbClr val="000099"/>
                </a:solidFill>
                <a:latin typeface="Arial" charset="0"/>
                <a:ea typeface="HGP創英角ｺﾞｼｯｸUB" pitchFamily="50" charset="-128"/>
                <a:cs typeface="Arial" charset="0"/>
              </a:rPr>
              <a:t>constructed </a:t>
            </a:r>
            <a:r>
              <a:rPr lang="en-US" altLang="ja-JP" sz="2000" b="1" dirty="0">
                <a:solidFill>
                  <a:srgbClr val="000099"/>
                </a:solidFill>
                <a:latin typeface="Arial" charset="0"/>
                <a:ea typeface="HGP創英角ｺﾞｼｯｸUB" pitchFamily="50" charset="-128"/>
                <a:cs typeface="Arial" charset="0"/>
              </a:rPr>
              <a:t>by 6 </a:t>
            </a:r>
            <a:r>
              <a:rPr lang="en-US" altLang="ja-JP" sz="2000" b="1" dirty="0" smtClean="0">
                <a:solidFill>
                  <a:srgbClr val="000099"/>
                </a:solidFill>
                <a:latin typeface="Arial" charset="0"/>
                <a:ea typeface="HGP創英角ｺﾞｼｯｸUB" pitchFamily="50" charset="-128"/>
                <a:cs typeface="Arial" charset="0"/>
              </a:rPr>
              <a:t>formats</a:t>
            </a:r>
            <a:br>
              <a:rPr lang="en-US" altLang="ja-JP" sz="2000" b="1" dirty="0" smtClean="0">
                <a:solidFill>
                  <a:srgbClr val="000099"/>
                </a:solidFill>
                <a:latin typeface="Arial" charset="0"/>
                <a:ea typeface="HGP創英角ｺﾞｼｯｸUB" pitchFamily="50" charset="-128"/>
                <a:cs typeface="Arial" charset="0"/>
              </a:rPr>
            </a:br>
            <a:r>
              <a:rPr lang="en-US" altLang="ja-JP" sz="2000" b="1" dirty="0" smtClean="0">
                <a:solidFill>
                  <a:srgbClr val="000099"/>
                </a:solidFill>
                <a:latin typeface="Arial" charset="0"/>
                <a:ea typeface="HGP創英角ｺﾞｼｯｸUB" pitchFamily="50" charset="-128"/>
                <a:cs typeface="Arial" charset="0"/>
              </a:rPr>
              <a:t/>
            </a:r>
            <a:br>
              <a:rPr lang="en-US" altLang="ja-JP" sz="2000" b="1" dirty="0" smtClean="0">
                <a:solidFill>
                  <a:srgbClr val="000099"/>
                </a:solidFill>
                <a:latin typeface="Arial" charset="0"/>
                <a:ea typeface="HGP創英角ｺﾞｼｯｸUB" pitchFamily="50" charset="-128"/>
                <a:cs typeface="Arial" charset="0"/>
              </a:rPr>
            </a:br>
            <a:r>
              <a:rPr lang="en-US" altLang="ja-JP" sz="2000" dirty="0" smtClean="0">
                <a:solidFill>
                  <a:srgbClr val="000099"/>
                </a:solidFill>
                <a:latin typeface="Arial" charset="0"/>
                <a:ea typeface="HGP創英角ｺﾞｼｯｸUB" pitchFamily="50" charset="-128"/>
                <a:cs typeface="Arial" charset="0"/>
              </a:rPr>
              <a:t>1.	Project </a:t>
            </a:r>
            <a:r>
              <a:rPr lang="en-US" altLang="ja-JP" sz="2000" dirty="0">
                <a:solidFill>
                  <a:srgbClr val="FF0000"/>
                </a:solidFill>
                <a:latin typeface="Arial" charset="0"/>
                <a:ea typeface="HGP創英角ｺﾞｼｯｸUB" pitchFamily="50" charset="-128"/>
                <a:cs typeface="Arial" charset="0"/>
              </a:rPr>
              <a:t>M</a:t>
            </a:r>
            <a:r>
              <a:rPr lang="en-US" altLang="ja-JP" sz="2000" dirty="0">
                <a:solidFill>
                  <a:srgbClr val="000099"/>
                </a:solidFill>
                <a:latin typeface="Arial" charset="0"/>
                <a:ea typeface="HGP創英角ｺﾞｼｯｸUB" pitchFamily="50" charset="-128"/>
                <a:cs typeface="Arial" charset="0"/>
              </a:rPr>
              <a:t>anage (</a:t>
            </a:r>
            <a:r>
              <a:rPr lang="en-US" altLang="ja-JP" sz="2000" dirty="0" smtClean="0">
                <a:solidFill>
                  <a:srgbClr val="000099"/>
                </a:solidFill>
                <a:latin typeface="Arial" charset="0"/>
                <a:ea typeface="HGP創英角ｺﾞｼｯｸUB" pitchFamily="50" charset="-128"/>
                <a:cs typeface="Arial" charset="0"/>
              </a:rPr>
              <a:t>M-Format)</a:t>
            </a:r>
          </a:p>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dirty="0" smtClean="0">
                <a:solidFill>
                  <a:srgbClr val="000099"/>
                </a:solidFill>
                <a:latin typeface="Arial" charset="0"/>
                <a:ea typeface="HGP創英角ｺﾞｼｯｸUB" pitchFamily="50" charset="-128"/>
                <a:cs typeface="Arial" charset="0"/>
              </a:rPr>
              <a:t>2.	</a:t>
            </a:r>
            <a:r>
              <a:rPr lang="en-US" altLang="ja-JP" sz="2000" dirty="0" smtClean="0">
                <a:solidFill>
                  <a:srgbClr val="FF0000"/>
                </a:solidFill>
                <a:latin typeface="Arial" charset="0"/>
                <a:ea typeface="HGP創英角ｺﾞｼｯｸUB" pitchFamily="50" charset="-128"/>
                <a:cs typeface="Arial" charset="0"/>
              </a:rPr>
              <a:t>N</a:t>
            </a:r>
            <a:r>
              <a:rPr lang="en-US" altLang="ja-JP" sz="2000" dirty="0" smtClean="0">
                <a:solidFill>
                  <a:srgbClr val="000099"/>
                </a:solidFill>
                <a:latin typeface="Arial" charset="0"/>
                <a:ea typeface="HGP創英角ｺﾞｼｯｸUB" pitchFamily="50" charset="-128"/>
                <a:cs typeface="Arial" charset="0"/>
              </a:rPr>
              <a:t>etlist (N-Format)</a:t>
            </a:r>
          </a:p>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dirty="0" smtClean="0">
                <a:solidFill>
                  <a:srgbClr val="000099"/>
                </a:solidFill>
                <a:latin typeface="Arial" charset="0"/>
                <a:ea typeface="HGP創英角ｺﾞｼｯｸUB" pitchFamily="50" charset="-128"/>
                <a:cs typeface="Arial" charset="0"/>
              </a:rPr>
              <a:t>3.	</a:t>
            </a:r>
            <a:r>
              <a:rPr lang="en-US" altLang="ja-JP" sz="2000" dirty="0" smtClean="0">
                <a:solidFill>
                  <a:srgbClr val="FF0000"/>
                </a:solidFill>
                <a:latin typeface="Arial" charset="0"/>
                <a:ea typeface="HGP創英角ｺﾞｼｯｸUB" pitchFamily="50" charset="-128"/>
                <a:cs typeface="Arial" charset="0"/>
              </a:rPr>
              <a:t>C</a:t>
            </a:r>
            <a:r>
              <a:rPr lang="en-US" altLang="ja-JP" sz="2000" dirty="0" smtClean="0">
                <a:solidFill>
                  <a:srgbClr val="000099"/>
                </a:solidFill>
                <a:latin typeface="Arial" charset="0"/>
                <a:ea typeface="HGP創英角ｺﾞｼｯｸUB" pitchFamily="50" charset="-128"/>
                <a:cs typeface="Arial" charset="0"/>
              </a:rPr>
              <a:t>omponent </a:t>
            </a:r>
            <a:r>
              <a:rPr lang="en-US" altLang="ja-JP" sz="2000" dirty="0">
                <a:solidFill>
                  <a:srgbClr val="000099"/>
                </a:solidFill>
                <a:latin typeface="Arial" charset="0"/>
                <a:ea typeface="HGP創英角ｺﾞｼｯｸUB" pitchFamily="50" charset="-128"/>
                <a:cs typeface="Arial" charset="0"/>
              </a:rPr>
              <a:t>(</a:t>
            </a:r>
            <a:r>
              <a:rPr lang="en-US" altLang="ja-JP" sz="2000" dirty="0" smtClean="0">
                <a:solidFill>
                  <a:srgbClr val="000099"/>
                </a:solidFill>
                <a:latin typeface="Arial" charset="0"/>
                <a:ea typeface="HGP創英角ｺﾞｼｯｸUB" pitchFamily="50" charset="-128"/>
                <a:cs typeface="Arial" charset="0"/>
              </a:rPr>
              <a:t>C-Format)</a:t>
            </a:r>
          </a:p>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dirty="0" smtClean="0">
                <a:solidFill>
                  <a:srgbClr val="000099"/>
                </a:solidFill>
                <a:latin typeface="Arial" charset="0"/>
                <a:ea typeface="HGP創英角ｺﾞｼｯｸUB" pitchFamily="50" charset="-128"/>
                <a:cs typeface="Arial" charset="0"/>
              </a:rPr>
              <a:t>4.	Design </a:t>
            </a:r>
            <a:r>
              <a:rPr lang="en-US" altLang="ja-JP" sz="2000" dirty="0">
                <a:solidFill>
                  <a:srgbClr val="FF0000"/>
                </a:solidFill>
                <a:latin typeface="Arial" charset="0"/>
                <a:ea typeface="HGP創英角ｺﾞｼｯｸUB" pitchFamily="50" charset="-128"/>
                <a:cs typeface="Arial" charset="0"/>
              </a:rPr>
              <a:t>R</a:t>
            </a:r>
            <a:r>
              <a:rPr lang="en-US" altLang="ja-JP" sz="2000" dirty="0">
                <a:solidFill>
                  <a:srgbClr val="000099"/>
                </a:solidFill>
                <a:latin typeface="Arial" charset="0"/>
                <a:ea typeface="HGP創英角ｺﾞｼｯｸUB" pitchFamily="50" charset="-128"/>
                <a:cs typeface="Arial" charset="0"/>
              </a:rPr>
              <a:t>ule (</a:t>
            </a:r>
            <a:r>
              <a:rPr lang="en-US" altLang="ja-JP" sz="2000" dirty="0" smtClean="0">
                <a:solidFill>
                  <a:srgbClr val="000099"/>
                </a:solidFill>
                <a:latin typeface="Arial" charset="0"/>
                <a:ea typeface="HGP創英角ｺﾞｼｯｸUB" pitchFamily="50" charset="-128"/>
                <a:cs typeface="Arial" charset="0"/>
              </a:rPr>
              <a:t>R-Format)</a:t>
            </a:r>
          </a:p>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dirty="0" smtClean="0">
                <a:solidFill>
                  <a:srgbClr val="000099"/>
                </a:solidFill>
                <a:latin typeface="Arial" charset="0"/>
                <a:ea typeface="HGP創英角ｺﾞｼｯｸUB" pitchFamily="50" charset="-128"/>
                <a:cs typeface="Arial" charset="0"/>
              </a:rPr>
              <a:t>5.	</a:t>
            </a:r>
            <a:r>
              <a:rPr lang="en-US" altLang="ja-JP" sz="2000" dirty="0" smtClean="0">
                <a:solidFill>
                  <a:srgbClr val="FF0000"/>
                </a:solidFill>
                <a:latin typeface="Arial" charset="0"/>
                <a:ea typeface="HGP創英角ｺﾞｼｯｸUB" pitchFamily="50" charset="-128"/>
                <a:cs typeface="Arial" charset="0"/>
              </a:rPr>
              <a:t>G</a:t>
            </a:r>
            <a:r>
              <a:rPr lang="en-US" altLang="ja-JP" sz="2000" dirty="0" smtClean="0">
                <a:solidFill>
                  <a:srgbClr val="000099"/>
                </a:solidFill>
                <a:latin typeface="Arial" charset="0"/>
                <a:ea typeface="HGP創英角ｺﾞｼｯｸUB" pitchFamily="50" charset="-128"/>
                <a:cs typeface="Arial" charset="0"/>
              </a:rPr>
              <a:t>eometry </a:t>
            </a:r>
            <a:r>
              <a:rPr lang="en-US" altLang="ja-JP" sz="2000" dirty="0">
                <a:solidFill>
                  <a:srgbClr val="000099"/>
                </a:solidFill>
                <a:latin typeface="Arial" charset="0"/>
                <a:ea typeface="HGP創英角ｺﾞｼｯｸUB" pitchFamily="50" charset="-128"/>
                <a:cs typeface="Arial" charset="0"/>
              </a:rPr>
              <a:t>(</a:t>
            </a:r>
            <a:r>
              <a:rPr lang="en-US" altLang="ja-JP" sz="2000" dirty="0" smtClean="0">
                <a:solidFill>
                  <a:srgbClr val="000099"/>
                </a:solidFill>
                <a:latin typeface="Arial" charset="0"/>
                <a:ea typeface="HGP創英角ｺﾞｼｯｸUB" pitchFamily="50" charset="-128"/>
                <a:cs typeface="Arial" charset="0"/>
              </a:rPr>
              <a:t>G-Format)</a:t>
            </a:r>
          </a:p>
          <a:p>
            <a:pPr marL="0" eaLnBrk="1" fontAlgn="auto" hangingPunct="1">
              <a:lnSpc>
                <a:spcPct val="130000"/>
              </a:lnSpc>
              <a:spcBef>
                <a:spcPts val="600"/>
              </a:spcBef>
              <a:spcAft>
                <a:spcPts val="600"/>
              </a:spcAft>
              <a:buFont typeface="Arial" charset="0"/>
              <a:buNone/>
              <a:tabLst>
                <a:tab pos="266700"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2000" dirty="0" smtClean="0">
                <a:solidFill>
                  <a:srgbClr val="000099"/>
                </a:solidFill>
                <a:latin typeface="Arial" charset="0"/>
                <a:ea typeface="HGP創英角ｺﾞｼｯｸUB" pitchFamily="50" charset="-128"/>
                <a:cs typeface="Arial" charset="0"/>
              </a:rPr>
              <a:t>6.	Glossary</a:t>
            </a:r>
            <a:endParaRPr lang="en-US" altLang="ja-JP" sz="2000" dirty="0">
              <a:solidFill>
                <a:srgbClr val="000099"/>
              </a:solidFill>
              <a:latin typeface="Arial" charset="0"/>
              <a:ea typeface="HGP創英角ｺﾞｼｯｸUB" pitchFamily="50" charset="-128"/>
              <a:cs typeface="Arial" charset="0"/>
            </a:endParaRPr>
          </a:p>
        </p:txBody>
      </p:sp>
      <p:sp>
        <p:nvSpPr>
          <p:cNvPr id="5" name="タイトル 4"/>
          <p:cNvSpPr>
            <a:spLocks noGrp="1"/>
          </p:cNvSpPr>
          <p:nvPr>
            <p:ph type="title"/>
          </p:nvPr>
        </p:nvSpPr>
        <p:spPr/>
        <p:txBody>
          <a:bodyPr/>
          <a:lstStyle/>
          <a:p>
            <a:r>
              <a:rPr kumimoji="1" lang="en-US" altLang="ja-JP" dirty="0" smtClean="0"/>
              <a:t>LPB Standard Format</a:t>
            </a:r>
            <a:endParaRPr kumimoji="1" lang="ja-JP" altLang="en-US" dirty="0"/>
          </a:p>
        </p:txBody>
      </p:sp>
    </p:spTree>
    <p:extLst>
      <p:ext uri="{BB962C8B-B14F-4D97-AF65-F5344CB8AC3E}">
        <p14:creationId xmlns:p14="http://schemas.microsoft.com/office/powerpoint/2010/main" val="19436156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42" name="Group 38"/>
          <p:cNvGraphicFramePr>
            <a:graphicFrameLocks noGrp="1"/>
          </p:cNvGraphicFramePr>
          <p:nvPr>
            <p:extLst>
              <p:ext uri="{D42A27DB-BD31-4B8C-83A1-F6EECF244321}">
                <p14:modId xmlns:p14="http://schemas.microsoft.com/office/powerpoint/2010/main" val="3659266579"/>
              </p:ext>
            </p:extLst>
          </p:nvPr>
        </p:nvGraphicFramePr>
        <p:xfrm>
          <a:off x="107504" y="920164"/>
          <a:ext cx="8928992" cy="5029116"/>
        </p:xfrm>
        <a:graphic>
          <a:graphicData uri="http://schemas.openxmlformats.org/drawingml/2006/table">
            <a:tbl>
              <a:tblPr firstRow="1" bandRow="1">
                <a:tableStyleId>{35758FB7-9AC5-4552-8A53-C91805E547FA}</a:tableStyleId>
              </a:tblPr>
              <a:tblGrid>
                <a:gridCol w="1943546"/>
                <a:gridCol w="3961110"/>
                <a:gridCol w="3024336"/>
              </a:tblGrid>
              <a:tr h="221020">
                <a:tc>
                  <a:txBody>
                    <a:bodyPr/>
                    <a:lstStyle/>
                    <a:p>
                      <a:pPr marL="0" marR="0" lvl="0" indent="0" algn="ctr"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Format</a:t>
                      </a:r>
                      <a:endParaRPr kumimoji="1" lang="en-US" altLang="ja-JP" sz="1400" b="0" i="0" u="none" strike="noStrike" cap="none" normalizeH="0" baseline="0" dirty="0" smtClean="0">
                        <a:ln>
                          <a:noFill/>
                        </a:ln>
                        <a:solidFill>
                          <a:srgbClr val="0033CC"/>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ctr"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Abstract</a:t>
                      </a:r>
                      <a:endParaRPr kumimoji="1" lang="en-US" altLang="ja-JP" sz="1400" b="0" i="0" u="none" strike="noStrike" cap="none" normalizeH="0" baseline="0" dirty="0" smtClean="0">
                        <a:ln>
                          <a:noFill/>
                        </a:ln>
                        <a:solidFill>
                          <a:srgbClr val="0033CC"/>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ctr"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Benefit</a:t>
                      </a:r>
                      <a:endParaRPr kumimoji="1" lang="en-US" altLang="ja-JP" sz="1400" b="0" i="0" u="none" strike="noStrike" cap="none" normalizeH="0" baseline="0" dirty="0" smtClean="0">
                        <a:ln>
                          <a:noFill/>
                        </a:ln>
                        <a:solidFill>
                          <a:srgbClr val="0033CC"/>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Project Management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(M-Format)</a:t>
                      </a:r>
                      <a:endParaRPr kumimoji="1" lang="en-US" altLang="ja-JP" sz="1800" b="1"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Manage the LPB files of the LSI,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Manage the history , revision and update of</a:t>
                      </a:r>
                      <a:br>
                        <a:rPr kumimoji="1" lang="en-US" altLang="ja-JP" sz="1400" u="none" strike="noStrike" cap="none" normalizeH="0" baseline="0" dirty="0" smtClean="0">
                          <a:ln>
                            <a:noFill/>
                          </a:ln>
                          <a:effectLst/>
                        </a:rPr>
                      </a:br>
                      <a:r>
                        <a:rPr kumimoji="1" lang="en-US" altLang="ja-JP" sz="1400" u="none" strike="noStrike" cap="none" normalizeH="0" baseline="0" dirty="0" smtClean="0">
                          <a:ln>
                            <a:noFill/>
                          </a:ln>
                          <a:effectLst/>
                        </a:rPr>
                        <a:t>	the files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JEITA original format using XML</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smtClean="0">
                          <a:ln>
                            <a:noFill/>
                          </a:ln>
                          <a:effectLst/>
                        </a:rPr>
                        <a:t>Easy to Manage Design history</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smtClean="0">
                          <a:ln>
                            <a:noFill/>
                          </a:ln>
                          <a:effectLst/>
                        </a:rPr>
                        <a:t>Easy to understand Design Status</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smtClean="0">
                          <a:ln>
                            <a:noFill/>
                          </a:ln>
                          <a:effectLst/>
                        </a:rPr>
                        <a:t>Understanding The Latest Condition for Verification</a:t>
                      </a:r>
                      <a:endParaRPr kumimoji="1" lang="en-US" altLang="ja-JP" sz="1400" b="0" i="0" u="none" strike="noStrike" cap="none" normalizeH="0" baseline="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530463">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Netlist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(N-Format)</a:t>
                      </a:r>
                      <a:endParaRPr kumimoji="1" lang="en-US" altLang="ja-JP" sz="1800" b="1"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Connection of the parts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Netlist between LSI,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Verilog HDL format</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Easy to Check Connection Between LSI-PKG-Board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Enable to Simulate on Board Level</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Component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(C-Format)</a:t>
                      </a:r>
                      <a:endParaRPr kumimoji="1" lang="en-US" altLang="ja-JP" sz="1800" b="1"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Information of the parts that  includes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Pin assignment</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Design constraint</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Design Status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JEITA original format using XML</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Easy to Verify for Optimization of LPB</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Clarification of Constraint Condition</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Design Rule</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(R-Format)</a:t>
                      </a:r>
                      <a:endParaRPr kumimoji="1" lang="en-US" altLang="ja-JP" sz="1800" b="1"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Rules of the components that includes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Design rule</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Assembly rule</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Characteristics of the material</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JEITA original format using XML</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Clarification of Design Rule in Advance</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Clarification of Verification Condition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Easy to Set up for Verification</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530463">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Geometry</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(G-Format)</a:t>
                      </a:r>
                      <a:endParaRPr kumimoji="1" lang="en-US" altLang="ja-JP" sz="1800" b="1"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Geometry of the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400" u="none" strike="noStrike" cap="none" normalizeH="0" baseline="0" dirty="0" smtClean="0">
                          <a:ln>
                            <a:noFill/>
                          </a:ln>
                          <a:effectLst/>
                        </a:rPr>
                        <a:t>	XFL format</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Efficient Use of Design Property</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Use as Reference Design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400" u="none" strike="noStrike" cap="none" normalizeH="0" baseline="0" dirty="0" smtClean="0">
                          <a:ln>
                            <a:noFill/>
                          </a:ln>
                          <a:effectLst/>
                        </a:rPr>
                        <a:t>Easy to convert Data</a:t>
                      </a:r>
                      <a:endParaRPr kumimoji="1" lang="en-US" altLang="ja-JP" sz="14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sp>
        <p:nvSpPr>
          <p:cNvPr id="3" name="タイトル 2"/>
          <p:cNvSpPr>
            <a:spLocks noGrp="1"/>
          </p:cNvSpPr>
          <p:nvPr>
            <p:ph type="title"/>
          </p:nvPr>
        </p:nvSpPr>
        <p:spPr/>
        <p:txBody>
          <a:bodyPr/>
          <a:lstStyle/>
          <a:p>
            <a:r>
              <a:rPr kumimoji="1" lang="en-US" altLang="ja-JP" dirty="0" smtClean="0"/>
              <a:t>LPB Standard Format Abstract</a:t>
            </a:r>
            <a:endParaRPr kumimoji="1" lang="ja-JP" altLang="en-US" dirty="0"/>
          </a:p>
        </p:txBody>
      </p:sp>
    </p:spTree>
    <p:extLst>
      <p:ext uri="{BB962C8B-B14F-4D97-AF65-F5344CB8AC3E}">
        <p14:creationId xmlns:p14="http://schemas.microsoft.com/office/powerpoint/2010/main" val="3369355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LPB Standard Format Abstract</a:t>
            </a:r>
            <a:endParaRPr kumimoji="1" lang="ja-JP" altLang="en-US" dirty="0"/>
          </a:p>
        </p:txBody>
      </p:sp>
      <p:sp>
        <p:nvSpPr>
          <p:cNvPr id="6" name="テキスト ボックス 5"/>
          <p:cNvSpPr txBox="1"/>
          <p:nvPr/>
        </p:nvSpPr>
        <p:spPr>
          <a:xfrm>
            <a:off x="251520" y="836712"/>
            <a:ext cx="3737562" cy="461665"/>
          </a:xfrm>
          <a:prstGeom prst="rect">
            <a:avLst/>
          </a:prstGeom>
          <a:noFill/>
        </p:spPr>
        <p:txBody>
          <a:bodyPr wrap="none" rtlCol="0">
            <a:spAutoFit/>
          </a:bodyPr>
          <a:lstStyle/>
          <a:p>
            <a:pPr fontAlgn="auto">
              <a:spcBef>
                <a:spcPts val="0"/>
              </a:spcBef>
              <a:spcAft>
                <a:spcPts val="0"/>
              </a:spcAft>
            </a:pPr>
            <a:r>
              <a:rPr lang="en-US" altLang="ja-JP" b="1" dirty="0" smtClean="0">
                <a:solidFill>
                  <a:prstClr val="black"/>
                </a:solidFill>
                <a:latin typeface="Calibri"/>
                <a:ea typeface="ＭＳ Ｐゴシック"/>
              </a:rPr>
              <a:t>Project Manage (M-Format)</a:t>
            </a:r>
            <a:endParaRPr lang="ja-JP" altLang="en-US" b="1" dirty="0">
              <a:solidFill>
                <a:prstClr val="black"/>
              </a:solidFill>
              <a:latin typeface="Calibri"/>
              <a:ea typeface="ＭＳ Ｐゴシック"/>
            </a:endParaRPr>
          </a:p>
        </p:txBody>
      </p:sp>
      <p:graphicFrame>
        <p:nvGraphicFramePr>
          <p:cNvPr id="7" name="Group 38"/>
          <p:cNvGraphicFramePr>
            <a:graphicFrameLocks noGrp="1"/>
          </p:cNvGraphicFramePr>
          <p:nvPr>
            <p:extLst>
              <p:ext uri="{D42A27DB-BD31-4B8C-83A1-F6EECF244321}">
                <p14:modId xmlns:p14="http://schemas.microsoft.com/office/powerpoint/2010/main" val="1272189656"/>
              </p:ext>
            </p:extLst>
          </p:nvPr>
        </p:nvGraphicFramePr>
        <p:xfrm>
          <a:off x="250850" y="1268760"/>
          <a:ext cx="8641630" cy="4754852"/>
        </p:xfrm>
        <a:graphic>
          <a:graphicData uri="http://schemas.openxmlformats.org/drawingml/2006/table">
            <a:tbl>
              <a:tblPr>
                <a:tableStyleId>{35758FB7-9AC5-4552-8A53-C91805E547FA}</a:tableStyleId>
              </a:tblPr>
              <a:tblGrid>
                <a:gridCol w="1440830"/>
                <a:gridCol w="7200800"/>
              </a:tblGrid>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Abstract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Manage the LPB files of the LSI,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Manage the history , revision and update of</a:t>
                      </a:r>
                      <a:br>
                        <a:rPr kumimoji="1" lang="en-US" altLang="ja-JP" sz="1800" u="none" strike="noStrike" cap="none" normalizeH="0" baseline="0" dirty="0" smtClean="0">
                          <a:ln>
                            <a:noFill/>
                          </a:ln>
                          <a:effectLst/>
                        </a:rPr>
                      </a:br>
                      <a:r>
                        <a:rPr kumimoji="1" lang="en-US" altLang="ja-JP" sz="1800" u="none" strike="noStrike" cap="none" normalizeH="0" baseline="0" dirty="0" smtClean="0">
                          <a:ln>
                            <a:noFill/>
                          </a:ln>
                          <a:effectLst/>
                        </a:rPr>
                        <a:t>	the files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JEITA original format using XML</a:t>
                      </a: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Example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&lt;include MFORMAT="MFMT_FKB48.xml"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&lt;include MFORMAT="MFMT_SOC_PKG.xml"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&lt;class comment="DDR MEMORY"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&lt;CFORMAT   file_name="CFMT_DDR.xml"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&lt;RFORMAT   file_name="RFMT_DDR.xml"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&lt;NFORMAT   file_name="</a:t>
                      </a:r>
                      <a:r>
                        <a:rPr kumimoji="1" lang="en-US" altLang="ja-JP" sz="12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NFMT_DDR.v</a:t>
                      </a: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&lt;OtherFile file_name="</a:t>
                      </a:r>
                      <a:r>
                        <a:rPr kumimoji="1" lang="en-US" altLang="ja-JP" sz="12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DDRPowerModel.sp</a:t>
                      </a: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&lt;/class&gt;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979285"/>
            <a:ext cx="3456384" cy="2064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8990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LPB Standard Format Abstract</a:t>
            </a:r>
            <a:endParaRPr kumimoji="1" lang="ja-JP" altLang="en-US" dirty="0"/>
          </a:p>
        </p:txBody>
      </p:sp>
      <p:sp>
        <p:nvSpPr>
          <p:cNvPr id="6" name="テキスト ボックス 5"/>
          <p:cNvSpPr txBox="1"/>
          <p:nvPr/>
        </p:nvSpPr>
        <p:spPr>
          <a:xfrm>
            <a:off x="251520" y="836712"/>
            <a:ext cx="2568908" cy="461665"/>
          </a:xfrm>
          <a:prstGeom prst="rect">
            <a:avLst/>
          </a:prstGeom>
          <a:noFill/>
        </p:spPr>
        <p:txBody>
          <a:bodyPr wrap="none" rtlCol="0">
            <a:spAutoFit/>
          </a:bodyPr>
          <a:lstStyle/>
          <a:p>
            <a:pPr fontAlgn="auto">
              <a:spcBef>
                <a:spcPts val="0"/>
              </a:spcBef>
              <a:spcAft>
                <a:spcPts val="0"/>
              </a:spcAft>
            </a:pPr>
            <a:r>
              <a:rPr lang="en-US" altLang="ja-JP" b="1" dirty="0" smtClean="0">
                <a:solidFill>
                  <a:prstClr val="black"/>
                </a:solidFill>
                <a:latin typeface="Calibri"/>
                <a:ea typeface="ＭＳ Ｐゴシック"/>
              </a:rPr>
              <a:t>Netlist (N-Format)</a:t>
            </a:r>
            <a:endParaRPr lang="ja-JP" altLang="en-US" b="1" dirty="0">
              <a:solidFill>
                <a:prstClr val="black"/>
              </a:solidFill>
              <a:latin typeface="Calibri"/>
              <a:ea typeface="ＭＳ Ｐゴシック"/>
            </a:endParaRPr>
          </a:p>
        </p:txBody>
      </p:sp>
      <p:graphicFrame>
        <p:nvGraphicFramePr>
          <p:cNvPr id="7" name="Group 38"/>
          <p:cNvGraphicFramePr>
            <a:graphicFrameLocks noGrp="1"/>
          </p:cNvGraphicFramePr>
          <p:nvPr>
            <p:extLst>
              <p:ext uri="{D42A27DB-BD31-4B8C-83A1-F6EECF244321}">
                <p14:modId xmlns:p14="http://schemas.microsoft.com/office/powerpoint/2010/main" val="2078122619"/>
              </p:ext>
            </p:extLst>
          </p:nvPr>
        </p:nvGraphicFramePr>
        <p:xfrm>
          <a:off x="250850" y="1268760"/>
          <a:ext cx="8641630" cy="4480532"/>
        </p:xfrm>
        <a:graphic>
          <a:graphicData uri="http://schemas.openxmlformats.org/drawingml/2006/table">
            <a:tbl>
              <a:tblPr>
                <a:tableStyleId>{35758FB7-9AC5-4552-8A53-C91805E547FA}</a:tableStyleId>
              </a:tblPr>
              <a:tblGrid>
                <a:gridCol w="1440830"/>
                <a:gridCol w="7200800"/>
              </a:tblGrid>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Abstract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Connection of the parts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Netlist between LSI,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Verilog HDL format</a:t>
                      </a: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Example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module JEITA_SAMPLE (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wire [23:0] FKBDO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wire [23:0] FKBDI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wire VDD33 ; /* PG_NET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wire DGND ;  /* PG_NET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FKB48 FKB48 ( .AIN(FKBDO),   .AOUT(FKBDI) )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SOC_PKG SOC ( .FKBDO(FKBDO), .FKBDI(FKBDI) )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endmodule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0072" y="1916832"/>
            <a:ext cx="3629897"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2894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LPB Standard Format Abstract</a:t>
            </a:r>
            <a:endParaRPr kumimoji="1" lang="ja-JP" altLang="en-US" dirty="0"/>
          </a:p>
        </p:txBody>
      </p:sp>
      <p:sp>
        <p:nvSpPr>
          <p:cNvPr id="6" name="テキスト ボックス 5"/>
          <p:cNvSpPr txBox="1"/>
          <p:nvPr/>
        </p:nvSpPr>
        <p:spPr>
          <a:xfrm>
            <a:off x="251520" y="836712"/>
            <a:ext cx="3227230" cy="461665"/>
          </a:xfrm>
          <a:prstGeom prst="rect">
            <a:avLst/>
          </a:prstGeom>
          <a:noFill/>
        </p:spPr>
        <p:txBody>
          <a:bodyPr wrap="none" rtlCol="0">
            <a:spAutoFit/>
          </a:bodyPr>
          <a:lstStyle/>
          <a:p>
            <a:pPr fontAlgn="auto">
              <a:spcBef>
                <a:spcPts val="0"/>
              </a:spcBef>
              <a:spcAft>
                <a:spcPts val="0"/>
              </a:spcAft>
            </a:pPr>
            <a:r>
              <a:rPr lang="en-US" altLang="ja-JP" b="1" dirty="0" smtClean="0">
                <a:solidFill>
                  <a:prstClr val="black"/>
                </a:solidFill>
                <a:latin typeface="Calibri"/>
                <a:ea typeface="ＭＳ Ｐゴシック"/>
              </a:rPr>
              <a:t>Component (C-Format)</a:t>
            </a:r>
            <a:endParaRPr lang="ja-JP" altLang="en-US" b="1" dirty="0">
              <a:solidFill>
                <a:prstClr val="black"/>
              </a:solidFill>
              <a:latin typeface="Calibri"/>
              <a:ea typeface="ＭＳ Ｐゴシック"/>
            </a:endParaRPr>
          </a:p>
        </p:txBody>
      </p:sp>
      <p:graphicFrame>
        <p:nvGraphicFramePr>
          <p:cNvPr id="7" name="Group 38"/>
          <p:cNvGraphicFramePr>
            <a:graphicFrameLocks noGrp="1"/>
          </p:cNvGraphicFramePr>
          <p:nvPr>
            <p:extLst>
              <p:ext uri="{D42A27DB-BD31-4B8C-83A1-F6EECF244321}">
                <p14:modId xmlns:p14="http://schemas.microsoft.com/office/powerpoint/2010/main" val="3145311647"/>
              </p:ext>
            </p:extLst>
          </p:nvPr>
        </p:nvGraphicFramePr>
        <p:xfrm>
          <a:off x="250850" y="1268760"/>
          <a:ext cx="8641630" cy="4495772"/>
        </p:xfrm>
        <a:graphic>
          <a:graphicData uri="http://schemas.openxmlformats.org/drawingml/2006/table">
            <a:tbl>
              <a:tblPr>
                <a:tableStyleId>{35758FB7-9AC5-4552-8A53-C91805E547FA}</a:tableStyleId>
              </a:tblPr>
              <a:tblGrid>
                <a:gridCol w="1440830"/>
                <a:gridCol w="7200800"/>
              </a:tblGrid>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Abstract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Information of the parts that  includes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Pin assignment</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Design constraint</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Design Status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JEITA original format using XML</a:t>
                      </a: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Example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&lt;module name="SOC_PKG" type="PKG" </a:t>
                      </a:r>
                      <a:r>
                        <a:rPr kumimoji="1" lang="en-US" altLang="ja-JP" sz="11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shape_id</a:t>
                      </a: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="PKG_BODY“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&lt;socket  name="SOC_PKG"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&lt;port  id="A5"    x="-8500"   y="12500"   angle="0"  name="FKBDO[5]"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&lt;port  id="A6"    x="-7500"   y="12500"   angle="0"  name="FKBDO[2]"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&lt;constraint&gt;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&lt;impedance </a:t>
                      </a:r>
                      <a:r>
                        <a:rPr kumimoji="1" lang="en-US" altLang="ja-JP" sz="11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group_name</a:t>
                      </a: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=“FKB_DIN"  type="single" min="40" </a:t>
                      </a:r>
                      <a:r>
                        <a:rPr kumimoji="1" lang="en-US" altLang="ja-JP" sz="11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typ</a:t>
                      </a: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="50" max="60"/&gt;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&lt;delay     </a:t>
                      </a:r>
                      <a:r>
                        <a:rPr kumimoji="1" lang="en-US" altLang="ja-JP" sz="11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group_name</a:t>
                      </a: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="FKB_DIN“  min="100" </a:t>
                      </a:r>
                      <a:r>
                        <a:rPr kumimoji="1" lang="en-US" altLang="ja-JP" sz="1100" b="0" i="0" u="none" strike="noStrike" cap="none" normalizeH="0" baseline="0" dirty="0" err="1"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typ</a:t>
                      </a: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="150" max="200"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&lt;/constraint&gt;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&lt;/socket&gt;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&lt;/module&gt;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1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pic>
        <p:nvPicPr>
          <p:cNvPr id="9" name="Picture 107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1412776"/>
            <a:ext cx="1689747"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図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2440135"/>
            <a:ext cx="2520280" cy="1250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05127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LPB Standard Format Abstract</a:t>
            </a:r>
            <a:endParaRPr kumimoji="1" lang="ja-JP" altLang="en-US" dirty="0"/>
          </a:p>
        </p:txBody>
      </p:sp>
      <p:sp>
        <p:nvSpPr>
          <p:cNvPr id="6" name="テキスト ボックス 5"/>
          <p:cNvSpPr txBox="1"/>
          <p:nvPr/>
        </p:nvSpPr>
        <p:spPr>
          <a:xfrm>
            <a:off x="251520" y="836712"/>
            <a:ext cx="3225307" cy="461665"/>
          </a:xfrm>
          <a:prstGeom prst="rect">
            <a:avLst/>
          </a:prstGeom>
          <a:noFill/>
        </p:spPr>
        <p:txBody>
          <a:bodyPr wrap="none" rtlCol="0">
            <a:spAutoFit/>
          </a:bodyPr>
          <a:lstStyle/>
          <a:p>
            <a:pPr fontAlgn="auto">
              <a:spcBef>
                <a:spcPts val="0"/>
              </a:spcBef>
              <a:spcAft>
                <a:spcPts val="0"/>
              </a:spcAft>
            </a:pPr>
            <a:r>
              <a:rPr lang="en-US" altLang="ja-JP" b="1" dirty="0" smtClean="0">
                <a:solidFill>
                  <a:prstClr val="black"/>
                </a:solidFill>
                <a:latin typeface="Calibri"/>
                <a:ea typeface="ＭＳ Ｐゴシック"/>
              </a:rPr>
              <a:t>Design Rule (R-Format)</a:t>
            </a:r>
            <a:endParaRPr lang="ja-JP" altLang="en-US" b="1" dirty="0">
              <a:solidFill>
                <a:prstClr val="black"/>
              </a:solidFill>
              <a:latin typeface="Calibri"/>
              <a:ea typeface="ＭＳ Ｐゴシック"/>
            </a:endParaRPr>
          </a:p>
        </p:txBody>
      </p:sp>
      <p:graphicFrame>
        <p:nvGraphicFramePr>
          <p:cNvPr id="7" name="Group 38"/>
          <p:cNvGraphicFramePr>
            <a:graphicFrameLocks noGrp="1"/>
          </p:cNvGraphicFramePr>
          <p:nvPr>
            <p:extLst>
              <p:ext uri="{D42A27DB-BD31-4B8C-83A1-F6EECF244321}">
                <p14:modId xmlns:p14="http://schemas.microsoft.com/office/powerpoint/2010/main" val="4159999829"/>
              </p:ext>
            </p:extLst>
          </p:nvPr>
        </p:nvGraphicFramePr>
        <p:xfrm>
          <a:off x="250850" y="1268760"/>
          <a:ext cx="8641630" cy="4846292"/>
        </p:xfrm>
        <a:graphic>
          <a:graphicData uri="http://schemas.openxmlformats.org/drawingml/2006/table">
            <a:tbl>
              <a:tblPr>
                <a:tableStyleId>{35758FB7-9AC5-4552-8A53-C91805E547FA}</a:tableStyleId>
              </a:tblPr>
              <a:tblGrid>
                <a:gridCol w="1440830"/>
                <a:gridCol w="7200800"/>
              </a:tblGrid>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Abstract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Rules of the components</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Design rule</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Assembly rule</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Characteristics of the material</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JEITA original format using XML</a:t>
                      </a: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Tx/>
                        <a:buNone/>
                        <a:tabLst>
                          <a:tab pos="177800" algn="l"/>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Example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&lt;material_def&gt;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&lt;conductor  material="COPPER" volume_resistivity="1.68e-8"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&lt;dielectric material="FR-4"   permittivity="4.5"  tan_delta="0.035"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&lt;/material_def&gt;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&lt;layer_def&gt;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&lt;layer name="TOP_COND"  type="conductor"  thickness="0.030“</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conductor_material="COPPER"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&lt;layer name="DIELECTRIC12" type="dielectric" thickness="0.100“</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dielectric_material="FR-4"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&lt;/layer_def&gt;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&lt;spacing_def&gt;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&lt;layer name="TOP_COND"&gt;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&lt;line_to_line  space="0.050" /&gt;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&lt;/layer&gt;</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&lt;/spacing_def&gt;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1700808"/>
            <a:ext cx="1821955" cy="1495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29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970" y="1988840"/>
            <a:ext cx="1990526" cy="113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3448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LPB Standard Format Abstract</a:t>
            </a:r>
            <a:endParaRPr kumimoji="1" lang="ja-JP" altLang="en-US" dirty="0"/>
          </a:p>
        </p:txBody>
      </p:sp>
      <p:sp>
        <p:nvSpPr>
          <p:cNvPr id="6" name="テキスト ボックス 5"/>
          <p:cNvSpPr txBox="1"/>
          <p:nvPr/>
        </p:nvSpPr>
        <p:spPr>
          <a:xfrm>
            <a:off x="251520" y="836712"/>
            <a:ext cx="3011337" cy="461665"/>
          </a:xfrm>
          <a:prstGeom prst="rect">
            <a:avLst/>
          </a:prstGeom>
          <a:noFill/>
        </p:spPr>
        <p:txBody>
          <a:bodyPr wrap="none" rtlCol="0">
            <a:spAutoFit/>
          </a:bodyPr>
          <a:lstStyle/>
          <a:p>
            <a:pPr fontAlgn="auto">
              <a:spcBef>
                <a:spcPts val="0"/>
              </a:spcBef>
              <a:spcAft>
                <a:spcPts val="0"/>
              </a:spcAft>
            </a:pPr>
            <a:r>
              <a:rPr lang="en-US" altLang="ja-JP" b="1" dirty="0" smtClean="0">
                <a:solidFill>
                  <a:prstClr val="black"/>
                </a:solidFill>
                <a:latin typeface="Calibri"/>
                <a:ea typeface="ＭＳ Ｐゴシック"/>
              </a:rPr>
              <a:t>Geometry (G-Format)</a:t>
            </a:r>
            <a:endParaRPr lang="ja-JP" altLang="en-US" b="1" dirty="0">
              <a:solidFill>
                <a:prstClr val="black"/>
              </a:solidFill>
              <a:latin typeface="Calibri"/>
              <a:ea typeface="ＭＳ Ｐゴシック"/>
            </a:endParaRPr>
          </a:p>
        </p:txBody>
      </p:sp>
      <p:graphicFrame>
        <p:nvGraphicFramePr>
          <p:cNvPr id="7" name="Group 38"/>
          <p:cNvGraphicFramePr>
            <a:graphicFrameLocks noGrp="1"/>
          </p:cNvGraphicFramePr>
          <p:nvPr>
            <p:extLst>
              <p:ext uri="{D42A27DB-BD31-4B8C-83A1-F6EECF244321}">
                <p14:modId xmlns:p14="http://schemas.microsoft.com/office/powerpoint/2010/main" val="704710437"/>
              </p:ext>
            </p:extLst>
          </p:nvPr>
        </p:nvGraphicFramePr>
        <p:xfrm>
          <a:off x="250850" y="1268760"/>
          <a:ext cx="8641630" cy="3962372"/>
        </p:xfrm>
        <a:graphic>
          <a:graphicData uri="http://schemas.openxmlformats.org/drawingml/2006/table">
            <a:tbl>
              <a:tblPr>
                <a:tableStyleId>{35758FB7-9AC5-4552-8A53-C91805E547FA}</a:tableStyleId>
              </a:tblPr>
              <a:tblGrid>
                <a:gridCol w="1440830"/>
                <a:gridCol w="7200800"/>
              </a:tblGrid>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Abstract</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u="none" strike="noStrike" cap="none" normalizeH="0" baseline="0" dirty="0" smtClean="0">
                          <a:ln>
                            <a:noFill/>
                          </a:ln>
                          <a:effectLst/>
                        </a:rPr>
                        <a:t>Geometry of the Package and Board</a:t>
                      </a:r>
                    </a:p>
                    <a:p>
                      <a:pPr marL="0" marR="0" lvl="0" indent="0" algn="l" defTabSz="449263" rtl="0" eaLnBrk="1" fontAlgn="base" latinLnBrk="0" hangingPunct="1">
                        <a:lnSpc>
                          <a:spcPct val="100000"/>
                        </a:lnSpc>
                        <a:spcBef>
                          <a:spcPct val="0"/>
                        </a:spcBef>
                        <a:spcAft>
                          <a:spcPct val="0"/>
                        </a:spcAft>
                        <a:buClrTx/>
                        <a:buSzTx/>
                        <a:buFontTx/>
                        <a:buChar char="-"/>
                        <a:tabLst>
                          <a:tab pos="177800" algn="l"/>
                        </a:tabLst>
                      </a:pPr>
                      <a:r>
                        <a:rPr kumimoji="1" lang="en-US" altLang="ja-JP" sz="1800" u="none" strike="noStrike" cap="none" normalizeH="0" baseline="0" dirty="0" smtClean="0">
                          <a:ln>
                            <a:noFill/>
                          </a:ln>
                          <a:effectLst/>
                        </a:rPr>
                        <a:t>	XFL format</a:t>
                      </a: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800" b="0" i="0" u="none" strike="noStrike" cap="none" normalizeH="0" baseline="0" dirty="0" smtClean="0">
                        <a:ln>
                          <a:noFill/>
                        </a:ln>
                        <a:solidFill>
                          <a:schemeClr val="tx1"/>
                        </a:solidFill>
                        <a:effectLst/>
                        <a:latin typeface="Arial" pitchFamily="34" charset="0"/>
                        <a:ea typeface="Meiryo UI" pitchFamily="50" charset="-128"/>
                        <a:cs typeface="Arial" pitchFamily="34"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r h="839906">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0" u="none" strike="noStrike" cap="none" normalizeH="0" baseline="0" dirty="0" smtClean="0">
                          <a:ln>
                            <a:noFill/>
                          </a:ln>
                          <a:solidFill>
                            <a:schemeClr val="bg1"/>
                          </a:solidFill>
                          <a:effectLst/>
                          <a:latin typeface="+mn-lt"/>
                          <a:ea typeface="Meiryo UI" pitchFamily="50" charset="-128"/>
                          <a:cs typeface="Arial" pitchFamily="34" charset="0"/>
                        </a:rPr>
                        <a:t>Example</a:t>
                      </a: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75000"/>
                      </a:schemeClr>
                    </a:solidFill>
                  </a:tcPr>
                </a:tc>
                <a:tc>
                  <a:txBody>
                    <a:bodyPr/>
                    <a:lstStyle/>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shape 1 4 53.2 26.8 90 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via 1 4 V020C060C085 54.55 20 0 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via 2 3 B010C050C075C23 41 24.25 0 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shape 1 11 35.5 29 0 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via 1 2 B010C030C12 35.5 29 0 N</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path 2 0.1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41 24.25</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41.000000 24.750000</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r>
                        <a:rPr kumimoji="1" lang="pt-BR"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rPr>
                        <a:t>  }</a:t>
                      </a:r>
                    </a:p>
                    <a:p>
                      <a:pPr marL="0" marR="0" lvl="0" indent="0" algn="l" defTabSz="449263"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0" i="0" u="none" strike="noStrike" cap="none" normalizeH="0" baseline="0" dirty="0" smtClean="0">
                        <a:ln>
                          <a:noFill/>
                        </a:ln>
                        <a:solidFill>
                          <a:schemeClr val="tx1"/>
                        </a:solidFill>
                        <a:effectLst/>
                        <a:latin typeface="Courier New" panose="02070309020205020404" pitchFamily="49" charset="0"/>
                        <a:ea typeface="Meiryo UI" pitchFamily="50" charset="-128"/>
                        <a:cs typeface="Courier New" panose="02070309020205020404" pitchFamily="49" charset="0"/>
                      </a:endParaRPr>
                    </a:p>
                  </a:txBody>
                  <a:tcPr marT="45713" marB="45713" horzOverflow="overflow">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r>
            </a:tbl>
          </a:graphicData>
        </a:graphic>
      </p:graphicFrame>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84168" y="1412776"/>
            <a:ext cx="2114550" cy="1531144"/>
          </a:xfrm>
          <a:prstGeom prst="rect">
            <a:avLst/>
          </a:prstGeom>
        </p:spPr>
      </p:pic>
    </p:spTree>
    <p:extLst>
      <p:ext uri="{BB962C8B-B14F-4D97-AF65-F5344CB8AC3E}">
        <p14:creationId xmlns:p14="http://schemas.microsoft.com/office/powerpoint/2010/main" val="1951419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方体 12"/>
          <p:cNvSpPr/>
          <p:nvPr/>
        </p:nvSpPr>
        <p:spPr>
          <a:xfrm>
            <a:off x="6250964" y="1556792"/>
            <a:ext cx="504825" cy="134938"/>
          </a:xfrm>
          <a:prstGeom prst="cube">
            <a:avLst>
              <a:gd name="adj" fmla="val 6170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latin typeface="Arial" pitchFamily="34" charset="0"/>
              <a:cs typeface="Arial" pitchFamily="34" charset="0"/>
            </a:endParaRPr>
          </a:p>
        </p:txBody>
      </p:sp>
      <p:sp>
        <p:nvSpPr>
          <p:cNvPr id="6" name="直方体 5"/>
          <p:cNvSpPr/>
          <p:nvPr/>
        </p:nvSpPr>
        <p:spPr>
          <a:xfrm>
            <a:off x="5963627" y="1628230"/>
            <a:ext cx="719137" cy="368300"/>
          </a:xfrm>
          <a:prstGeom prst="cube">
            <a:avLst>
              <a:gd name="adj" fmla="val 8623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latin typeface="Arial" pitchFamily="34" charset="0"/>
              <a:cs typeface="Arial" pitchFamily="34" charset="0"/>
            </a:endParaRPr>
          </a:p>
        </p:txBody>
      </p:sp>
      <p:sp>
        <p:nvSpPr>
          <p:cNvPr id="11" name="直方体 10"/>
          <p:cNvSpPr/>
          <p:nvPr/>
        </p:nvSpPr>
        <p:spPr>
          <a:xfrm>
            <a:off x="5890602" y="1923505"/>
            <a:ext cx="504825" cy="136525"/>
          </a:xfrm>
          <a:prstGeom prst="cube">
            <a:avLst>
              <a:gd name="adj" fmla="val 547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solidFill>
                <a:prstClr val="white"/>
              </a:solidFill>
              <a:latin typeface="Arial" pitchFamily="34" charset="0"/>
              <a:cs typeface="Arial" pitchFamily="34" charset="0"/>
            </a:endParaRPr>
          </a:p>
        </p:txBody>
      </p:sp>
      <p:sp>
        <p:nvSpPr>
          <p:cNvPr id="7" name="テキスト ボックス 6"/>
          <p:cNvSpPr txBox="1"/>
          <p:nvPr/>
        </p:nvSpPr>
        <p:spPr>
          <a:xfrm>
            <a:off x="5868144" y="1124744"/>
            <a:ext cx="1836738" cy="461665"/>
          </a:xfrm>
          <a:prstGeom prst="rect">
            <a:avLst/>
          </a:prstGeom>
          <a:noFill/>
        </p:spPr>
        <p:txBody>
          <a:bodyPr>
            <a:spAutoFit/>
          </a:bodyPr>
          <a:lstStyle/>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Passive components/connectors</a:t>
            </a:r>
            <a:endParaRPr lang="ja-JP" altLang="en-US" sz="1200" dirty="0">
              <a:solidFill>
                <a:prstClr val="black"/>
              </a:solidFill>
              <a:latin typeface="Calibri"/>
              <a:ea typeface="ＭＳ Ｐゴシック"/>
              <a:cs typeface="Arial" pitchFamily="34" charset="0"/>
            </a:endParaRPr>
          </a:p>
        </p:txBody>
      </p:sp>
      <p:sp>
        <p:nvSpPr>
          <p:cNvPr id="8" name="テキスト ボックス 7"/>
          <p:cNvSpPr txBox="1"/>
          <p:nvPr/>
        </p:nvSpPr>
        <p:spPr>
          <a:xfrm>
            <a:off x="5891693" y="2276872"/>
            <a:ext cx="1318181" cy="830997"/>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outline</a:t>
            </a:r>
            <a:endParaRPr lang="en-US" altLang="ja-JP" sz="1200" dirty="0">
              <a:solidFill>
                <a:prstClr val="black"/>
              </a:solidFill>
              <a:latin typeface="Calibri"/>
              <a:ea typeface="ＭＳ Ｐゴシック"/>
              <a:cs typeface="Arial" pitchFamily="34" charset="0"/>
            </a:endParaRP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Terminal location</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Simulation model </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correspondence</a:t>
            </a:r>
            <a:endParaRPr lang="ja-JP" altLang="en-US" sz="1200" dirty="0">
              <a:solidFill>
                <a:prstClr val="black"/>
              </a:solidFill>
              <a:latin typeface="Calibri"/>
              <a:ea typeface="ＭＳ Ｐゴシック"/>
              <a:cs typeface="Arial" pitchFamily="34" charset="0"/>
            </a:endParaRPr>
          </a:p>
        </p:txBody>
      </p:sp>
      <p:cxnSp>
        <p:nvCxnSpPr>
          <p:cNvPr id="17" name="直線コネクタ 16"/>
          <p:cNvCxnSpPr/>
          <p:nvPr/>
        </p:nvCxnSpPr>
        <p:spPr>
          <a:xfrm flipV="1">
            <a:off x="7112148" y="2564904"/>
            <a:ext cx="484188" cy="904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255" name="Rectangle 35"/>
          <p:cNvSpPr>
            <a:spLocks noChangeArrowheads="1"/>
          </p:cNvSpPr>
          <p:nvPr/>
        </p:nvSpPr>
        <p:spPr bwMode="auto">
          <a:xfrm>
            <a:off x="4071938" y="4117975"/>
            <a:ext cx="346075" cy="66675"/>
          </a:xfrm>
          <a:prstGeom prst="rect">
            <a:avLst/>
          </a:prstGeom>
          <a:solidFill>
            <a:srgbClr val="80808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10256" name="Rectangle 36"/>
          <p:cNvSpPr>
            <a:spLocks noChangeArrowheads="1"/>
          </p:cNvSpPr>
          <p:nvPr/>
        </p:nvSpPr>
        <p:spPr bwMode="auto">
          <a:xfrm>
            <a:off x="3883025" y="4184650"/>
            <a:ext cx="722313" cy="68263"/>
          </a:xfrm>
          <a:prstGeom prst="rect">
            <a:avLst/>
          </a:prstGeom>
          <a:solidFill>
            <a:srgbClr val="CC660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10257" name="Rectangle 37"/>
          <p:cNvSpPr>
            <a:spLocks noChangeArrowheads="1"/>
          </p:cNvSpPr>
          <p:nvPr/>
        </p:nvSpPr>
        <p:spPr bwMode="auto">
          <a:xfrm>
            <a:off x="3602038" y="4302125"/>
            <a:ext cx="3116262" cy="331788"/>
          </a:xfrm>
          <a:prstGeom prst="rect">
            <a:avLst/>
          </a:prstGeom>
          <a:solidFill>
            <a:srgbClr val="008000"/>
          </a:solidFill>
          <a:ln w="2857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27" name="Oval 38"/>
          <p:cNvSpPr>
            <a:spLocks noChangeArrowheads="1"/>
          </p:cNvSpPr>
          <p:nvPr/>
        </p:nvSpPr>
        <p:spPr bwMode="auto">
          <a:xfrm>
            <a:off x="3946525"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28" name="Oval 39"/>
          <p:cNvSpPr>
            <a:spLocks noChangeArrowheads="1"/>
          </p:cNvSpPr>
          <p:nvPr/>
        </p:nvSpPr>
        <p:spPr bwMode="auto">
          <a:xfrm>
            <a:off x="4041775" y="4252913"/>
            <a:ext cx="61913"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29" name="Oval 40"/>
          <p:cNvSpPr>
            <a:spLocks noChangeArrowheads="1"/>
          </p:cNvSpPr>
          <p:nvPr/>
        </p:nvSpPr>
        <p:spPr bwMode="auto">
          <a:xfrm>
            <a:off x="4135438"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0" name="Oval 41"/>
          <p:cNvSpPr>
            <a:spLocks noChangeArrowheads="1"/>
          </p:cNvSpPr>
          <p:nvPr/>
        </p:nvSpPr>
        <p:spPr bwMode="auto">
          <a:xfrm>
            <a:off x="4229100"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1" name="Oval 42"/>
          <p:cNvSpPr>
            <a:spLocks noChangeArrowheads="1"/>
          </p:cNvSpPr>
          <p:nvPr/>
        </p:nvSpPr>
        <p:spPr bwMode="auto">
          <a:xfrm>
            <a:off x="4322763"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2" name="Oval 43"/>
          <p:cNvSpPr>
            <a:spLocks noChangeArrowheads="1"/>
          </p:cNvSpPr>
          <p:nvPr/>
        </p:nvSpPr>
        <p:spPr bwMode="auto">
          <a:xfrm>
            <a:off x="4418013"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3" name="Oval 44"/>
          <p:cNvSpPr>
            <a:spLocks noChangeArrowheads="1"/>
          </p:cNvSpPr>
          <p:nvPr/>
        </p:nvSpPr>
        <p:spPr bwMode="auto">
          <a:xfrm>
            <a:off x="4511675"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r>
              <a:rPr kumimoji="0" lang="ja-JP" altLang="en-US" sz="800">
                <a:solidFill>
                  <a:srgbClr val="FFFFFF"/>
                </a:solidFill>
                <a:latin typeface="Arial" pitchFamily="34" charset="0"/>
                <a:ea typeface="ＭＳ Ｐゴシック" pitchFamily="50" charset="-128"/>
                <a:cs typeface="Arial" pitchFamily="34" charset="0"/>
              </a:rPr>
              <a:t>　</a:t>
            </a:r>
          </a:p>
        </p:txBody>
      </p:sp>
      <p:sp>
        <p:nvSpPr>
          <p:cNvPr id="10265" name="Rectangle 46"/>
          <p:cNvSpPr>
            <a:spLocks noChangeArrowheads="1"/>
          </p:cNvSpPr>
          <p:nvPr/>
        </p:nvSpPr>
        <p:spPr bwMode="auto">
          <a:xfrm>
            <a:off x="5895975" y="4184650"/>
            <a:ext cx="722313" cy="68263"/>
          </a:xfrm>
          <a:prstGeom prst="rect">
            <a:avLst/>
          </a:prstGeom>
          <a:solidFill>
            <a:srgbClr val="CC660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35" name="Oval 47"/>
          <p:cNvSpPr>
            <a:spLocks noChangeArrowheads="1"/>
          </p:cNvSpPr>
          <p:nvPr/>
        </p:nvSpPr>
        <p:spPr bwMode="auto">
          <a:xfrm>
            <a:off x="5957888"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6" name="Oval 48"/>
          <p:cNvSpPr>
            <a:spLocks noChangeArrowheads="1"/>
          </p:cNvSpPr>
          <p:nvPr/>
        </p:nvSpPr>
        <p:spPr bwMode="auto">
          <a:xfrm>
            <a:off x="6053138" y="4252913"/>
            <a:ext cx="61912"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7" name="Oval 49"/>
          <p:cNvSpPr>
            <a:spLocks noChangeArrowheads="1"/>
          </p:cNvSpPr>
          <p:nvPr/>
        </p:nvSpPr>
        <p:spPr bwMode="auto">
          <a:xfrm>
            <a:off x="6146800"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8" name="Oval 50"/>
          <p:cNvSpPr>
            <a:spLocks noChangeArrowheads="1"/>
          </p:cNvSpPr>
          <p:nvPr/>
        </p:nvSpPr>
        <p:spPr bwMode="auto">
          <a:xfrm>
            <a:off x="6240463"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39" name="Oval 51"/>
          <p:cNvSpPr>
            <a:spLocks noChangeArrowheads="1"/>
          </p:cNvSpPr>
          <p:nvPr/>
        </p:nvSpPr>
        <p:spPr bwMode="auto">
          <a:xfrm>
            <a:off x="6335713" y="4252913"/>
            <a:ext cx="61912"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40" name="Oval 52"/>
          <p:cNvSpPr>
            <a:spLocks noChangeArrowheads="1"/>
          </p:cNvSpPr>
          <p:nvPr/>
        </p:nvSpPr>
        <p:spPr bwMode="auto">
          <a:xfrm>
            <a:off x="6429375"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41" name="Oval 53"/>
          <p:cNvSpPr>
            <a:spLocks noChangeArrowheads="1"/>
          </p:cNvSpPr>
          <p:nvPr/>
        </p:nvSpPr>
        <p:spPr bwMode="auto">
          <a:xfrm>
            <a:off x="6523038" y="4252913"/>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r>
              <a:rPr kumimoji="0" lang="ja-JP" altLang="en-US" sz="800">
                <a:solidFill>
                  <a:srgbClr val="FFFFFF"/>
                </a:solidFill>
                <a:latin typeface="Arial" pitchFamily="34" charset="0"/>
                <a:ea typeface="ＭＳ Ｐゴシック" pitchFamily="50" charset="-128"/>
                <a:cs typeface="Arial" pitchFamily="34" charset="0"/>
              </a:rPr>
              <a:t>　</a:t>
            </a:r>
          </a:p>
        </p:txBody>
      </p:sp>
      <p:sp>
        <p:nvSpPr>
          <p:cNvPr id="10273" name="Line 54"/>
          <p:cNvSpPr>
            <a:spLocks noChangeShapeType="1"/>
          </p:cNvSpPr>
          <p:nvPr/>
        </p:nvSpPr>
        <p:spPr bwMode="auto">
          <a:xfrm>
            <a:off x="4543425" y="4217988"/>
            <a:ext cx="0" cy="166687"/>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4" name="Line 55"/>
          <p:cNvSpPr>
            <a:spLocks noChangeShapeType="1"/>
          </p:cNvSpPr>
          <p:nvPr/>
        </p:nvSpPr>
        <p:spPr bwMode="auto">
          <a:xfrm>
            <a:off x="4543425" y="4368800"/>
            <a:ext cx="1446213" cy="0"/>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5" name="Line 56"/>
          <p:cNvSpPr>
            <a:spLocks noChangeShapeType="1"/>
          </p:cNvSpPr>
          <p:nvPr/>
        </p:nvSpPr>
        <p:spPr bwMode="auto">
          <a:xfrm>
            <a:off x="5989638" y="4184650"/>
            <a:ext cx="0" cy="200025"/>
          </a:xfrm>
          <a:prstGeom prst="line">
            <a:avLst/>
          </a:prstGeom>
          <a:noFill/>
          <a:ln w="57150">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6" name="Line 57"/>
          <p:cNvSpPr>
            <a:spLocks noChangeShapeType="1"/>
          </p:cNvSpPr>
          <p:nvPr/>
        </p:nvSpPr>
        <p:spPr bwMode="auto">
          <a:xfrm>
            <a:off x="4386263" y="4217988"/>
            <a:ext cx="157162" cy="0"/>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7" name="Line 58"/>
          <p:cNvSpPr>
            <a:spLocks noChangeShapeType="1"/>
          </p:cNvSpPr>
          <p:nvPr/>
        </p:nvSpPr>
        <p:spPr bwMode="auto">
          <a:xfrm>
            <a:off x="4386263" y="4151313"/>
            <a:ext cx="0" cy="66675"/>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8" name="Arc 59"/>
          <p:cNvSpPr>
            <a:spLocks/>
          </p:cNvSpPr>
          <p:nvPr/>
        </p:nvSpPr>
        <p:spPr bwMode="auto">
          <a:xfrm rot="5668449" flipH="1" flipV="1">
            <a:off x="5990432" y="4083844"/>
            <a:ext cx="133350" cy="134937"/>
          </a:xfrm>
          <a:custGeom>
            <a:avLst/>
            <a:gdLst>
              <a:gd name="T0" fmla="*/ 0 w 21600"/>
              <a:gd name="T1" fmla="*/ 0 h 38917"/>
              <a:gd name="T2" fmla="*/ 0 w 21600"/>
              <a:gd name="T3" fmla="*/ 0 h 38917"/>
              <a:gd name="T4" fmla="*/ 0 w 21600"/>
              <a:gd name="T5" fmla="*/ 0 h 38917"/>
              <a:gd name="T6" fmla="*/ 0 60000 65536"/>
              <a:gd name="T7" fmla="*/ 0 60000 65536"/>
              <a:gd name="T8" fmla="*/ 0 60000 65536"/>
              <a:gd name="T9" fmla="*/ 0 w 21600"/>
              <a:gd name="T10" fmla="*/ 0 h 38917"/>
              <a:gd name="T11" fmla="*/ 21600 w 21600"/>
              <a:gd name="T12" fmla="*/ 38917 h 38917"/>
            </a:gdLst>
            <a:ahLst/>
            <a:cxnLst>
              <a:cxn ang="T6">
                <a:pos x="T0" y="T1"/>
              </a:cxn>
              <a:cxn ang="T7">
                <a:pos x="T2" y="T3"/>
              </a:cxn>
              <a:cxn ang="T8">
                <a:pos x="T4" y="T5"/>
              </a:cxn>
            </a:cxnLst>
            <a:rect l="T9" t="T10" r="T11" b="T12"/>
            <a:pathLst>
              <a:path w="21600" h="38917" fill="none" extrusionOk="0">
                <a:moveTo>
                  <a:pt x="-1" y="0"/>
                </a:moveTo>
                <a:cubicBezTo>
                  <a:pt x="11929" y="0"/>
                  <a:pt x="21600" y="9670"/>
                  <a:pt x="21600" y="21600"/>
                </a:cubicBezTo>
                <a:cubicBezTo>
                  <a:pt x="21600" y="28420"/>
                  <a:pt x="18378" y="34840"/>
                  <a:pt x="12910" y="38916"/>
                </a:cubicBezTo>
              </a:path>
              <a:path w="21600" h="38917" stroke="0" extrusionOk="0">
                <a:moveTo>
                  <a:pt x="-1" y="0"/>
                </a:moveTo>
                <a:cubicBezTo>
                  <a:pt x="11929" y="0"/>
                  <a:pt x="21600" y="9670"/>
                  <a:pt x="21600" y="21600"/>
                </a:cubicBezTo>
                <a:cubicBezTo>
                  <a:pt x="21600" y="28420"/>
                  <a:pt x="18378" y="34840"/>
                  <a:pt x="12910" y="38916"/>
                </a:cubicBezTo>
                <a:lnTo>
                  <a:pt x="0" y="21600"/>
                </a:lnTo>
                <a:lnTo>
                  <a:pt x="-1" y="0"/>
                </a:lnTo>
                <a:close/>
              </a:path>
            </a:pathLst>
          </a:custGeom>
          <a:noFill/>
          <a:ln w="19050">
            <a:solidFill>
              <a:srgbClr val="FF9900"/>
            </a:solidFill>
            <a:round/>
            <a:headEnd/>
            <a:tailEnd/>
          </a:ln>
          <a:extLst>
            <a:ext uri="{909E8E84-426E-40DD-AFC4-6F175D3DCCD1}">
              <a14:hiddenFill xmlns:a14="http://schemas.microsoft.com/office/drawing/2010/main">
                <a:solidFill>
                  <a:srgbClr val="FFFFFF"/>
                </a:solidFill>
              </a14:hiddenFill>
            </a:ext>
          </a:extLst>
        </p:spPr>
        <p:txBody>
          <a:bodyPr vert="eaVert" wrap="none" anchor="ct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79" name="Rectangle 45"/>
          <p:cNvSpPr>
            <a:spLocks noChangeArrowheads="1"/>
          </p:cNvSpPr>
          <p:nvPr/>
        </p:nvSpPr>
        <p:spPr bwMode="auto">
          <a:xfrm>
            <a:off x="6083300" y="4117975"/>
            <a:ext cx="346075" cy="66675"/>
          </a:xfrm>
          <a:prstGeom prst="rect">
            <a:avLst/>
          </a:prstGeom>
          <a:solidFill>
            <a:srgbClr val="80808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cxnSp>
        <p:nvCxnSpPr>
          <p:cNvPr id="10280" name="直線コネクタ 63"/>
          <p:cNvCxnSpPr>
            <a:cxnSpLocks noChangeShapeType="1"/>
          </p:cNvCxnSpPr>
          <p:nvPr/>
        </p:nvCxnSpPr>
        <p:spPr bwMode="auto">
          <a:xfrm flipH="1">
            <a:off x="3956050" y="4318000"/>
            <a:ext cx="1588" cy="3317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1" name="直線コネクタ 64"/>
          <p:cNvCxnSpPr>
            <a:cxnSpLocks noChangeShapeType="1"/>
          </p:cNvCxnSpPr>
          <p:nvPr/>
        </p:nvCxnSpPr>
        <p:spPr bwMode="auto">
          <a:xfrm flipH="1">
            <a:off x="4049713" y="4318000"/>
            <a:ext cx="0" cy="3317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2" name="直線コネクタ 65"/>
          <p:cNvCxnSpPr>
            <a:cxnSpLocks noChangeShapeType="1"/>
          </p:cNvCxnSpPr>
          <p:nvPr/>
        </p:nvCxnSpPr>
        <p:spPr bwMode="auto">
          <a:xfrm flipH="1">
            <a:off x="6543675" y="4318000"/>
            <a:ext cx="0" cy="3317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3" name="直線コネクタ 66"/>
          <p:cNvCxnSpPr>
            <a:cxnSpLocks noChangeShapeType="1"/>
          </p:cNvCxnSpPr>
          <p:nvPr/>
        </p:nvCxnSpPr>
        <p:spPr bwMode="auto">
          <a:xfrm flipH="1">
            <a:off x="6480175" y="4318000"/>
            <a:ext cx="1588" cy="3317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4" name="直線コネクタ 68"/>
          <p:cNvCxnSpPr>
            <a:cxnSpLocks noChangeShapeType="1"/>
          </p:cNvCxnSpPr>
          <p:nvPr/>
        </p:nvCxnSpPr>
        <p:spPr bwMode="auto">
          <a:xfrm>
            <a:off x="3644900" y="4302125"/>
            <a:ext cx="3055938" cy="15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5" name="直線コネクタ 69"/>
          <p:cNvCxnSpPr>
            <a:cxnSpLocks noChangeShapeType="1"/>
          </p:cNvCxnSpPr>
          <p:nvPr/>
        </p:nvCxnSpPr>
        <p:spPr bwMode="auto">
          <a:xfrm>
            <a:off x="3638550" y="4435475"/>
            <a:ext cx="3049588" cy="0"/>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6" name="直線コネクタ 73"/>
          <p:cNvCxnSpPr>
            <a:cxnSpLocks noChangeShapeType="1"/>
          </p:cNvCxnSpPr>
          <p:nvPr/>
        </p:nvCxnSpPr>
        <p:spPr bwMode="auto">
          <a:xfrm flipH="1">
            <a:off x="4454525" y="4219575"/>
            <a:ext cx="1588" cy="365125"/>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87" name="直線コネクタ 75"/>
          <p:cNvCxnSpPr>
            <a:cxnSpLocks noChangeShapeType="1"/>
          </p:cNvCxnSpPr>
          <p:nvPr/>
        </p:nvCxnSpPr>
        <p:spPr bwMode="auto">
          <a:xfrm flipH="1">
            <a:off x="6075363" y="4217988"/>
            <a:ext cx="1587" cy="365125"/>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sp>
        <p:nvSpPr>
          <p:cNvPr id="10288" name="Line 57"/>
          <p:cNvSpPr>
            <a:spLocks noChangeShapeType="1"/>
          </p:cNvSpPr>
          <p:nvPr/>
        </p:nvSpPr>
        <p:spPr bwMode="auto">
          <a:xfrm>
            <a:off x="5951538" y="4217988"/>
            <a:ext cx="157162" cy="0"/>
          </a:xfrm>
          <a:prstGeom prst="line">
            <a:avLst/>
          </a:prstGeom>
          <a:noFill/>
          <a:ln w="57150">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sp>
        <p:nvSpPr>
          <p:cNvPr id="10289" name="Line 55"/>
          <p:cNvSpPr>
            <a:spLocks noChangeShapeType="1"/>
          </p:cNvSpPr>
          <p:nvPr/>
        </p:nvSpPr>
        <p:spPr bwMode="auto">
          <a:xfrm>
            <a:off x="4449763" y="4568825"/>
            <a:ext cx="1633537" cy="0"/>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pPr fontAlgn="auto">
              <a:spcBef>
                <a:spcPts val="0"/>
              </a:spcBef>
              <a:spcAft>
                <a:spcPts val="0"/>
              </a:spcAft>
            </a:pPr>
            <a:endParaRPr lang="ja-JP" altLang="en-US" sz="1800">
              <a:solidFill>
                <a:prstClr val="black"/>
              </a:solidFill>
              <a:latin typeface="Calibri"/>
              <a:ea typeface="ＭＳ Ｐゴシック"/>
            </a:endParaRPr>
          </a:p>
        </p:txBody>
      </p:sp>
      <p:cxnSp>
        <p:nvCxnSpPr>
          <p:cNvPr id="10290" name="直線コネクタ 69"/>
          <p:cNvCxnSpPr>
            <a:cxnSpLocks noChangeShapeType="1"/>
          </p:cNvCxnSpPr>
          <p:nvPr/>
        </p:nvCxnSpPr>
        <p:spPr bwMode="auto">
          <a:xfrm>
            <a:off x="3632200" y="4502150"/>
            <a:ext cx="3055938" cy="15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91" name="直線コネクタ 69"/>
          <p:cNvCxnSpPr>
            <a:cxnSpLocks noChangeShapeType="1"/>
          </p:cNvCxnSpPr>
          <p:nvPr/>
        </p:nvCxnSpPr>
        <p:spPr bwMode="auto">
          <a:xfrm>
            <a:off x="3632200" y="4635500"/>
            <a:ext cx="3055938" cy="1588"/>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cxnSp>
        <p:nvCxnSpPr>
          <p:cNvPr id="10292" name="直線コネクタ 73"/>
          <p:cNvCxnSpPr>
            <a:cxnSpLocks noChangeShapeType="1"/>
          </p:cNvCxnSpPr>
          <p:nvPr/>
        </p:nvCxnSpPr>
        <p:spPr bwMode="auto">
          <a:xfrm flipH="1">
            <a:off x="4786313" y="4268788"/>
            <a:ext cx="1587" cy="166687"/>
          </a:xfrm>
          <a:prstGeom prst="line">
            <a:avLst/>
          </a:prstGeom>
          <a:noFill/>
          <a:ln w="28575" algn="ctr">
            <a:solidFill>
              <a:srgbClr val="FF9900"/>
            </a:solidFill>
            <a:round/>
            <a:headEnd/>
            <a:tailEnd/>
          </a:ln>
          <a:extLst>
            <a:ext uri="{909E8E84-426E-40DD-AFC4-6F175D3DCCD1}">
              <a14:hiddenFill xmlns:a14="http://schemas.microsoft.com/office/drawing/2010/main">
                <a:noFill/>
              </a14:hiddenFill>
            </a:ext>
          </a:extLst>
        </p:spPr>
      </p:cxnSp>
      <p:sp>
        <p:nvSpPr>
          <p:cNvPr id="10293" name="Rectangle 35"/>
          <p:cNvSpPr>
            <a:spLocks noChangeArrowheads="1"/>
          </p:cNvSpPr>
          <p:nvPr/>
        </p:nvSpPr>
        <p:spPr bwMode="auto">
          <a:xfrm>
            <a:off x="4686300" y="4229100"/>
            <a:ext cx="133350" cy="65088"/>
          </a:xfrm>
          <a:prstGeom prst="rect">
            <a:avLst/>
          </a:prstGeom>
          <a:solidFill>
            <a:srgbClr val="99330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grpSp>
        <p:nvGrpSpPr>
          <p:cNvPr id="10294" name="Group 44"/>
          <p:cNvGrpSpPr>
            <a:grpSpLocks/>
          </p:cNvGrpSpPr>
          <p:nvPr/>
        </p:nvGrpSpPr>
        <p:grpSpPr bwMode="auto">
          <a:xfrm>
            <a:off x="3571875" y="3213100"/>
            <a:ext cx="3317875" cy="760413"/>
            <a:chOff x="703" y="1230"/>
            <a:chExt cx="4899" cy="1134"/>
          </a:xfrm>
        </p:grpSpPr>
        <p:sp>
          <p:nvSpPr>
            <p:cNvPr id="10348" name="AutoShape 10"/>
            <p:cNvSpPr>
              <a:spLocks noChangeArrowheads="1"/>
            </p:cNvSpPr>
            <p:nvPr/>
          </p:nvSpPr>
          <p:spPr bwMode="auto">
            <a:xfrm>
              <a:off x="703" y="1639"/>
              <a:ext cx="4899" cy="725"/>
            </a:xfrm>
            <a:prstGeom prst="cube">
              <a:avLst>
                <a:gd name="adj" fmla="val 79120"/>
              </a:avLst>
            </a:prstGeom>
            <a:solidFill>
              <a:srgbClr val="009900"/>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49" name="AutoShape 27"/>
            <p:cNvSpPr>
              <a:spLocks noChangeArrowheads="1"/>
            </p:cNvSpPr>
            <p:nvPr/>
          </p:nvSpPr>
          <p:spPr bwMode="auto">
            <a:xfrm>
              <a:off x="930" y="1685"/>
              <a:ext cx="4536" cy="453"/>
            </a:xfrm>
            <a:prstGeom prst="parallelogram">
              <a:avLst>
                <a:gd name="adj" fmla="val 98232"/>
              </a:avLst>
            </a:prstGeom>
            <a:solidFill>
              <a:srgbClr val="FF9900">
                <a:alpha val="49019"/>
              </a:srgbClr>
            </a:solidFill>
            <a:ln w="12700" algn="ctr">
              <a:solidFill>
                <a:srgbClr val="FF0000"/>
              </a:solidFill>
              <a:prstDash val="dash"/>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grpSp>
          <p:nvGrpSpPr>
            <p:cNvPr id="10350" name="Group 33"/>
            <p:cNvGrpSpPr>
              <a:grpSpLocks/>
            </p:cNvGrpSpPr>
            <p:nvPr/>
          </p:nvGrpSpPr>
          <p:grpSpPr bwMode="auto">
            <a:xfrm>
              <a:off x="1021" y="1730"/>
              <a:ext cx="3266" cy="363"/>
              <a:chOff x="567" y="3294"/>
              <a:chExt cx="3266" cy="363"/>
            </a:xfrm>
          </p:grpSpPr>
          <p:sp>
            <p:nvSpPr>
              <p:cNvPr id="10370" name="AutoShape 28"/>
              <p:cNvSpPr>
                <a:spLocks noChangeArrowheads="1"/>
              </p:cNvSpPr>
              <p:nvPr/>
            </p:nvSpPr>
            <p:spPr bwMode="auto">
              <a:xfrm>
                <a:off x="1566" y="3339"/>
                <a:ext cx="2267" cy="227"/>
              </a:xfrm>
              <a:prstGeom prst="parallelogram">
                <a:avLst>
                  <a:gd name="adj" fmla="val 79339"/>
                </a:avLst>
              </a:prstGeom>
              <a:solidFill>
                <a:srgbClr val="33CC33"/>
              </a:solidFill>
              <a:ln w="12700" algn="ctr">
                <a:solidFill>
                  <a:srgbClr val="FF0000"/>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grpSp>
            <p:nvGrpSpPr>
              <p:cNvPr id="10371" name="Group 32"/>
              <p:cNvGrpSpPr>
                <a:grpSpLocks/>
              </p:cNvGrpSpPr>
              <p:nvPr/>
            </p:nvGrpSpPr>
            <p:grpSpPr bwMode="auto">
              <a:xfrm>
                <a:off x="567" y="3294"/>
                <a:ext cx="3170" cy="363"/>
                <a:chOff x="567" y="3294"/>
                <a:chExt cx="3170" cy="363"/>
              </a:xfrm>
            </p:grpSpPr>
            <p:sp>
              <p:nvSpPr>
                <p:cNvPr id="10372" name="AutoShape 23"/>
                <p:cNvSpPr>
                  <a:spLocks noChangeArrowheads="1"/>
                </p:cNvSpPr>
                <p:nvPr/>
              </p:nvSpPr>
              <p:spPr bwMode="auto">
                <a:xfrm>
                  <a:off x="567" y="3294"/>
                  <a:ext cx="1406" cy="363"/>
                </a:xfrm>
                <a:prstGeom prst="parallelogram">
                  <a:avLst>
                    <a:gd name="adj" fmla="val 94483"/>
                  </a:avLst>
                </a:prstGeom>
                <a:solidFill>
                  <a:srgbClr val="33CC33"/>
                </a:solidFill>
                <a:ln w="12700" algn="ctr">
                  <a:solidFill>
                    <a:srgbClr val="FF0000"/>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73" name="AutoShape 30"/>
                <p:cNvSpPr>
                  <a:spLocks noChangeArrowheads="1"/>
                </p:cNvSpPr>
                <p:nvPr/>
              </p:nvSpPr>
              <p:spPr bwMode="auto">
                <a:xfrm>
                  <a:off x="1701" y="3339"/>
                  <a:ext cx="272" cy="227"/>
                </a:xfrm>
                <a:prstGeom prst="parallelogram">
                  <a:avLst>
                    <a:gd name="adj" fmla="val 93346"/>
                  </a:avLst>
                </a:prstGeom>
                <a:solidFill>
                  <a:srgbClr val="33CC33"/>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74" name="AutoShape 24"/>
                <p:cNvSpPr>
                  <a:spLocks noChangeArrowheads="1"/>
                </p:cNvSpPr>
                <p:nvPr/>
              </p:nvSpPr>
              <p:spPr bwMode="auto">
                <a:xfrm>
                  <a:off x="1519" y="3475"/>
                  <a:ext cx="2171" cy="46"/>
                </a:xfrm>
                <a:prstGeom prst="parallelogram">
                  <a:avLst>
                    <a:gd name="adj" fmla="val 106409"/>
                  </a:avLst>
                </a:prstGeom>
                <a:solidFill>
                  <a:srgbClr val="FF9900">
                    <a:alpha val="47842"/>
                  </a:srgbClr>
                </a:solidFill>
                <a:ln w="12700" algn="ctr">
                  <a:solidFill>
                    <a:srgbClr val="FF0000"/>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75" name="AutoShape 25"/>
                <p:cNvSpPr>
                  <a:spLocks noChangeArrowheads="1"/>
                </p:cNvSpPr>
                <p:nvPr/>
              </p:nvSpPr>
              <p:spPr bwMode="auto">
                <a:xfrm>
                  <a:off x="1566" y="3384"/>
                  <a:ext cx="2171" cy="46"/>
                </a:xfrm>
                <a:prstGeom prst="parallelogram">
                  <a:avLst>
                    <a:gd name="adj" fmla="val 106409"/>
                  </a:avLst>
                </a:prstGeom>
                <a:solidFill>
                  <a:srgbClr val="FF9900">
                    <a:alpha val="47842"/>
                  </a:srgbClr>
                </a:solidFill>
                <a:ln w="12700" algn="ctr">
                  <a:solidFill>
                    <a:srgbClr val="FF0000"/>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grpSp>
        </p:grpSp>
        <p:sp>
          <p:nvSpPr>
            <p:cNvPr id="10351" name="AutoShape 11"/>
            <p:cNvSpPr>
              <a:spLocks noChangeArrowheads="1"/>
            </p:cNvSpPr>
            <p:nvPr/>
          </p:nvSpPr>
          <p:spPr bwMode="auto">
            <a:xfrm>
              <a:off x="3969" y="1685"/>
              <a:ext cx="1134" cy="363"/>
            </a:xfrm>
            <a:prstGeom prst="cube">
              <a:avLst>
                <a:gd name="adj" fmla="val 84806"/>
              </a:avLst>
            </a:prstGeom>
            <a:solidFill>
              <a:srgbClr val="CC6600"/>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52" name="AutoShape 12"/>
            <p:cNvSpPr>
              <a:spLocks noChangeArrowheads="1"/>
            </p:cNvSpPr>
            <p:nvPr/>
          </p:nvSpPr>
          <p:spPr bwMode="auto">
            <a:xfrm>
              <a:off x="4241" y="1730"/>
              <a:ext cx="545" cy="181"/>
            </a:xfrm>
            <a:prstGeom prst="cube">
              <a:avLst>
                <a:gd name="adj" fmla="val 79120"/>
              </a:avLst>
            </a:prstGeom>
            <a:solidFill>
              <a:schemeClr val="bg2"/>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grpSp>
          <p:nvGrpSpPr>
            <p:cNvPr id="10353" name="Group 36"/>
            <p:cNvGrpSpPr>
              <a:grpSpLocks/>
            </p:cNvGrpSpPr>
            <p:nvPr/>
          </p:nvGrpSpPr>
          <p:grpSpPr bwMode="auto">
            <a:xfrm>
              <a:off x="975" y="1503"/>
              <a:ext cx="1406" cy="499"/>
              <a:chOff x="521" y="3067"/>
              <a:chExt cx="1406" cy="499"/>
            </a:xfrm>
          </p:grpSpPr>
          <p:sp>
            <p:nvSpPr>
              <p:cNvPr id="10360" name="Oval 14"/>
              <p:cNvSpPr>
                <a:spLocks noChangeArrowheads="1"/>
              </p:cNvSpPr>
              <p:nvPr/>
            </p:nvSpPr>
            <p:spPr bwMode="auto">
              <a:xfrm>
                <a:off x="658"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1" name="Oval 15"/>
              <p:cNvSpPr>
                <a:spLocks noChangeArrowheads="1"/>
              </p:cNvSpPr>
              <p:nvPr/>
            </p:nvSpPr>
            <p:spPr bwMode="auto">
              <a:xfrm>
                <a:off x="794"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2" name="Oval 16"/>
              <p:cNvSpPr>
                <a:spLocks noChangeArrowheads="1"/>
              </p:cNvSpPr>
              <p:nvPr/>
            </p:nvSpPr>
            <p:spPr bwMode="auto">
              <a:xfrm>
                <a:off x="930"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3" name="Oval 17"/>
              <p:cNvSpPr>
                <a:spLocks noChangeArrowheads="1"/>
              </p:cNvSpPr>
              <p:nvPr/>
            </p:nvSpPr>
            <p:spPr bwMode="auto">
              <a:xfrm>
                <a:off x="1066"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4" name="Oval 18"/>
              <p:cNvSpPr>
                <a:spLocks noChangeArrowheads="1"/>
              </p:cNvSpPr>
              <p:nvPr/>
            </p:nvSpPr>
            <p:spPr bwMode="auto">
              <a:xfrm>
                <a:off x="1202"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5" name="Oval 19"/>
              <p:cNvSpPr>
                <a:spLocks noChangeArrowheads="1"/>
              </p:cNvSpPr>
              <p:nvPr/>
            </p:nvSpPr>
            <p:spPr bwMode="auto">
              <a:xfrm>
                <a:off x="1338"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6" name="Oval 20"/>
              <p:cNvSpPr>
                <a:spLocks noChangeArrowheads="1"/>
              </p:cNvSpPr>
              <p:nvPr/>
            </p:nvSpPr>
            <p:spPr bwMode="auto">
              <a:xfrm>
                <a:off x="1474"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7" name="Oval 21"/>
              <p:cNvSpPr>
                <a:spLocks noChangeArrowheads="1"/>
              </p:cNvSpPr>
              <p:nvPr/>
            </p:nvSpPr>
            <p:spPr bwMode="auto">
              <a:xfrm>
                <a:off x="522" y="3475"/>
                <a:ext cx="91" cy="91"/>
              </a:xfrm>
              <a:prstGeom prst="ellipse">
                <a:avLst/>
              </a:prstGeom>
              <a:gradFill rotWithShape="1">
                <a:gsLst>
                  <a:gs pos="0">
                    <a:schemeClr val="bg1"/>
                  </a:gs>
                  <a:gs pos="100000">
                    <a:schemeClr val="bg2"/>
                  </a:gs>
                </a:gsLst>
                <a:path path="shape">
                  <a:fillToRect l="50000" t="50000" r="50000" b="50000"/>
                </a:path>
              </a:gradFill>
              <a:ln>
                <a:noFill/>
              </a:ln>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8" name="AutoShape 8"/>
              <p:cNvSpPr>
                <a:spLocks noChangeArrowheads="1"/>
              </p:cNvSpPr>
              <p:nvPr/>
            </p:nvSpPr>
            <p:spPr bwMode="auto">
              <a:xfrm>
                <a:off x="521" y="3067"/>
                <a:ext cx="1406" cy="454"/>
              </a:xfrm>
              <a:prstGeom prst="cube">
                <a:avLst>
                  <a:gd name="adj" fmla="val 79120"/>
                </a:avLst>
              </a:prstGeom>
              <a:solidFill>
                <a:srgbClr val="CC6600"/>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69" name="AutoShape 9"/>
              <p:cNvSpPr>
                <a:spLocks noChangeArrowheads="1"/>
              </p:cNvSpPr>
              <p:nvPr/>
            </p:nvSpPr>
            <p:spPr bwMode="auto">
              <a:xfrm>
                <a:off x="1020" y="3158"/>
                <a:ext cx="499" cy="136"/>
              </a:xfrm>
              <a:prstGeom prst="parallelogram">
                <a:avLst>
                  <a:gd name="adj" fmla="val 97792"/>
                </a:avLst>
              </a:prstGeom>
              <a:solidFill>
                <a:srgbClr val="FFCC00"/>
              </a:solidFill>
              <a:ln w="12700" algn="ctr">
                <a:solidFill>
                  <a:srgbClr val="FFCC00"/>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ja-JP" sz="900">
                  <a:solidFill>
                    <a:srgbClr val="FF9900"/>
                  </a:solidFill>
                  <a:latin typeface="Arial" charset="0"/>
                  <a:cs typeface="Arial" charset="0"/>
                </a:endParaRPr>
              </a:p>
            </p:txBody>
          </p:sp>
        </p:grpSp>
        <p:sp>
          <p:nvSpPr>
            <p:cNvPr id="10354" name="AutoShape 5"/>
            <p:cNvSpPr>
              <a:spLocks noChangeArrowheads="1"/>
            </p:cNvSpPr>
            <p:nvPr/>
          </p:nvSpPr>
          <p:spPr bwMode="auto">
            <a:xfrm>
              <a:off x="1429" y="1230"/>
              <a:ext cx="635" cy="227"/>
            </a:xfrm>
            <a:prstGeom prst="cube">
              <a:avLst>
                <a:gd name="adj" fmla="val 79120"/>
              </a:avLst>
            </a:prstGeom>
            <a:solidFill>
              <a:schemeClr val="bg2"/>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0355" name="AutoShape 5"/>
            <p:cNvSpPr>
              <a:spLocks noChangeArrowheads="1"/>
            </p:cNvSpPr>
            <p:nvPr/>
          </p:nvSpPr>
          <p:spPr bwMode="auto">
            <a:xfrm>
              <a:off x="1973" y="2015"/>
              <a:ext cx="253" cy="66"/>
            </a:xfrm>
            <a:prstGeom prst="cube">
              <a:avLst>
                <a:gd name="adj" fmla="val 79120"/>
              </a:avLst>
            </a:prstGeom>
            <a:solidFill>
              <a:srgbClr val="993300"/>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87" name="円弧 86"/>
            <p:cNvSpPr/>
            <p:nvPr/>
          </p:nvSpPr>
          <p:spPr bwMode="auto">
            <a:xfrm rot="21387713">
              <a:off x="1657" y="1640"/>
              <a:ext cx="499" cy="57"/>
            </a:xfrm>
            <a:prstGeom prst="arc">
              <a:avLst>
                <a:gd name="adj1" fmla="val 16200000"/>
                <a:gd name="adj2" fmla="val 21211133"/>
              </a:avLst>
            </a:prstGeom>
            <a:noFill/>
            <a:ln w="9525" cap="flat" cmpd="sng" algn="ctr">
              <a:solidFill>
                <a:schemeClr val="tx1"/>
              </a:solidFill>
              <a:prstDash val="solid"/>
              <a:round/>
              <a:headEnd type="none" w="med" len="med"/>
              <a:tailEnd type="none" w="med" len="med"/>
            </a:ln>
            <a:effectLst/>
            <a:extLst/>
          </p:spPr>
          <p:txBody>
            <a:bodyPr/>
            <a:lstStyle/>
            <a:p>
              <a:pPr algn="ctr" fontAlgn="auto">
                <a:spcBef>
                  <a:spcPts val="0"/>
                </a:spcBef>
                <a:spcAft>
                  <a:spcPts val="0"/>
                </a:spcAft>
                <a:buClr>
                  <a:srgbClr val="000000"/>
                </a:buClr>
                <a:buFont typeface="Times New Roman" pitchFamily="16" charset="0"/>
                <a:buNone/>
                <a:defRPr/>
              </a:pPr>
              <a:endParaRPr kumimoji="0" lang="ja-JP" altLang="en-US" sz="1050">
                <a:solidFill>
                  <a:srgbClr val="FFFFFF"/>
                </a:solidFill>
                <a:latin typeface="Arial" pitchFamily="34" charset="0"/>
                <a:ea typeface="ＭＳ Ｐゴシック"/>
                <a:cs typeface="Arial" pitchFamily="34" charset="0"/>
              </a:endParaRPr>
            </a:p>
          </p:txBody>
        </p:sp>
        <p:sp>
          <p:nvSpPr>
            <p:cNvPr id="88" name="円弧 87"/>
            <p:cNvSpPr/>
            <p:nvPr/>
          </p:nvSpPr>
          <p:spPr bwMode="auto">
            <a:xfrm rot="292825">
              <a:off x="1610" y="1694"/>
              <a:ext cx="497" cy="57"/>
            </a:xfrm>
            <a:prstGeom prst="arc">
              <a:avLst/>
            </a:prstGeom>
            <a:noFill/>
            <a:ln w="9525" cap="flat" cmpd="sng" algn="ctr">
              <a:solidFill>
                <a:schemeClr val="tx1"/>
              </a:solidFill>
              <a:prstDash val="solid"/>
              <a:round/>
              <a:headEnd type="none" w="med" len="med"/>
              <a:tailEnd type="none" w="med" len="med"/>
            </a:ln>
            <a:effectLst/>
            <a:extLst/>
          </p:spPr>
          <p:txBody>
            <a:bodyPr/>
            <a:lstStyle/>
            <a:p>
              <a:pPr algn="ctr" fontAlgn="auto">
                <a:spcBef>
                  <a:spcPts val="0"/>
                </a:spcBef>
                <a:spcAft>
                  <a:spcPts val="0"/>
                </a:spcAft>
                <a:buClr>
                  <a:srgbClr val="000000"/>
                </a:buClr>
                <a:buFont typeface="Times New Roman" pitchFamily="16" charset="0"/>
                <a:buNone/>
                <a:defRPr/>
              </a:pPr>
              <a:endParaRPr kumimoji="0" lang="ja-JP" altLang="en-US" sz="1050">
                <a:solidFill>
                  <a:srgbClr val="FFFFFF"/>
                </a:solidFill>
                <a:latin typeface="Arial" pitchFamily="34" charset="0"/>
                <a:ea typeface="ＭＳ Ｐゴシック"/>
                <a:cs typeface="Arial" pitchFamily="34" charset="0"/>
              </a:endParaRPr>
            </a:p>
          </p:txBody>
        </p:sp>
        <p:sp>
          <p:nvSpPr>
            <p:cNvPr id="89" name="ドーナツ 88"/>
            <p:cNvSpPr/>
            <p:nvPr/>
          </p:nvSpPr>
          <p:spPr bwMode="auto">
            <a:xfrm>
              <a:off x="2074" y="1725"/>
              <a:ext cx="40" cy="28"/>
            </a:xfrm>
            <a:prstGeom prst="donu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auto">
                <a:spcBef>
                  <a:spcPts val="0"/>
                </a:spcBef>
                <a:spcAft>
                  <a:spcPts val="0"/>
                </a:spcAft>
                <a:buClr>
                  <a:srgbClr val="000000"/>
                </a:buClr>
                <a:buFont typeface="Times New Roman" pitchFamily="16" charset="0"/>
                <a:buNone/>
                <a:defRPr/>
              </a:pPr>
              <a:endParaRPr kumimoji="0" lang="ja-JP" altLang="en-US" sz="1050">
                <a:solidFill>
                  <a:srgbClr val="FFFFFF"/>
                </a:solidFill>
                <a:latin typeface="Arial" pitchFamily="34" charset="0"/>
                <a:ea typeface="ＭＳ Ｐゴシック"/>
                <a:cs typeface="Arial" pitchFamily="34" charset="0"/>
              </a:endParaRPr>
            </a:p>
          </p:txBody>
        </p:sp>
        <p:sp>
          <p:nvSpPr>
            <p:cNvPr id="90" name="ドーナツ 89"/>
            <p:cNvSpPr/>
            <p:nvPr/>
          </p:nvSpPr>
          <p:spPr bwMode="auto">
            <a:xfrm>
              <a:off x="2079" y="1623"/>
              <a:ext cx="38" cy="28"/>
            </a:xfrm>
            <a:prstGeom prst="donu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auto">
                <a:spcBef>
                  <a:spcPts val="0"/>
                </a:spcBef>
                <a:spcAft>
                  <a:spcPts val="0"/>
                </a:spcAft>
                <a:buClr>
                  <a:srgbClr val="000000"/>
                </a:buClr>
                <a:buFont typeface="Times New Roman" pitchFamily="16" charset="0"/>
                <a:buNone/>
                <a:defRPr/>
              </a:pPr>
              <a:endParaRPr kumimoji="0" lang="ja-JP" altLang="en-US" sz="1050">
                <a:solidFill>
                  <a:srgbClr val="FFFFFF"/>
                </a:solidFill>
                <a:latin typeface="Arial" pitchFamily="34" charset="0"/>
                <a:ea typeface="ＭＳ Ｐゴシック"/>
                <a:cs typeface="Arial" pitchFamily="34" charset="0"/>
              </a:endParaRPr>
            </a:p>
          </p:txBody>
        </p:sp>
      </p:grpSp>
      <p:cxnSp>
        <p:nvCxnSpPr>
          <p:cNvPr id="21" name="直線矢印コネクタ 20"/>
          <p:cNvCxnSpPr>
            <a:stCxn id="8" idx="1"/>
            <a:endCxn id="10373" idx="3"/>
          </p:cNvCxnSpPr>
          <p:nvPr/>
        </p:nvCxnSpPr>
        <p:spPr>
          <a:xfrm flipH="1">
            <a:off x="4576313" y="2692371"/>
            <a:ext cx="1315380" cy="103840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5292080" y="4964975"/>
            <a:ext cx="1439112" cy="830997"/>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Line/Space</a:t>
            </a:r>
            <a:endParaRPr lang="en-US" altLang="ja-JP" sz="1200" dirty="0">
              <a:solidFill>
                <a:prstClr val="black"/>
              </a:solidFill>
              <a:latin typeface="Calibri"/>
              <a:ea typeface="ＭＳ Ｐゴシック"/>
              <a:cs typeface="Arial" pitchFamily="34" charset="0"/>
            </a:endParaRP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Via pitch/size/hole</a:t>
            </a:r>
            <a:endParaRPr lang="en-US" altLang="ja-JP" sz="1200" dirty="0">
              <a:solidFill>
                <a:prstClr val="black"/>
              </a:solidFill>
              <a:latin typeface="Calibri"/>
              <a:ea typeface="ＭＳ Ｐゴシック"/>
              <a:cs typeface="Arial" pitchFamily="34" charset="0"/>
            </a:endParaRP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Layer Stuck </a:t>
            </a:r>
            <a:r>
              <a:rPr lang="en-US" altLang="ja-JP" sz="1200" dirty="0" smtClean="0">
                <a:solidFill>
                  <a:prstClr val="black"/>
                </a:solidFill>
                <a:latin typeface="Calibri"/>
                <a:ea typeface="ＭＳ Ｐゴシック"/>
                <a:cs typeface="Arial" pitchFamily="34" charset="0"/>
              </a:rPr>
              <a:t>up</a:t>
            </a:r>
            <a:r>
              <a:rPr lang="en-US" altLang="ja-JP" sz="1200" dirty="0">
                <a:solidFill>
                  <a:prstClr val="black"/>
                </a:solidFill>
                <a:latin typeface="Calibri"/>
                <a:ea typeface="ＭＳ Ｐゴシック"/>
                <a:cs typeface="Arial" pitchFamily="34" charset="0"/>
              </a:rPr>
              <a:t/>
            </a:r>
            <a:br>
              <a:rPr lang="en-US" altLang="ja-JP" sz="1200" dirty="0">
                <a:solidFill>
                  <a:prstClr val="black"/>
                </a:solidFill>
                <a:latin typeface="Calibri"/>
                <a:ea typeface="ＭＳ Ｐゴシック"/>
                <a:cs typeface="Arial" pitchFamily="34" charset="0"/>
              </a:rPr>
            </a:br>
            <a:r>
              <a:rPr lang="en-US" altLang="ja-JP" sz="1200" dirty="0" smtClean="0">
                <a:solidFill>
                  <a:prstClr val="black"/>
                </a:solidFill>
                <a:latin typeface="Calibri"/>
                <a:ea typeface="ＭＳ Ｐゴシック"/>
                <a:cs typeface="Arial" pitchFamily="34" charset="0"/>
              </a:rPr>
              <a:t>Material  </a:t>
            </a:r>
            <a:r>
              <a:rPr lang="en-US" altLang="ja-JP" sz="1200" dirty="0">
                <a:solidFill>
                  <a:prstClr val="black"/>
                </a:solidFill>
                <a:latin typeface="Calibri"/>
                <a:ea typeface="ＭＳ Ｐゴシック"/>
                <a:cs typeface="Arial" pitchFamily="34" charset="0"/>
              </a:rPr>
              <a:t>parameter</a:t>
            </a:r>
          </a:p>
        </p:txBody>
      </p:sp>
      <p:cxnSp>
        <p:nvCxnSpPr>
          <p:cNvPr id="110" name="直線矢印コネクタ 109"/>
          <p:cNvCxnSpPr/>
          <p:nvPr/>
        </p:nvCxnSpPr>
        <p:spPr>
          <a:xfrm>
            <a:off x="4362450" y="4530725"/>
            <a:ext cx="26988" cy="271463"/>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6475456" y="4977754"/>
            <a:ext cx="1408912" cy="276999"/>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Wire </a:t>
            </a:r>
            <a:r>
              <a:rPr lang="en-US" altLang="ja-JP" sz="1200" dirty="0">
                <a:solidFill>
                  <a:prstClr val="black"/>
                </a:solidFill>
                <a:latin typeface="Calibri"/>
                <a:ea typeface="ＭＳ Ｐゴシック"/>
                <a:cs typeface="Arial" pitchFamily="34" charset="0"/>
              </a:rPr>
              <a:t>Bonding  rules</a:t>
            </a:r>
          </a:p>
        </p:txBody>
      </p:sp>
      <p:cxnSp>
        <p:nvCxnSpPr>
          <p:cNvPr id="114" name="直線矢印コネクタ 113"/>
          <p:cNvCxnSpPr>
            <a:endCxn id="10278" idx="0"/>
          </p:cNvCxnSpPr>
          <p:nvPr/>
        </p:nvCxnSpPr>
        <p:spPr>
          <a:xfrm flipH="1" flipV="1">
            <a:off x="5984643" y="4212521"/>
            <a:ext cx="508232" cy="58463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300" name="AutoShape 5"/>
          <p:cNvSpPr>
            <a:spLocks noChangeArrowheads="1"/>
          </p:cNvSpPr>
          <p:nvPr/>
        </p:nvSpPr>
        <p:spPr bwMode="auto">
          <a:xfrm>
            <a:off x="3322638" y="1484784"/>
            <a:ext cx="430212" cy="152400"/>
          </a:xfrm>
          <a:prstGeom prst="cube">
            <a:avLst>
              <a:gd name="adj" fmla="val 79120"/>
            </a:avLst>
          </a:prstGeom>
          <a:solidFill>
            <a:schemeClr val="bg2"/>
          </a:solidFill>
          <a:ln w="12700">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900">
              <a:solidFill>
                <a:srgbClr val="FFFFFF"/>
              </a:solidFill>
              <a:latin typeface="Arial" charset="0"/>
              <a:cs typeface="Arial" charset="0"/>
            </a:endParaRPr>
          </a:p>
        </p:txBody>
      </p:sp>
      <p:sp>
        <p:nvSpPr>
          <p:cNvPr id="118" name="テキスト ボックス 117"/>
          <p:cNvSpPr txBox="1"/>
          <p:nvPr/>
        </p:nvSpPr>
        <p:spPr>
          <a:xfrm>
            <a:off x="2987824" y="1844824"/>
            <a:ext cx="1229696" cy="830997"/>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Die </a:t>
            </a:r>
            <a:r>
              <a:rPr lang="en-US" altLang="ja-JP" sz="1200" dirty="0">
                <a:solidFill>
                  <a:prstClr val="black"/>
                </a:solidFill>
                <a:latin typeface="Calibri"/>
                <a:ea typeface="ＭＳ Ｐゴシック"/>
                <a:cs typeface="Arial" pitchFamily="34" charset="0"/>
              </a:rPr>
              <a:t>Size</a:t>
            </a: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Pad </a:t>
            </a:r>
            <a:r>
              <a:rPr lang="en-US" altLang="ja-JP" sz="1200" dirty="0" smtClean="0">
                <a:solidFill>
                  <a:prstClr val="black"/>
                </a:solidFill>
                <a:latin typeface="Calibri"/>
                <a:ea typeface="ＭＳ Ｐゴシック"/>
                <a:cs typeface="Arial" pitchFamily="34" charset="0"/>
              </a:rPr>
              <a:t>location</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Spice Model</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correspondence</a:t>
            </a:r>
            <a:endParaRPr lang="ja-JP" altLang="en-US" sz="1200" dirty="0">
              <a:solidFill>
                <a:prstClr val="black"/>
              </a:solidFill>
              <a:latin typeface="Calibri"/>
              <a:ea typeface="ＭＳ Ｐゴシック"/>
              <a:cs typeface="Arial" pitchFamily="34" charset="0"/>
            </a:endParaRPr>
          </a:p>
        </p:txBody>
      </p:sp>
      <p:cxnSp>
        <p:nvCxnSpPr>
          <p:cNvPr id="120" name="直線コネクタ 119"/>
          <p:cNvCxnSpPr>
            <a:stCxn id="118" idx="1"/>
          </p:cNvCxnSpPr>
          <p:nvPr/>
        </p:nvCxnSpPr>
        <p:spPr>
          <a:xfrm flipH="1" flipV="1">
            <a:off x="2420516" y="1844825"/>
            <a:ext cx="567308" cy="4154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55" name="角丸四角形 2054"/>
          <p:cNvSpPr/>
          <p:nvPr/>
        </p:nvSpPr>
        <p:spPr>
          <a:xfrm>
            <a:off x="1763688" y="1268760"/>
            <a:ext cx="954311" cy="569912"/>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fontAlgn="auto">
              <a:spcBef>
                <a:spcPts val="0"/>
              </a:spcBef>
              <a:spcAft>
                <a:spcPts val="0"/>
              </a:spcAft>
              <a:defRPr/>
            </a:pPr>
            <a:r>
              <a:rPr lang="en-US" altLang="ja-JP" sz="1200" dirty="0">
                <a:solidFill>
                  <a:prstClr val="black"/>
                </a:solidFill>
                <a:cs typeface="Arial" pitchFamily="34" charset="0"/>
              </a:rPr>
              <a:t>Die  models</a:t>
            </a:r>
          </a:p>
          <a:p>
            <a:pPr fontAlgn="auto">
              <a:spcBef>
                <a:spcPts val="0"/>
              </a:spcBef>
              <a:spcAft>
                <a:spcPts val="0"/>
              </a:spcAft>
              <a:defRPr/>
            </a:pPr>
            <a:r>
              <a:rPr lang="en-US" altLang="ja-JP" sz="1200" dirty="0">
                <a:solidFill>
                  <a:prstClr val="black"/>
                </a:solidFill>
                <a:cs typeface="Arial" pitchFamily="34" charset="0"/>
              </a:rPr>
              <a:t>IBIS/SPICE</a:t>
            </a:r>
          </a:p>
          <a:p>
            <a:pPr fontAlgn="auto">
              <a:spcBef>
                <a:spcPts val="0"/>
              </a:spcBef>
              <a:spcAft>
                <a:spcPts val="0"/>
              </a:spcAft>
              <a:defRPr/>
            </a:pPr>
            <a:r>
              <a:rPr lang="en-US" altLang="ja-JP" sz="1200" dirty="0" smtClean="0">
                <a:solidFill>
                  <a:prstClr val="black"/>
                </a:solidFill>
                <a:cs typeface="Arial" pitchFamily="34" charset="0"/>
              </a:rPr>
              <a:t>CPM/LPM</a:t>
            </a:r>
            <a:endParaRPr lang="en-US" altLang="ja-JP" sz="1200" dirty="0">
              <a:solidFill>
                <a:prstClr val="black"/>
              </a:solidFill>
              <a:cs typeface="Arial" pitchFamily="34" charset="0"/>
            </a:endParaRPr>
          </a:p>
        </p:txBody>
      </p:sp>
      <p:grpSp>
        <p:nvGrpSpPr>
          <p:cNvPr id="43" name="グループ化 42"/>
          <p:cNvGrpSpPr/>
          <p:nvPr/>
        </p:nvGrpSpPr>
        <p:grpSpPr>
          <a:xfrm>
            <a:off x="4200525" y="1484784"/>
            <a:ext cx="722313" cy="200025"/>
            <a:chOff x="4200525" y="1987550"/>
            <a:chExt cx="722313" cy="200025"/>
          </a:xfrm>
        </p:grpSpPr>
        <p:sp>
          <p:nvSpPr>
            <p:cNvPr id="10305" name="Rectangle 35"/>
            <p:cNvSpPr>
              <a:spLocks noChangeArrowheads="1"/>
            </p:cNvSpPr>
            <p:nvPr/>
          </p:nvSpPr>
          <p:spPr bwMode="auto">
            <a:xfrm>
              <a:off x="4387850" y="1987550"/>
              <a:ext cx="346075" cy="68263"/>
            </a:xfrm>
            <a:prstGeom prst="rect">
              <a:avLst/>
            </a:prstGeom>
            <a:solidFill>
              <a:srgbClr val="80808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10306" name="Rectangle 36"/>
            <p:cNvSpPr>
              <a:spLocks noChangeArrowheads="1"/>
            </p:cNvSpPr>
            <p:nvPr/>
          </p:nvSpPr>
          <p:spPr bwMode="auto">
            <a:xfrm>
              <a:off x="4200525" y="2055813"/>
              <a:ext cx="722313" cy="66675"/>
            </a:xfrm>
            <a:prstGeom prst="rect">
              <a:avLst/>
            </a:prstGeom>
            <a:solidFill>
              <a:srgbClr val="CC6600"/>
            </a:solidFill>
            <a:ln w="9525">
              <a:solidFill>
                <a:schemeClr val="tx1"/>
              </a:solidFill>
              <a:miter lim="800000"/>
              <a:headEnd/>
              <a:tailEnd/>
            </a:ln>
          </p:spPr>
          <p:txBody>
            <a:bodyPr wrap="none" anchor="ct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buClr>
                  <a:srgbClr val="000000"/>
                </a:buClr>
                <a:buFont typeface="Times New Roman" pitchFamily="18" charset="0"/>
                <a:buNone/>
              </a:pPr>
              <a:endParaRPr kumimoji="0" lang="ja-JP" altLang="en-US" sz="800">
                <a:solidFill>
                  <a:srgbClr val="FFFFFF"/>
                </a:solidFill>
                <a:latin typeface="Arial" charset="0"/>
                <a:cs typeface="Arial" charset="0"/>
              </a:endParaRPr>
            </a:p>
          </p:txBody>
        </p:sp>
        <p:sp>
          <p:nvSpPr>
            <p:cNvPr id="127" name="Oval 38"/>
            <p:cNvSpPr>
              <a:spLocks noChangeArrowheads="1"/>
            </p:cNvSpPr>
            <p:nvPr/>
          </p:nvSpPr>
          <p:spPr bwMode="auto">
            <a:xfrm>
              <a:off x="4262438"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28" name="Oval 39"/>
            <p:cNvSpPr>
              <a:spLocks noChangeArrowheads="1"/>
            </p:cNvSpPr>
            <p:nvPr/>
          </p:nvSpPr>
          <p:spPr bwMode="auto">
            <a:xfrm>
              <a:off x="4357688"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29" name="Oval 40"/>
            <p:cNvSpPr>
              <a:spLocks noChangeArrowheads="1"/>
            </p:cNvSpPr>
            <p:nvPr/>
          </p:nvSpPr>
          <p:spPr bwMode="auto">
            <a:xfrm>
              <a:off x="4451350"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30" name="Oval 41"/>
            <p:cNvSpPr>
              <a:spLocks noChangeArrowheads="1"/>
            </p:cNvSpPr>
            <p:nvPr/>
          </p:nvSpPr>
          <p:spPr bwMode="auto">
            <a:xfrm>
              <a:off x="4545013"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31" name="Oval 42"/>
            <p:cNvSpPr>
              <a:spLocks noChangeArrowheads="1"/>
            </p:cNvSpPr>
            <p:nvPr/>
          </p:nvSpPr>
          <p:spPr bwMode="auto">
            <a:xfrm>
              <a:off x="4640263" y="2122488"/>
              <a:ext cx="61912"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32" name="Oval 43"/>
            <p:cNvSpPr>
              <a:spLocks noChangeArrowheads="1"/>
            </p:cNvSpPr>
            <p:nvPr/>
          </p:nvSpPr>
          <p:spPr bwMode="auto">
            <a:xfrm>
              <a:off x="4733925"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endParaRPr kumimoji="0" lang="ja-JP" altLang="en-US" sz="800">
                <a:solidFill>
                  <a:srgbClr val="FFFFFF"/>
                </a:solidFill>
                <a:latin typeface="Arial" pitchFamily="34" charset="0"/>
                <a:ea typeface="ＭＳ Ｐゴシック" pitchFamily="50" charset="-128"/>
                <a:cs typeface="Arial" pitchFamily="34" charset="0"/>
              </a:endParaRPr>
            </a:p>
          </p:txBody>
        </p:sp>
        <p:sp>
          <p:nvSpPr>
            <p:cNvPr id="133" name="Oval 44"/>
            <p:cNvSpPr>
              <a:spLocks noChangeArrowheads="1"/>
            </p:cNvSpPr>
            <p:nvPr/>
          </p:nvSpPr>
          <p:spPr bwMode="auto">
            <a:xfrm>
              <a:off x="4827588" y="2122488"/>
              <a:ext cx="63500" cy="65087"/>
            </a:xfrm>
            <a:prstGeom prst="ellipse">
              <a:avLst/>
            </a:prstGeom>
            <a:gradFill rotWithShape="1">
              <a:gsLst>
                <a:gs pos="0">
                  <a:schemeClr val="bg2"/>
                </a:gs>
                <a:gs pos="100000">
                  <a:schemeClr val="bg2">
                    <a:gamma/>
                    <a:shade val="46275"/>
                    <a:invGamma/>
                  </a:schemeClr>
                </a:gs>
              </a:gsLst>
              <a:path path="shape">
                <a:fillToRect l="50000" t="50000" r="50000" b="50000"/>
              </a:path>
            </a:gradFill>
            <a:ln w="9525">
              <a:solidFill>
                <a:schemeClr val="tx1"/>
              </a:solidFill>
              <a:round/>
              <a:headEnd/>
              <a:tailEnd/>
            </a:ln>
            <a:effectLst/>
          </p:spPr>
          <p:txBody>
            <a:bodyPr wrap="none" anchor="ctr"/>
            <a:lstStyle/>
            <a:p>
              <a:pPr algn="ctr" fontAlgn="auto">
                <a:spcBef>
                  <a:spcPts val="0"/>
                </a:spcBef>
                <a:spcAft>
                  <a:spcPts val="0"/>
                </a:spcAft>
                <a:buClr>
                  <a:srgbClr val="000000"/>
                </a:buClr>
                <a:buFont typeface="Times New Roman" pitchFamily="18" charset="0"/>
                <a:buNone/>
                <a:defRPr/>
              </a:pPr>
              <a:r>
                <a:rPr kumimoji="0" lang="ja-JP" altLang="en-US" sz="800">
                  <a:solidFill>
                    <a:srgbClr val="FFFFFF"/>
                  </a:solidFill>
                  <a:latin typeface="Arial" pitchFamily="34" charset="0"/>
                  <a:ea typeface="ＭＳ Ｐゴシック" pitchFamily="50" charset="-128"/>
                  <a:cs typeface="Arial" pitchFamily="34" charset="0"/>
                </a:rPr>
                <a:t>　</a:t>
              </a:r>
            </a:p>
          </p:txBody>
        </p:sp>
      </p:grpSp>
      <p:sp>
        <p:nvSpPr>
          <p:cNvPr id="136" name="テキスト ボックス 135"/>
          <p:cNvSpPr txBox="1"/>
          <p:nvPr/>
        </p:nvSpPr>
        <p:spPr>
          <a:xfrm>
            <a:off x="4139952" y="1844824"/>
            <a:ext cx="1689950" cy="830997"/>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Package </a:t>
            </a:r>
            <a:r>
              <a:rPr lang="en-US" altLang="ja-JP" sz="1200" dirty="0">
                <a:solidFill>
                  <a:prstClr val="black"/>
                </a:solidFill>
                <a:latin typeface="Calibri"/>
                <a:ea typeface="ＭＳ Ｐゴシック"/>
                <a:cs typeface="Arial" pitchFamily="34" charset="0"/>
              </a:rPr>
              <a:t>size</a:t>
            </a: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Terminal location</a:t>
            </a: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Spice/IBIS/S-para </a:t>
            </a:r>
            <a:r>
              <a:rPr lang="en-US" altLang="ja-JP" sz="1200" dirty="0" smtClean="0">
                <a:solidFill>
                  <a:prstClr val="black"/>
                </a:solidFill>
                <a:latin typeface="Calibri"/>
                <a:ea typeface="ＭＳ Ｐゴシック"/>
                <a:cs typeface="Arial" pitchFamily="34" charset="0"/>
              </a:rPr>
              <a:t>model</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correspondence</a:t>
            </a:r>
            <a:endParaRPr lang="ja-JP" altLang="en-US" sz="1200" dirty="0">
              <a:solidFill>
                <a:prstClr val="black"/>
              </a:solidFill>
              <a:latin typeface="Calibri"/>
              <a:ea typeface="ＭＳ Ｐゴシック"/>
              <a:cs typeface="Arial" pitchFamily="34" charset="0"/>
            </a:endParaRPr>
          </a:p>
        </p:txBody>
      </p:sp>
      <p:cxnSp>
        <p:nvCxnSpPr>
          <p:cNvPr id="137" name="直線矢印コネクタ 136"/>
          <p:cNvCxnSpPr/>
          <p:nvPr/>
        </p:nvCxnSpPr>
        <p:spPr>
          <a:xfrm flipH="1">
            <a:off x="4560887" y="2675821"/>
            <a:ext cx="266701" cy="72034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1" name="直線コネクタ 140"/>
          <p:cNvCxnSpPr/>
          <p:nvPr/>
        </p:nvCxnSpPr>
        <p:spPr>
          <a:xfrm flipH="1">
            <a:off x="5385296" y="1844824"/>
            <a:ext cx="122808" cy="4320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0320" name="Picture 7" descr="SOC-Memory拡大"/>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3338" y="5445224"/>
            <a:ext cx="146685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1" name="Text Box 81"/>
          <p:cNvSpPr txBox="1">
            <a:spLocks noChangeArrowheads="1"/>
          </p:cNvSpPr>
          <p:nvPr/>
        </p:nvSpPr>
        <p:spPr bwMode="gray">
          <a:xfrm>
            <a:off x="4129088" y="5700812"/>
            <a:ext cx="1184275" cy="4048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rgbClr val="00B4A0"/>
                </a:solidFill>
                <a:miter lim="800000"/>
                <a:headEnd/>
                <a:tailEnd/>
              </a14:hiddenLine>
            </a:ext>
            <a:ext uri="{AF507438-7753-43E0-B8FC-AC1667EBCBE1}">
              <a14:hiddenEffects xmlns:a14="http://schemas.microsoft.com/office/drawing/2010/main">
                <a:effectLst>
                  <a:outerShdw dist="17961" dir="2700000" algn="ctr" rotWithShape="0">
                    <a:schemeClr val="bg2">
                      <a:alpha val="50000"/>
                    </a:schemeClr>
                  </a:outerShdw>
                </a:effectLst>
              </a14:hiddenEffects>
            </a:ext>
          </a:extLst>
        </p:spPr>
        <p:txBody>
          <a:bodyPr wrap="none" lIns="18000" tIns="18000" rIns="18000" bIns="18000">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pPr>
            <a:r>
              <a:rPr lang="en-US" altLang="ja-JP" dirty="0">
                <a:solidFill>
                  <a:srgbClr val="FFFF99"/>
                </a:solidFill>
                <a:latin typeface="Arial" charset="0"/>
                <a:ea typeface="HGPｺﾞｼｯｸE" pitchFamily="50" charset="-128"/>
                <a:cs typeface="Arial" charset="0"/>
              </a:rPr>
              <a:t>Analysis</a:t>
            </a:r>
            <a:endParaRPr lang="ja-JP" altLang="en-US" dirty="0">
              <a:solidFill>
                <a:srgbClr val="FFFF99"/>
              </a:solidFill>
              <a:latin typeface="Arial" charset="0"/>
              <a:ea typeface="HGPｺﾞｼｯｸE" pitchFamily="50" charset="-128"/>
              <a:cs typeface="Arial" charset="0"/>
            </a:endParaRPr>
          </a:p>
        </p:txBody>
      </p:sp>
      <p:sp>
        <p:nvSpPr>
          <p:cNvPr id="153" name="テキスト ボックス 152"/>
          <p:cNvSpPr txBox="1"/>
          <p:nvPr/>
        </p:nvSpPr>
        <p:spPr>
          <a:xfrm>
            <a:off x="4211960" y="4941168"/>
            <a:ext cx="1000659" cy="461665"/>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PWB </a:t>
            </a:r>
            <a:r>
              <a:rPr lang="en-US" altLang="ja-JP" sz="1200" dirty="0">
                <a:solidFill>
                  <a:prstClr val="black"/>
                </a:solidFill>
                <a:latin typeface="Calibri"/>
                <a:ea typeface="ＭＳ Ｐゴシック"/>
                <a:cs typeface="Arial" pitchFamily="34" charset="0"/>
              </a:rPr>
              <a:t>Routing</a:t>
            </a: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/Plane</a:t>
            </a:r>
          </a:p>
        </p:txBody>
      </p:sp>
      <p:sp>
        <p:nvSpPr>
          <p:cNvPr id="154" name="テキスト ボックス 153"/>
          <p:cNvSpPr txBox="1"/>
          <p:nvPr/>
        </p:nvSpPr>
        <p:spPr>
          <a:xfrm>
            <a:off x="2987824" y="4941168"/>
            <a:ext cx="1319144" cy="461665"/>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PKG routing</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/Plane </a:t>
            </a:r>
            <a:r>
              <a:rPr lang="en-US" altLang="ja-JP" sz="1200" dirty="0">
                <a:solidFill>
                  <a:prstClr val="black"/>
                </a:solidFill>
                <a:latin typeface="Calibri"/>
                <a:ea typeface="ＭＳ Ｐゴシック"/>
                <a:cs typeface="Arial" pitchFamily="34" charset="0"/>
              </a:rPr>
              <a:t>/Bond wire</a:t>
            </a:r>
          </a:p>
        </p:txBody>
      </p:sp>
      <p:cxnSp>
        <p:nvCxnSpPr>
          <p:cNvPr id="157" name="直線矢印コネクタ 156"/>
          <p:cNvCxnSpPr/>
          <p:nvPr/>
        </p:nvCxnSpPr>
        <p:spPr>
          <a:xfrm>
            <a:off x="4797425" y="5254753"/>
            <a:ext cx="206623" cy="310427"/>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0" name="直線矢印コネクタ 159"/>
          <p:cNvCxnSpPr/>
          <p:nvPr/>
        </p:nvCxnSpPr>
        <p:spPr>
          <a:xfrm flipH="1" flipV="1">
            <a:off x="5334496" y="4368800"/>
            <a:ext cx="101600" cy="401638"/>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3" name="直線矢印コネクタ 162"/>
          <p:cNvCxnSpPr/>
          <p:nvPr/>
        </p:nvCxnSpPr>
        <p:spPr>
          <a:xfrm>
            <a:off x="3715510" y="5377805"/>
            <a:ext cx="348491" cy="211435"/>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5" name="直線矢印コネクタ 164"/>
          <p:cNvCxnSpPr>
            <a:stCxn id="10256" idx="1"/>
          </p:cNvCxnSpPr>
          <p:nvPr/>
        </p:nvCxnSpPr>
        <p:spPr>
          <a:xfrm flipH="1">
            <a:off x="3425825" y="4219575"/>
            <a:ext cx="457200" cy="550863"/>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0" name="直線矢印コネクタ 169"/>
          <p:cNvCxnSpPr>
            <a:stCxn id="118" idx="2"/>
          </p:cNvCxnSpPr>
          <p:nvPr/>
        </p:nvCxnSpPr>
        <p:spPr>
          <a:xfrm>
            <a:off x="3602672" y="2675821"/>
            <a:ext cx="522521" cy="56961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84" name="直線矢印コネクタ 183"/>
          <p:cNvCxnSpPr/>
          <p:nvPr/>
        </p:nvCxnSpPr>
        <p:spPr>
          <a:xfrm flipH="1">
            <a:off x="5148064" y="5301208"/>
            <a:ext cx="153987" cy="26035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332" name="テキスト ボックス 138"/>
          <p:cNvSpPr txBox="1">
            <a:spLocks noChangeArrowheads="1"/>
          </p:cNvSpPr>
          <p:nvPr/>
        </p:nvSpPr>
        <p:spPr bwMode="auto">
          <a:xfrm>
            <a:off x="1187624" y="3356992"/>
            <a:ext cx="9621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pPr>
            <a:r>
              <a:rPr lang="en-US" altLang="ja-JP" sz="1200" dirty="0" smtClean="0">
                <a:solidFill>
                  <a:srgbClr val="000000"/>
                </a:solidFill>
                <a:latin typeface="Calibri"/>
                <a:cs typeface="Arial" charset="0"/>
              </a:rPr>
              <a:t>Connectivity</a:t>
            </a:r>
            <a:endParaRPr lang="ja-JP" altLang="en-US" sz="1200" dirty="0">
              <a:solidFill>
                <a:srgbClr val="000000"/>
              </a:solidFill>
              <a:latin typeface="Calibri"/>
              <a:cs typeface="Arial" charset="0"/>
            </a:endParaRPr>
          </a:p>
        </p:txBody>
      </p:sp>
      <p:sp>
        <p:nvSpPr>
          <p:cNvPr id="191" name="テキスト ボックス 190"/>
          <p:cNvSpPr txBox="1"/>
          <p:nvPr/>
        </p:nvSpPr>
        <p:spPr>
          <a:xfrm>
            <a:off x="1331640" y="4869160"/>
            <a:ext cx="1396280" cy="461665"/>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Revision </a:t>
            </a:r>
            <a:r>
              <a:rPr lang="en-US" altLang="ja-JP" sz="1200" dirty="0">
                <a:solidFill>
                  <a:prstClr val="black"/>
                </a:solidFill>
                <a:latin typeface="Calibri"/>
                <a:ea typeface="ＭＳ Ｐゴシック"/>
                <a:cs typeface="Arial" pitchFamily="34" charset="0"/>
              </a:rPr>
              <a:t>number </a:t>
            </a:r>
            <a:r>
              <a:rPr lang="en-US" altLang="ja-JP" sz="1200" dirty="0" smtClean="0">
                <a:solidFill>
                  <a:prstClr val="black"/>
                </a:solidFill>
                <a:latin typeface="Calibri"/>
                <a:ea typeface="ＭＳ Ｐゴシック"/>
                <a:cs typeface="Arial" pitchFamily="34" charset="0"/>
              </a:rPr>
              <a:t>of</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Each </a:t>
            </a:r>
            <a:r>
              <a:rPr lang="en-US" altLang="ja-JP" sz="1200" dirty="0">
                <a:solidFill>
                  <a:prstClr val="black"/>
                </a:solidFill>
                <a:latin typeface="Calibri"/>
                <a:ea typeface="ＭＳ Ｐゴシック"/>
                <a:cs typeface="Arial" pitchFamily="34" charset="0"/>
              </a:rPr>
              <a:t>N/C/R/G files</a:t>
            </a:r>
            <a:endParaRPr lang="ja-JP" altLang="en-US" sz="1200" dirty="0">
              <a:solidFill>
                <a:prstClr val="black"/>
              </a:solidFill>
              <a:latin typeface="Calibri"/>
              <a:ea typeface="ＭＳ Ｐゴシック"/>
              <a:cs typeface="Arial" pitchFamily="34" charset="0"/>
            </a:endParaRPr>
          </a:p>
        </p:txBody>
      </p:sp>
      <p:sp>
        <p:nvSpPr>
          <p:cNvPr id="192" name="角丸四角形 191"/>
          <p:cNvSpPr/>
          <p:nvPr/>
        </p:nvSpPr>
        <p:spPr>
          <a:xfrm>
            <a:off x="1259632" y="3194050"/>
            <a:ext cx="863600" cy="225425"/>
          </a:xfrm>
          <a:prstGeom prst="roundRect">
            <a:avLst>
              <a:gd name="adj" fmla="val 50000"/>
            </a:avLst>
          </a:prstGeom>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N-Format</a:t>
            </a:r>
            <a:endParaRPr lang="ja-JP" altLang="en-US" sz="1200" b="1" dirty="0">
              <a:solidFill>
                <a:prstClr val="white"/>
              </a:solidFill>
              <a:cs typeface="Tahoma" panose="020B0604030504040204" pitchFamily="34" charset="0"/>
            </a:endParaRPr>
          </a:p>
        </p:txBody>
      </p:sp>
      <p:sp>
        <p:nvSpPr>
          <p:cNvPr id="138" name="テキスト ボックス 137"/>
          <p:cNvSpPr txBox="1"/>
          <p:nvPr/>
        </p:nvSpPr>
        <p:spPr>
          <a:xfrm>
            <a:off x="2339752" y="2852936"/>
            <a:ext cx="842090" cy="646331"/>
          </a:xfrm>
          <a:prstGeom prst="rect">
            <a:avLst/>
          </a:prstGeom>
          <a:noFill/>
        </p:spPr>
        <p:txBody>
          <a:bodyPr wrap="none">
            <a:spAutoFit/>
          </a:bodyPr>
          <a:lstStyle/>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Die mount</a:t>
            </a:r>
          </a:p>
          <a:p>
            <a:pPr fontAlgn="auto">
              <a:spcBef>
                <a:spcPts val="0"/>
              </a:spcBef>
              <a:spcAft>
                <a:spcPts val="0"/>
              </a:spcAft>
              <a:defRPr/>
            </a:pPr>
            <a:r>
              <a:rPr lang="en-US" altLang="ja-JP" sz="1200" dirty="0" smtClean="0">
                <a:solidFill>
                  <a:prstClr val="black"/>
                </a:solidFill>
                <a:latin typeface="Calibri"/>
                <a:ea typeface="ＭＳ Ｐゴシック"/>
                <a:cs typeface="Arial" pitchFamily="34" charset="0"/>
              </a:rPr>
              <a:t>rotation</a:t>
            </a:r>
            <a:endParaRPr lang="en-US" altLang="ja-JP" sz="1200" dirty="0">
              <a:solidFill>
                <a:prstClr val="black"/>
              </a:solidFill>
              <a:latin typeface="Calibri"/>
              <a:ea typeface="ＭＳ Ｐゴシック"/>
              <a:cs typeface="Arial" pitchFamily="34" charset="0"/>
            </a:endParaRPr>
          </a:p>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Flip</a:t>
            </a:r>
          </a:p>
        </p:txBody>
      </p:sp>
      <p:sp>
        <p:nvSpPr>
          <p:cNvPr id="10340" name="テキスト ボックス 142"/>
          <p:cNvSpPr txBox="1">
            <a:spLocks noChangeArrowheads="1"/>
          </p:cNvSpPr>
          <p:nvPr/>
        </p:nvSpPr>
        <p:spPr bwMode="auto">
          <a:xfrm>
            <a:off x="2267744" y="3717032"/>
            <a:ext cx="11376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fontAlgn="auto" hangingPunct="1">
              <a:spcBef>
                <a:spcPts val="0"/>
              </a:spcBef>
              <a:spcAft>
                <a:spcPts val="0"/>
              </a:spcAft>
            </a:pPr>
            <a:r>
              <a:rPr lang="en-US" altLang="ja-JP" sz="1200" dirty="0" smtClean="0">
                <a:solidFill>
                  <a:srgbClr val="000000"/>
                </a:solidFill>
                <a:latin typeface="Calibri"/>
                <a:cs typeface="Arial" charset="0"/>
              </a:rPr>
              <a:t>Package</a:t>
            </a:r>
          </a:p>
          <a:p>
            <a:pPr eaLnBrk="1" fontAlgn="auto" hangingPunct="1">
              <a:spcBef>
                <a:spcPts val="0"/>
              </a:spcBef>
              <a:spcAft>
                <a:spcPts val="0"/>
              </a:spcAft>
            </a:pPr>
            <a:r>
              <a:rPr lang="en-US" altLang="ja-JP" sz="1200" dirty="0" smtClean="0">
                <a:solidFill>
                  <a:srgbClr val="000000"/>
                </a:solidFill>
                <a:latin typeface="Calibri"/>
                <a:cs typeface="Arial" charset="0"/>
              </a:rPr>
              <a:t>mount </a:t>
            </a:r>
            <a:r>
              <a:rPr lang="en-US" altLang="ja-JP" sz="1200" dirty="0">
                <a:solidFill>
                  <a:srgbClr val="000000"/>
                </a:solidFill>
                <a:latin typeface="Calibri"/>
                <a:cs typeface="Arial" charset="0"/>
              </a:rPr>
              <a:t>rotation</a:t>
            </a:r>
          </a:p>
        </p:txBody>
      </p:sp>
      <p:cxnSp>
        <p:nvCxnSpPr>
          <p:cNvPr id="148" name="直線矢印コネクタ 147"/>
          <p:cNvCxnSpPr>
            <a:stCxn id="142" idx="3"/>
          </p:cNvCxnSpPr>
          <p:nvPr/>
        </p:nvCxnSpPr>
        <p:spPr>
          <a:xfrm>
            <a:off x="3203501" y="3685741"/>
            <a:ext cx="560462" cy="76634"/>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9" name="直線矢印コネクタ 148"/>
          <p:cNvCxnSpPr>
            <a:endCxn id="10369" idx="5"/>
          </p:cNvCxnSpPr>
          <p:nvPr/>
        </p:nvCxnSpPr>
        <p:spPr>
          <a:xfrm>
            <a:off x="3203501" y="3094405"/>
            <a:ext cx="935129" cy="408376"/>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8" name="直線矢印コネクタ 157"/>
          <p:cNvCxnSpPr/>
          <p:nvPr/>
        </p:nvCxnSpPr>
        <p:spPr>
          <a:xfrm>
            <a:off x="2627784" y="5330825"/>
            <a:ext cx="1128982" cy="402431"/>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9" name="直線矢印コネクタ 158"/>
          <p:cNvCxnSpPr/>
          <p:nvPr/>
        </p:nvCxnSpPr>
        <p:spPr>
          <a:xfrm flipH="1">
            <a:off x="2339753" y="4030663"/>
            <a:ext cx="1182910" cy="739775"/>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346" name="Text Box 81"/>
          <p:cNvSpPr txBox="1">
            <a:spLocks noChangeArrowheads="1"/>
          </p:cNvSpPr>
          <p:nvPr/>
        </p:nvSpPr>
        <p:spPr bwMode="gray">
          <a:xfrm>
            <a:off x="4845250" y="3624263"/>
            <a:ext cx="996551" cy="40568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lgn="ctr">
                <a:solidFill>
                  <a:srgbClr val="00B4A0"/>
                </a:solidFill>
                <a:miter lim="800000"/>
                <a:headEnd/>
                <a:tailEnd/>
              </a14:hiddenLine>
            </a:ext>
            <a:ext uri="{AF507438-7753-43E0-B8FC-AC1667EBCBE1}">
              <a14:hiddenEffects xmlns:a14="http://schemas.microsoft.com/office/drawing/2010/main">
                <a:effectLst>
                  <a:outerShdw dist="17961" dir="2700000" algn="ctr" rotWithShape="0">
                    <a:schemeClr val="bg2">
                      <a:alpha val="50000"/>
                    </a:schemeClr>
                  </a:outerShdw>
                </a:effectLst>
              </a14:hiddenEffects>
            </a:ext>
          </a:extLst>
        </p:spPr>
        <p:txBody>
          <a:bodyPr wrap="none" lIns="18000" tIns="18000" rIns="18000" bIns="18000">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eaLnBrk="1" fontAlgn="auto" hangingPunct="1">
              <a:spcBef>
                <a:spcPts val="0"/>
              </a:spcBef>
              <a:spcAft>
                <a:spcPts val="0"/>
              </a:spcAft>
            </a:pPr>
            <a:r>
              <a:rPr lang="en-US" altLang="ja-JP" dirty="0" smtClean="0">
                <a:solidFill>
                  <a:srgbClr val="FFFF99"/>
                </a:solidFill>
                <a:latin typeface="Arial" charset="0"/>
                <a:ea typeface="HGPｺﾞｼｯｸE" pitchFamily="50" charset="-128"/>
                <a:cs typeface="Arial" charset="0"/>
              </a:rPr>
              <a:t>Design</a:t>
            </a:r>
            <a:endParaRPr lang="ja-JP" altLang="en-US" dirty="0">
              <a:solidFill>
                <a:srgbClr val="FFFF99"/>
              </a:solidFill>
              <a:latin typeface="Arial" charset="0"/>
              <a:ea typeface="HGPｺﾞｼｯｸE" pitchFamily="50" charset="-128"/>
              <a:cs typeface="Arial" charset="0"/>
            </a:endParaRPr>
          </a:p>
        </p:txBody>
      </p:sp>
      <p:sp>
        <p:nvSpPr>
          <p:cNvPr id="164" name="テキスト ボックス 163"/>
          <p:cNvSpPr txBox="1"/>
          <p:nvPr/>
        </p:nvSpPr>
        <p:spPr>
          <a:xfrm>
            <a:off x="2322016" y="5559325"/>
            <a:ext cx="1385888" cy="461963"/>
          </a:xfrm>
          <a:prstGeom prst="rect">
            <a:avLst/>
          </a:prstGeom>
          <a:noFill/>
        </p:spPr>
        <p:txBody>
          <a:bodyPr>
            <a:spAutoFit/>
          </a:bodyPr>
          <a:lstStyle/>
          <a:p>
            <a:pPr fontAlgn="auto">
              <a:spcBef>
                <a:spcPts val="0"/>
              </a:spcBef>
              <a:spcAft>
                <a:spcPts val="0"/>
              </a:spcAft>
              <a:defRPr/>
            </a:pPr>
            <a:r>
              <a:rPr lang="en-US" altLang="ja-JP" sz="1200" dirty="0">
                <a:solidFill>
                  <a:prstClr val="black"/>
                </a:solidFill>
                <a:latin typeface="Calibri"/>
                <a:ea typeface="ＭＳ Ｐゴシック"/>
                <a:cs typeface="Arial" pitchFamily="34" charset="0"/>
              </a:rPr>
              <a:t>Auto set-up simulation project</a:t>
            </a:r>
            <a:endParaRPr lang="ja-JP" altLang="en-US" sz="1050" dirty="0">
              <a:solidFill>
                <a:prstClr val="black"/>
              </a:solidFill>
              <a:latin typeface="Calibri"/>
              <a:ea typeface="ＭＳ Ｐゴシック"/>
              <a:cs typeface="Arial" pitchFamily="34" charset="0"/>
            </a:endParaRPr>
          </a:p>
        </p:txBody>
      </p:sp>
      <p:sp>
        <p:nvSpPr>
          <p:cNvPr id="2" name="タイトル 1"/>
          <p:cNvSpPr>
            <a:spLocks noGrp="1"/>
          </p:cNvSpPr>
          <p:nvPr>
            <p:ph type="title"/>
          </p:nvPr>
        </p:nvSpPr>
        <p:spPr/>
        <p:txBody>
          <a:bodyPr/>
          <a:lstStyle/>
          <a:p>
            <a:r>
              <a:rPr kumimoji="1" lang="en-US" altLang="ja-JP" dirty="0" smtClean="0"/>
              <a:t>LPB Files Delivery</a:t>
            </a:r>
            <a:endParaRPr kumimoji="1" lang="ja-JP" altLang="en-US" dirty="0"/>
          </a:p>
        </p:txBody>
      </p:sp>
      <p:sp>
        <p:nvSpPr>
          <p:cNvPr id="3" name="角丸四角形 2"/>
          <p:cNvSpPr/>
          <p:nvPr/>
        </p:nvSpPr>
        <p:spPr>
          <a:xfrm>
            <a:off x="2339752" y="2708920"/>
            <a:ext cx="863749" cy="20659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rtlCol="0" anchor="ctr"/>
          <a:lstStyle/>
          <a:p>
            <a:pPr algn="ctr" fontAlgn="auto">
              <a:spcBef>
                <a:spcPts val="0"/>
              </a:spcBef>
              <a:spcAft>
                <a:spcPts val="0"/>
              </a:spcAft>
            </a:pPr>
            <a:r>
              <a:rPr lang="en-US" altLang="ja-JP" sz="1400" b="1" dirty="0" smtClean="0">
                <a:solidFill>
                  <a:prstClr val="white"/>
                </a:solidFill>
              </a:rPr>
              <a:t>C-Format</a:t>
            </a:r>
            <a:endParaRPr lang="ja-JP" altLang="en-US" sz="1400" b="1" dirty="0">
              <a:solidFill>
                <a:prstClr val="white"/>
              </a:solidFill>
            </a:endParaRPr>
          </a:p>
        </p:txBody>
      </p:sp>
      <p:sp>
        <p:nvSpPr>
          <p:cNvPr id="142" name="角丸四角形 141"/>
          <p:cNvSpPr/>
          <p:nvPr/>
        </p:nvSpPr>
        <p:spPr>
          <a:xfrm>
            <a:off x="2339752" y="3582442"/>
            <a:ext cx="863749" cy="20659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rtlCol="0" anchor="ctr"/>
          <a:lstStyle/>
          <a:p>
            <a:pPr algn="ctr" fontAlgn="auto">
              <a:spcBef>
                <a:spcPts val="0"/>
              </a:spcBef>
              <a:spcAft>
                <a:spcPts val="0"/>
              </a:spcAft>
            </a:pPr>
            <a:r>
              <a:rPr lang="en-US" altLang="ja-JP" sz="1400" b="1" dirty="0" smtClean="0">
                <a:solidFill>
                  <a:prstClr val="white"/>
                </a:solidFill>
              </a:rPr>
              <a:t>C-Format</a:t>
            </a:r>
            <a:endParaRPr lang="ja-JP" altLang="en-US" sz="1400" b="1" dirty="0">
              <a:solidFill>
                <a:prstClr val="white"/>
              </a:solidFill>
            </a:endParaRPr>
          </a:p>
        </p:txBody>
      </p:sp>
      <p:sp>
        <p:nvSpPr>
          <p:cNvPr id="151" name="角丸四角形 150"/>
          <p:cNvSpPr/>
          <p:nvPr/>
        </p:nvSpPr>
        <p:spPr>
          <a:xfrm>
            <a:off x="5292080" y="4797152"/>
            <a:ext cx="863600" cy="225425"/>
          </a:xfrm>
          <a:prstGeom prst="roundRect">
            <a:avLst>
              <a:gd name="adj" fmla="val 50000"/>
            </a:avLst>
          </a:prstGeom>
          <a:ln/>
        </p:spPr>
        <p:style>
          <a:lnRef idx="1">
            <a:schemeClr val="accent3"/>
          </a:lnRef>
          <a:fillRef idx="3">
            <a:schemeClr val="accent3"/>
          </a:fillRef>
          <a:effectRef idx="2">
            <a:schemeClr val="accent3"/>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R-Format</a:t>
            </a:r>
            <a:endParaRPr lang="ja-JP" altLang="en-US" sz="1200" b="1" dirty="0">
              <a:solidFill>
                <a:prstClr val="white"/>
              </a:solidFill>
              <a:cs typeface="Tahoma" panose="020B0604030504040204" pitchFamily="34" charset="0"/>
            </a:endParaRPr>
          </a:p>
        </p:txBody>
      </p:sp>
      <p:sp>
        <p:nvSpPr>
          <p:cNvPr id="152" name="角丸四角形 151"/>
          <p:cNvSpPr/>
          <p:nvPr/>
        </p:nvSpPr>
        <p:spPr>
          <a:xfrm>
            <a:off x="6472877" y="4797152"/>
            <a:ext cx="863600" cy="225425"/>
          </a:xfrm>
          <a:prstGeom prst="roundRect">
            <a:avLst>
              <a:gd name="adj" fmla="val 50000"/>
            </a:avLst>
          </a:prstGeom>
          <a:ln/>
        </p:spPr>
        <p:style>
          <a:lnRef idx="1">
            <a:schemeClr val="accent3"/>
          </a:lnRef>
          <a:fillRef idx="3">
            <a:schemeClr val="accent3"/>
          </a:fillRef>
          <a:effectRef idx="2">
            <a:schemeClr val="accent3"/>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R-Format</a:t>
            </a:r>
            <a:endParaRPr lang="ja-JP" altLang="en-US" sz="1200" b="1" dirty="0">
              <a:solidFill>
                <a:prstClr val="white"/>
              </a:solidFill>
              <a:cs typeface="Tahoma" panose="020B0604030504040204" pitchFamily="34" charset="0"/>
            </a:endParaRPr>
          </a:p>
        </p:txBody>
      </p:sp>
      <p:sp>
        <p:nvSpPr>
          <p:cNvPr id="161" name="角丸四角形 160"/>
          <p:cNvSpPr/>
          <p:nvPr/>
        </p:nvSpPr>
        <p:spPr>
          <a:xfrm>
            <a:off x="1403648" y="4715743"/>
            <a:ext cx="863600" cy="225425"/>
          </a:xfrm>
          <a:prstGeom prst="roundRect">
            <a:avLst>
              <a:gd name="adj" fmla="val 50000"/>
            </a:avLst>
          </a:prstGeom>
          <a:ln/>
        </p:spPr>
        <p:style>
          <a:lnRef idx="1">
            <a:schemeClr val="accent5"/>
          </a:lnRef>
          <a:fillRef idx="3">
            <a:schemeClr val="accent5"/>
          </a:fillRef>
          <a:effectRef idx="2">
            <a:schemeClr val="accent5"/>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M-Format</a:t>
            </a:r>
            <a:endParaRPr lang="ja-JP" altLang="en-US" sz="1200" b="1" dirty="0">
              <a:solidFill>
                <a:prstClr val="white"/>
              </a:solidFill>
              <a:cs typeface="Tahoma" panose="020B0604030504040204" pitchFamily="34" charset="0"/>
            </a:endParaRPr>
          </a:p>
        </p:txBody>
      </p:sp>
      <p:sp>
        <p:nvSpPr>
          <p:cNvPr id="167" name="角丸四角形 166"/>
          <p:cNvSpPr/>
          <p:nvPr/>
        </p:nvSpPr>
        <p:spPr>
          <a:xfrm>
            <a:off x="2988320" y="4787751"/>
            <a:ext cx="863600" cy="225425"/>
          </a:xfrm>
          <a:prstGeom prst="roundRect">
            <a:avLst>
              <a:gd name="adj" fmla="val 50000"/>
            </a:avLst>
          </a:prstGeom>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G-Format</a:t>
            </a:r>
            <a:endParaRPr lang="ja-JP" altLang="en-US" sz="1200" b="1" dirty="0">
              <a:solidFill>
                <a:prstClr val="white"/>
              </a:solidFill>
              <a:cs typeface="Tahoma" panose="020B0604030504040204" pitchFamily="34" charset="0"/>
            </a:endParaRPr>
          </a:p>
        </p:txBody>
      </p:sp>
      <p:sp>
        <p:nvSpPr>
          <p:cNvPr id="168" name="角丸四角形 167"/>
          <p:cNvSpPr/>
          <p:nvPr/>
        </p:nvSpPr>
        <p:spPr>
          <a:xfrm>
            <a:off x="4211960" y="4787751"/>
            <a:ext cx="863600" cy="225425"/>
          </a:xfrm>
          <a:prstGeom prst="roundRect">
            <a:avLst>
              <a:gd name="adj" fmla="val 50000"/>
            </a:avLst>
          </a:prstGeom>
          <a:ln/>
        </p:spPr>
        <p:style>
          <a:lnRef idx="1">
            <a:schemeClr val="accent2"/>
          </a:lnRef>
          <a:fillRef idx="3">
            <a:schemeClr val="accent2"/>
          </a:fillRef>
          <a:effectRef idx="2">
            <a:schemeClr val="accent2"/>
          </a:effectRef>
          <a:fontRef idx="minor">
            <a:schemeClr val="lt1"/>
          </a:fontRef>
        </p:style>
        <p:txBody>
          <a:bodyPr wrap="none" anchor="ctr"/>
          <a:lstStyle/>
          <a:p>
            <a:pPr algn="ctr" fontAlgn="auto">
              <a:spcBef>
                <a:spcPts val="0"/>
              </a:spcBef>
              <a:spcAft>
                <a:spcPts val="0"/>
              </a:spcAft>
              <a:defRPr/>
            </a:pPr>
            <a:r>
              <a:rPr lang="en-US" altLang="ja-JP" sz="1200" b="1" dirty="0" smtClean="0">
                <a:solidFill>
                  <a:prstClr val="white"/>
                </a:solidFill>
                <a:ea typeface="Tahoma" panose="020B0604030504040204" pitchFamily="34" charset="0"/>
                <a:cs typeface="Tahoma" panose="020B0604030504040204" pitchFamily="34" charset="0"/>
              </a:rPr>
              <a:t>G-Format</a:t>
            </a:r>
            <a:endParaRPr lang="ja-JP" altLang="en-US" sz="1200" b="1" dirty="0">
              <a:solidFill>
                <a:prstClr val="white"/>
              </a:solidFill>
              <a:cs typeface="Tahoma" panose="020B0604030504040204" pitchFamily="34" charset="0"/>
            </a:endParaRPr>
          </a:p>
        </p:txBody>
      </p:sp>
      <p:sp>
        <p:nvSpPr>
          <p:cNvPr id="169" name="角丸四角形 168"/>
          <p:cNvSpPr/>
          <p:nvPr/>
        </p:nvSpPr>
        <p:spPr>
          <a:xfrm>
            <a:off x="5076056" y="908721"/>
            <a:ext cx="792088" cy="936104"/>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fontAlgn="auto">
              <a:spcBef>
                <a:spcPts val="0"/>
              </a:spcBef>
              <a:spcAft>
                <a:spcPts val="0"/>
              </a:spcAft>
              <a:defRPr/>
            </a:pPr>
            <a:r>
              <a:rPr lang="en-US" altLang="ja-JP" sz="1200" dirty="0" smtClean="0">
                <a:solidFill>
                  <a:prstClr val="black"/>
                </a:solidFill>
                <a:cs typeface="Arial" pitchFamily="34" charset="0"/>
              </a:rPr>
              <a:t>Package</a:t>
            </a:r>
            <a:br>
              <a:rPr lang="en-US" altLang="ja-JP" sz="1200" dirty="0" smtClean="0">
                <a:solidFill>
                  <a:prstClr val="black"/>
                </a:solidFill>
                <a:cs typeface="Arial" pitchFamily="34" charset="0"/>
              </a:rPr>
            </a:br>
            <a:r>
              <a:rPr lang="en-US" altLang="ja-JP" sz="1200" dirty="0" smtClean="0">
                <a:solidFill>
                  <a:prstClr val="black"/>
                </a:solidFill>
                <a:cs typeface="Arial" pitchFamily="34" charset="0"/>
              </a:rPr>
              <a:t>models</a:t>
            </a:r>
            <a:endParaRPr lang="en-US" altLang="ja-JP" sz="1200" dirty="0">
              <a:solidFill>
                <a:prstClr val="black"/>
              </a:solidFill>
              <a:cs typeface="Arial" pitchFamily="34" charset="0"/>
            </a:endParaRPr>
          </a:p>
          <a:p>
            <a:pPr fontAlgn="auto">
              <a:spcBef>
                <a:spcPts val="0"/>
              </a:spcBef>
              <a:spcAft>
                <a:spcPts val="0"/>
              </a:spcAft>
              <a:defRPr/>
            </a:pPr>
            <a:r>
              <a:rPr lang="en-US" altLang="ja-JP" sz="1200" dirty="0">
                <a:solidFill>
                  <a:prstClr val="black"/>
                </a:solidFill>
                <a:cs typeface="Arial" pitchFamily="34" charset="0"/>
              </a:rPr>
              <a:t>S-para</a:t>
            </a:r>
          </a:p>
          <a:p>
            <a:pPr fontAlgn="auto">
              <a:spcBef>
                <a:spcPts val="0"/>
              </a:spcBef>
              <a:spcAft>
                <a:spcPts val="0"/>
              </a:spcAft>
              <a:defRPr/>
            </a:pPr>
            <a:r>
              <a:rPr lang="en-US" altLang="ja-JP" sz="1200" dirty="0">
                <a:solidFill>
                  <a:prstClr val="black"/>
                </a:solidFill>
                <a:cs typeface="Arial" pitchFamily="34" charset="0"/>
              </a:rPr>
              <a:t>SPICE</a:t>
            </a:r>
          </a:p>
          <a:p>
            <a:pPr fontAlgn="auto">
              <a:spcBef>
                <a:spcPts val="0"/>
              </a:spcBef>
              <a:spcAft>
                <a:spcPts val="0"/>
              </a:spcAft>
              <a:defRPr/>
            </a:pPr>
            <a:r>
              <a:rPr lang="en-US" altLang="ja-JP" sz="1200" dirty="0">
                <a:solidFill>
                  <a:prstClr val="black"/>
                </a:solidFill>
                <a:cs typeface="Arial" pitchFamily="34" charset="0"/>
              </a:rPr>
              <a:t>IBIS</a:t>
            </a:r>
          </a:p>
        </p:txBody>
      </p:sp>
      <p:sp>
        <p:nvSpPr>
          <p:cNvPr id="171" name="角丸四角形 170"/>
          <p:cNvSpPr/>
          <p:nvPr/>
        </p:nvSpPr>
        <p:spPr>
          <a:xfrm>
            <a:off x="2988171" y="1700808"/>
            <a:ext cx="863749" cy="20659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rtlCol="0" anchor="ctr"/>
          <a:lstStyle/>
          <a:p>
            <a:pPr algn="ctr" fontAlgn="auto">
              <a:spcBef>
                <a:spcPts val="0"/>
              </a:spcBef>
              <a:spcAft>
                <a:spcPts val="0"/>
              </a:spcAft>
            </a:pPr>
            <a:r>
              <a:rPr lang="en-US" altLang="ja-JP" sz="1400" b="1" dirty="0" smtClean="0">
                <a:solidFill>
                  <a:prstClr val="white"/>
                </a:solidFill>
              </a:rPr>
              <a:t>C-Format</a:t>
            </a:r>
            <a:endParaRPr lang="ja-JP" altLang="en-US" sz="1400" b="1" dirty="0">
              <a:solidFill>
                <a:prstClr val="white"/>
              </a:solidFill>
            </a:endParaRPr>
          </a:p>
        </p:txBody>
      </p:sp>
      <p:sp>
        <p:nvSpPr>
          <p:cNvPr id="172" name="角丸四角形 171"/>
          <p:cNvSpPr/>
          <p:nvPr/>
        </p:nvSpPr>
        <p:spPr>
          <a:xfrm>
            <a:off x="4140299" y="1700808"/>
            <a:ext cx="863749" cy="20659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rtlCol="0" anchor="ctr"/>
          <a:lstStyle/>
          <a:p>
            <a:pPr algn="ctr" fontAlgn="auto">
              <a:spcBef>
                <a:spcPts val="0"/>
              </a:spcBef>
              <a:spcAft>
                <a:spcPts val="0"/>
              </a:spcAft>
            </a:pPr>
            <a:r>
              <a:rPr lang="en-US" altLang="ja-JP" sz="1400" b="1" dirty="0" smtClean="0">
                <a:solidFill>
                  <a:prstClr val="white"/>
                </a:solidFill>
              </a:rPr>
              <a:t>C-Format</a:t>
            </a:r>
            <a:endParaRPr lang="ja-JP" altLang="en-US" sz="1400" b="1" dirty="0">
              <a:solidFill>
                <a:prstClr val="white"/>
              </a:solidFill>
            </a:endParaRPr>
          </a:p>
        </p:txBody>
      </p:sp>
      <p:sp>
        <p:nvSpPr>
          <p:cNvPr id="173" name="角丸四角形 172"/>
          <p:cNvSpPr/>
          <p:nvPr/>
        </p:nvSpPr>
        <p:spPr>
          <a:xfrm>
            <a:off x="5892040" y="2132856"/>
            <a:ext cx="863749" cy="20659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rtlCol="0" anchor="ctr"/>
          <a:lstStyle/>
          <a:p>
            <a:pPr algn="ctr" fontAlgn="auto">
              <a:spcBef>
                <a:spcPts val="0"/>
              </a:spcBef>
              <a:spcAft>
                <a:spcPts val="0"/>
              </a:spcAft>
            </a:pPr>
            <a:r>
              <a:rPr lang="en-US" altLang="ja-JP" sz="1400" b="1" dirty="0" smtClean="0">
                <a:solidFill>
                  <a:prstClr val="white"/>
                </a:solidFill>
              </a:rPr>
              <a:t>C-Format</a:t>
            </a:r>
            <a:endParaRPr lang="ja-JP" altLang="en-US" sz="1400" b="1" dirty="0">
              <a:solidFill>
                <a:prstClr val="white"/>
              </a:solidFill>
            </a:endParaRPr>
          </a:p>
        </p:txBody>
      </p:sp>
      <p:sp>
        <p:nvSpPr>
          <p:cNvPr id="174" name="角丸四角形 173"/>
          <p:cNvSpPr/>
          <p:nvPr/>
        </p:nvSpPr>
        <p:spPr>
          <a:xfrm>
            <a:off x="7596336" y="1966912"/>
            <a:ext cx="936104" cy="984251"/>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fontAlgn="auto">
              <a:spcBef>
                <a:spcPts val="0"/>
              </a:spcBef>
              <a:spcAft>
                <a:spcPts val="0"/>
              </a:spcAft>
              <a:defRPr/>
            </a:pPr>
            <a:r>
              <a:rPr lang="en-US" altLang="ja-JP" sz="1200" dirty="0" smtClean="0">
                <a:solidFill>
                  <a:prstClr val="black"/>
                </a:solidFill>
                <a:cs typeface="Arial" pitchFamily="34" charset="0"/>
              </a:rPr>
              <a:t>Simulation</a:t>
            </a:r>
          </a:p>
          <a:p>
            <a:pPr fontAlgn="auto">
              <a:spcBef>
                <a:spcPts val="0"/>
              </a:spcBef>
              <a:spcAft>
                <a:spcPts val="0"/>
              </a:spcAft>
              <a:defRPr/>
            </a:pPr>
            <a:r>
              <a:rPr lang="en-US" altLang="ja-JP" sz="1200" dirty="0" smtClean="0">
                <a:solidFill>
                  <a:prstClr val="black"/>
                </a:solidFill>
                <a:cs typeface="Arial" pitchFamily="34" charset="0"/>
              </a:rPr>
              <a:t>model</a:t>
            </a:r>
            <a:br>
              <a:rPr lang="en-US" altLang="ja-JP" sz="1200" dirty="0" smtClean="0">
                <a:solidFill>
                  <a:prstClr val="black"/>
                </a:solidFill>
                <a:cs typeface="Arial" pitchFamily="34" charset="0"/>
              </a:rPr>
            </a:br>
            <a:r>
              <a:rPr lang="en-US" altLang="ja-JP" sz="1200" dirty="0" smtClean="0">
                <a:solidFill>
                  <a:prstClr val="black"/>
                </a:solidFill>
                <a:cs typeface="Arial" pitchFamily="34" charset="0"/>
              </a:rPr>
              <a:t>S-para</a:t>
            </a:r>
            <a:endParaRPr lang="en-US" altLang="ja-JP" sz="1200" dirty="0">
              <a:solidFill>
                <a:prstClr val="black"/>
              </a:solidFill>
              <a:cs typeface="Arial" pitchFamily="34" charset="0"/>
            </a:endParaRPr>
          </a:p>
          <a:p>
            <a:pPr fontAlgn="auto">
              <a:spcBef>
                <a:spcPts val="0"/>
              </a:spcBef>
              <a:spcAft>
                <a:spcPts val="0"/>
              </a:spcAft>
              <a:defRPr/>
            </a:pPr>
            <a:r>
              <a:rPr lang="en-US" altLang="ja-JP" sz="1200" dirty="0">
                <a:solidFill>
                  <a:prstClr val="black"/>
                </a:solidFill>
                <a:cs typeface="Arial" pitchFamily="34" charset="0"/>
              </a:rPr>
              <a:t>SPICE</a:t>
            </a:r>
          </a:p>
          <a:p>
            <a:pPr fontAlgn="auto">
              <a:spcBef>
                <a:spcPts val="0"/>
              </a:spcBef>
              <a:spcAft>
                <a:spcPts val="0"/>
              </a:spcAft>
              <a:defRPr/>
            </a:pPr>
            <a:r>
              <a:rPr lang="en-US" altLang="ja-JP" sz="1200" dirty="0" err="1" smtClean="0">
                <a:solidFill>
                  <a:prstClr val="black"/>
                </a:solidFill>
                <a:cs typeface="Arial" pitchFamily="34" charset="0"/>
              </a:rPr>
              <a:t>etc</a:t>
            </a:r>
            <a:endParaRPr lang="en-US" altLang="ja-JP" sz="1200" dirty="0">
              <a:solidFill>
                <a:prstClr val="black"/>
              </a:solidFill>
              <a:cs typeface="Arial" pitchFamily="34" charset="0"/>
            </a:endParaRPr>
          </a:p>
        </p:txBody>
      </p:sp>
    </p:spTree>
    <p:extLst>
      <p:ext uri="{BB962C8B-B14F-4D97-AF65-F5344CB8AC3E}">
        <p14:creationId xmlns:p14="http://schemas.microsoft.com/office/powerpoint/2010/main" val="12081845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LPB sample files for test bench</a:t>
            </a:r>
            <a:endParaRPr kumimoji="1" lang="ja-JP" altLang="en-US" dirty="0"/>
          </a:p>
        </p:txBody>
      </p:sp>
      <p:graphicFrame>
        <p:nvGraphicFramePr>
          <p:cNvPr id="166" name="表 165"/>
          <p:cNvGraphicFramePr>
            <a:graphicFrameLocks noGrp="1"/>
          </p:cNvGraphicFramePr>
          <p:nvPr>
            <p:extLst>
              <p:ext uri="{D42A27DB-BD31-4B8C-83A1-F6EECF244321}">
                <p14:modId xmlns:p14="http://schemas.microsoft.com/office/powerpoint/2010/main" val="1917035718"/>
              </p:ext>
            </p:extLst>
          </p:nvPr>
        </p:nvGraphicFramePr>
        <p:xfrm>
          <a:off x="6228184" y="1700808"/>
          <a:ext cx="2664296" cy="2762256"/>
        </p:xfrm>
        <a:graphic>
          <a:graphicData uri="http://schemas.openxmlformats.org/drawingml/2006/table">
            <a:tbl>
              <a:tblPr firstRow="1" bandRow="1">
                <a:tableStyleId>{5C22544A-7EE6-4342-B048-85BDC9FD1C3A}</a:tableStyleId>
              </a:tblPr>
              <a:tblGrid>
                <a:gridCol w="1224136"/>
                <a:gridCol w="1440160"/>
              </a:tblGrid>
              <a:tr h="394608">
                <a:tc>
                  <a:txBody>
                    <a:bodyPr/>
                    <a:lstStyle/>
                    <a:p>
                      <a:pPr algn="ctr"/>
                      <a:r>
                        <a:rPr kumimoji="1" lang="en-US" altLang="ja-JP" sz="1100" dirty="0" smtClean="0">
                          <a:latin typeface="Meiryo UI" pitchFamily="50" charset="-128"/>
                          <a:ea typeface="Meiryo UI" pitchFamily="50" charset="-128"/>
                          <a:cs typeface="Meiryo UI" pitchFamily="50" charset="-128"/>
                        </a:rPr>
                        <a:t>Component</a:t>
                      </a:r>
                      <a:endParaRPr kumimoji="1" lang="ja-JP" altLang="en-US" sz="1100" dirty="0">
                        <a:latin typeface="Meiryo UI" pitchFamily="50" charset="-128"/>
                        <a:ea typeface="Meiryo UI" pitchFamily="50" charset="-128"/>
                        <a:cs typeface="Meiryo UI"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Meiryo UI" pitchFamily="50" charset="-128"/>
                          <a:ea typeface="Meiryo UI" pitchFamily="50" charset="-128"/>
                          <a:cs typeface="Meiryo UI" pitchFamily="50" charset="-128"/>
                        </a:rPr>
                        <a:t>Details</a:t>
                      </a:r>
                    </a:p>
                  </a:txBody>
                  <a:tcPr anchor="ctr"/>
                </a:tc>
              </a:tr>
              <a:tr h="394608">
                <a:tc>
                  <a:txBody>
                    <a:bodyPr/>
                    <a:lstStyle/>
                    <a:p>
                      <a:r>
                        <a:rPr kumimoji="1" lang="en-US" altLang="ja-JP" sz="1100" dirty="0" smtClean="0">
                          <a:latin typeface="Meiryo UI" pitchFamily="50" charset="-128"/>
                          <a:ea typeface="Meiryo UI" pitchFamily="50" charset="-128"/>
                          <a:cs typeface="Meiryo UI" pitchFamily="50" charset="-128"/>
                        </a:rPr>
                        <a:t>SOC</a:t>
                      </a:r>
                      <a:endParaRPr kumimoji="1" lang="ja-JP" altLang="en-US" sz="1100" dirty="0">
                        <a:latin typeface="Meiryo UI" pitchFamily="50" charset="-128"/>
                        <a:ea typeface="Meiryo UI" pitchFamily="50" charset="-128"/>
                        <a:cs typeface="Meiryo UI"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Meiryo UI" pitchFamily="50" charset="-128"/>
                          <a:ea typeface="Meiryo UI" pitchFamily="50" charset="-128"/>
                          <a:cs typeface="Meiryo UI" pitchFamily="50" charset="-128"/>
                        </a:rPr>
                        <a:t>New Design</a:t>
                      </a:r>
                    </a:p>
                  </a:txBody>
                  <a:tcPr anchor="ctr"/>
                </a:tc>
              </a:tr>
              <a:tr h="394608">
                <a:tc>
                  <a:txBody>
                    <a:bodyPr/>
                    <a:lstStyle/>
                    <a:p>
                      <a:r>
                        <a:rPr kumimoji="1" lang="en-US" altLang="ja-JP" sz="1100" dirty="0" smtClean="0">
                          <a:latin typeface="Meiryo UI" pitchFamily="50" charset="-128"/>
                          <a:ea typeface="Meiryo UI" pitchFamily="50" charset="-128"/>
                          <a:cs typeface="Meiryo UI" pitchFamily="50" charset="-128"/>
                        </a:rPr>
                        <a:t>DDR</a:t>
                      </a:r>
                    </a:p>
                  </a:txBody>
                  <a:tcPr anchor="ctr"/>
                </a:tc>
                <a:tc>
                  <a:txBody>
                    <a:bodyPr/>
                    <a:lstStyle/>
                    <a:p>
                      <a:r>
                        <a:rPr kumimoji="1" lang="en-US" altLang="ja-JP" sz="1100" dirty="0" smtClean="0">
                          <a:latin typeface="Meiryo UI" pitchFamily="50" charset="-128"/>
                          <a:ea typeface="Meiryo UI" pitchFamily="50" charset="-128"/>
                          <a:cs typeface="Meiryo UI" pitchFamily="50" charset="-128"/>
                        </a:rPr>
                        <a:t>generic parts</a:t>
                      </a:r>
                      <a:r>
                        <a:rPr kumimoji="1" lang="ja-JP" altLang="en-US" sz="1100" dirty="0" smtClean="0">
                          <a:latin typeface="Meiryo UI" pitchFamily="50" charset="-128"/>
                          <a:ea typeface="Meiryo UI" pitchFamily="50" charset="-128"/>
                          <a:cs typeface="Meiryo UI" pitchFamily="50" charset="-128"/>
                        </a:rPr>
                        <a:t> </a:t>
                      </a:r>
                      <a:endParaRPr kumimoji="1" lang="en-US" altLang="ja-JP" sz="1100" dirty="0" smtClean="0">
                        <a:latin typeface="Meiryo UI" pitchFamily="50" charset="-128"/>
                        <a:ea typeface="Meiryo UI" pitchFamily="50" charset="-128"/>
                        <a:cs typeface="Meiryo UI" pitchFamily="50" charset="-128"/>
                      </a:endParaRPr>
                    </a:p>
                  </a:txBody>
                  <a:tcPr anchor="ctr"/>
                </a:tc>
              </a:tr>
              <a:tr h="394608">
                <a:tc>
                  <a:txBody>
                    <a:bodyPr/>
                    <a:lstStyle/>
                    <a:p>
                      <a:r>
                        <a:rPr kumimoji="1" lang="en-US" altLang="ja-JP" sz="1100" dirty="0" smtClean="0">
                          <a:latin typeface="Meiryo UI" pitchFamily="50" charset="-128"/>
                          <a:ea typeface="Meiryo UI" pitchFamily="50" charset="-128"/>
                          <a:cs typeface="Meiryo UI" pitchFamily="50" charset="-128"/>
                        </a:rPr>
                        <a:t>FKB48</a:t>
                      </a:r>
                    </a:p>
                  </a:txBody>
                  <a:tcPr anchor="ctr"/>
                </a:tc>
                <a:tc>
                  <a:txBody>
                    <a:bodyPr/>
                    <a:lstStyle/>
                    <a:p>
                      <a:r>
                        <a:rPr kumimoji="1" lang="en-US" altLang="ja-JP" sz="1100" dirty="0" smtClean="0">
                          <a:latin typeface="Meiryo UI" pitchFamily="50" charset="-128"/>
                          <a:ea typeface="Meiryo UI" pitchFamily="50" charset="-128"/>
                          <a:cs typeface="Meiryo UI" pitchFamily="50" charset="-128"/>
                        </a:rPr>
                        <a:t>generic parts</a:t>
                      </a:r>
                    </a:p>
                  </a:txBody>
                  <a:tcPr anchor="ctr"/>
                </a:tc>
              </a:tr>
              <a:tr h="394608">
                <a:tc>
                  <a:txBody>
                    <a:bodyPr/>
                    <a:lstStyle/>
                    <a:p>
                      <a:r>
                        <a:rPr kumimoji="1" lang="en-US" altLang="ja-JP" sz="1100" dirty="0" smtClean="0">
                          <a:latin typeface="Meiryo UI" pitchFamily="50" charset="-128"/>
                          <a:ea typeface="Meiryo UI" pitchFamily="50" charset="-128"/>
                          <a:cs typeface="Meiryo UI" pitchFamily="50" charset="-128"/>
                        </a:rPr>
                        <a:t>Power IC</a:t>
                      </a:r>
                      <a:endParaRPr kumimoji="1" lang="ja-JP" altLang="en-US" sz="1100" dirty="0">
                        <a:latin typeface="Meiryo UI" pitchFamily="50" charset="-128"/>
                        <a:ea typeface="Meiryo UI" pitchFamily="50" charset="-128"/>
                        <a:cs typeface="Meiryo UI" pitchFamily="50" charset="-128"/>
                      </a:endParaRPr>
                    </a:p>
                  </a:txBody>
                  <a:tcPr anchor="ctr"/>
                </a:tc>
                <a:tc>
                  <a:txBody>
                    <a:bodyPr/>
                    <a:lstStyle/>
                    <a:p>
                      <a:r>
                        <a:rPr kumimoji="1" lang="en-US" altLang="ja-JP" sz="1100" dirty="0" smtClean="0">
                          <a:latin typeface="Meiryo UI" pitchFamily="50" charset="-128"/>
                          <a:ea typeface="Meiryo UI" pitchFamily="50" charset="-128"/>
                          <a:cs typeface="Meiryo UI" pitchFamily="50" charset="-128"/>
                        </a:rPr>
                        <a:t>generic parts</a:t>
                      </a:r>
                    </a:p>
                  </a:txBody>
                  <a:tcPr anchor="ctr"/>
                </a:tc>
              </a:tr>
              <a:tr h="394608">
                <a:tc>
                  <a:txBody>
                    <a:bodyPr/>
                    <a:lstStyle/>
                    <a:p>
                      <a:r>
                        <a:rPr kumimoji="1" lang="en-US" altLang="ja-JP" sz="1100" noProof="0" dirty="0" err="1" smtClean="0">
                          <a:latin typeface="Meiryo UI" pitchFamily="50" charset="-128"/>
                          <a:ea typeface="Meiryo UI" pitchFamily="50" charset="-128"/>
                          <a:cs typeface="Meiryo UI" pitchFamily="50" charset="-128"/>
                        </a:rPr>
                        <a:t>Xtal</a:t>
                      </a:r>
                      <a:endParaRPr kumimoji="1" lang="ja-JP" altLang="en-US" sz="1100" noProof="0" dirty="0">
                        <a:latin typeface="Meiryo UI" pitchFamily="50" charset="-128"/>
                        <a:ea typeface="Meiryo UI" pitchFamily="50" charset="-128"/>
                        <a:cs typeface="Meiryo UI" pitchFamily="50" charset="-128"/>
                      </a:endParaRPr>
                    </a:p>
                  </a:txBody>
                  <a:tcPr anchor="ctr"/>
                </a:tc>
                <a:tc>
                  <a:txBody>
                    <a:bodyPr/>
                    <a:lstStyle/>
                    <a:p>
                      <a:r>
                        <a:rPr kumimoji="1" lang="en-US" altLang="ja-JP" sz="1100" dirty="0" smtClean="0">
                          <a:latin typeface="Meiryo UI" pitchFamily="50" charset="-128"/>
                          <a:ea typeface="Meiryo UI" pitchFamily="50" charset="-128"/>
                          <a:cs typeface="Meiryo UI" pitchFamily="50" charset="-128"/>
                        </a:rPr>
                        <a:t>generic parts</a:t>
                      </a:r>
                    </a:p>
                  </a:txBody>
                  <a:tcPr anchor="ctr"/>
                </a:tc>
              </a:tr>
              <a:tr h="394608">
                <a:tc>
                  <a:txBody>
                    <a:bodyPr/>
                    <a:lstStyle/>
                    <a:p>
                      <a:r>
                        <a:rPr kumimoji="1" lang="en-US" altLang="ja-JP" sz="1100" dirty="0" smtClean="0">
                          <a:latin typeface="Meiryo UI" pitchFamily="50" charset="-128"/>
                          <a:ea typeface="Meiryo UI" pitchFamily="50" charset="-128"/>
                          <a:cs typeface="Meiryo UI" pitchFamily="50" charset="-128"/>
                        </a:rPr>
                        <a:t>Passive</a:t>
                      </a:r>
                      <a:endParaRPr kumimoji="1" lang="ja-JP" altLang="en-US" sz="1100" dirty="0">
                        <a:latin typeface="Meiryo UI" pitchFamily="50" charset="-128"/>
                        <a:ea typeface="Meiryo UI" pitchFamily="50" charset="-128"/>
                        <a:cs typeface="Meiryo UI" pitchFamily="50" charset="-128"/>
                      </a:endParaRPr>
                    </a:p>
                  </a:txBody>
                  <a:tcPr anchor="ctr"/>
                </a:tc>
                <a:tc>
                  <a:txBody>
                    <a:bodyPr/>
                    <a:lstStyle/>
                    <a:p>
                      <a:r>
                        <a:rPr kumimoji="1" lang="en-US" altLang="ja-JP" sz="1100" dirty="0" smtClean="0">
                          <a:latin typeface="Meiryo UI" pitchFamily="50" charset="-128"/>
                          <a:ea typeface="Meiryo UI" pitchFamily="50" charset="-128"/>
                          <a:cs typeface="Meiryo UI" pitchFamily="50" charset="-128"/>
                        </a:rPr>
                        <a:t>generic parts</a:t>
                      </a:r>
                    </a:p>
                  </a:txBody>
                  <a:tcPr anchor="ctr"/>
                </a:tc>
              </a:tr>
            </a:tbl>
          </a:graphicData>
        </a:graphic>
      </p:graphicFrame>
      <p:grpSp>
        <p:nvGrpSpPr>
          <p:cNvPr id="2" name="グループ化 16"/>
          <p:cNvGrpSpPr/>
          <p:nvPr/>
        </p:nvGrpSpPr>
        <p:grpSpPr>
          <a:xfrm>
            <a:off x="323528" y="1052736"/>
            <a:ext cx="5760640" cy="4176464"/>
            <a:chOff x="467544" y="1268760"/>
            <a:chExt cx="5760640" cy="4176464"/>
          </a:xfrm>
        </p:grpSpPr>
        <p:sp>
          <p:nvSpPr>
            <p:cNvPr id="97" name="Rectangle 3"/>
            <p:cNvSpPr>
              <a:spLocks noChangeArrowheads="1"/>
            </p:cNvSpPr>
            <p:nvPr/>
          </p:nvSpPr>
          <p:spPr bwMode="auto">
            <a:xfrm>
              <a:off x="467544" y="1268760"/>
              <a:ext cx="5760640" cy="3744416"/>
            </a:xfrm>
            <a:prstGeom prst="rect">
              <a:avLst/>
            </a:prstGeom>
            <a:solidFill>
              <a:srgbClr val="00CC66"/>
            </a:solidFill>
            <a:ln w="9525" algn="ctr">
              <a:solidFill>
                <a:schemeClr val="tx1"/>
              </a:solidFill>
              <a:miter lim="800000"/>
              <a:headEnd/>
              <a:tailEnd/>
            </a:ln>
            <a:effectLst>
              <a:outerShdw blurRad="50800" dist="38100" dir="2700000" algn="tl" rotWithShape="0">
                <a:prstClr val="black">
                  <a:alpha val="40000"/>
                </a:prstClr>
              </a:outerShdw>
            </a:effectLst>
          </p:spPr>
          <p:txBody>
            <a:bodyPr wrap="none" lIns="90000" tIns="46800" rIns="90000" bIns="46800" anchor="ctr"/>
            <a:lstStyle/>
            <a:p>
              <a:pPr algn="ctr" defTabSz="968375" fontAlgn="auto">
                <a:spcBef>
                  <a:spcPts val="0"/>
                </a:spcBef>
                <a:spcAft>
                  <a:spcPts val="0"/>
                </a:spcAft>
                <a:defRPr/>
              </a:pPr>
              <a:endParaRPr lang="ja-JP" altLang="ja-JP" sz="2500">
                <a:solidFill>
                  <a:prstClr val="black"/>
                </a:solidFill>
                <a:latin typeface="Calibri" pitchFamily="34" charset="0"/>
                <a:ea typeface="HGPｺﾞｼｯｸE" pitchFamily="50" charset="-128"/>
                <a:cs typeface="Calibri" pitchFamily="34" charset="0"/>
              </a:endParaRPr>
            </a:p>
          </p:txBody>
        </p:sp>
        <p:sp>
          <p:nvSpPr>
            <p:cNvPr id="98" name="正方形/長方形 97"/>
            <p:cNvSpPr/>
            <p:nvPr/>
          </p:nvSpPr>
          <p:spPr>
            <a:xfrm>
              <a:off x="5148560" y="2097796"/>
              <a:ext cx="936427" cy="648072"/>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800" dirty="0" smtClean="0">
                  <a:solidFill>
                    <a:prstClr val="black"/>
                  </a:solidFill>
                </a:rPr>
                <a:t>DDR</a:t>
              </a:r>
              <a:endParaRPr lang="ja-JP" altLang="en-US" sz="1800" dirty="0">
                <a:solidFill>
                  <a:prstClr val="black"/>
                </a:solidFill>
              </a:endParaRPr>
            </a:p>
          </p:txBody>
        </p:sp>
        <p:grpSp>
          <p:nvGrpSpPr>
            <p:cNvPr id="3" name="グループ化 98"/>
            <p:cNvGrpSpPr/>
            <p:nvPr/>
          </p:nvGrpSpPr>
          <p:grpSpPr>
            <a:xfrm>
              <a:off x="2482676" y="1988841"/>
              <a:ext cx="1944985" cy="1945928"/>
              <a:chOff x="3131840" y="1268760"/>
              <a:chExt cx="1944985" cy="1945928"/>
            </a:xfrm>
          </p:grpSpPr>
          <p:sp>
            <p:nvSpPr>
              <p:cNvPr id="100" name="正方形/長方形 99"/>
              <p:cNvSpPr/>
              <p:nvPr/>
            </p:nvSpPr>
            <p:spPr>
              <a:xfrm>
                <a:off x="3131840" y="1268760"/>
                <a:ext cx="1944985" cy="1945928"/>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800" dirty="0" smtClean="0">
                    <a:solidFill>
                      <a:prstClr val="black"/>
                    </a:solidFill>
                  </a:rPr>
                  <a:t>SOC</a:t>
                </a:r>
                <a:r>
                  <a:rPr lang="ja-JP" altLang="en-US" sz="1800" dirty="0" smtClean="0">
                    <a:solidFill>
                      <a:prstClr val="black"/>
                    </a:solidFill>
                  </a:rPr>
                  <a:t> </a:t>
                </a:r>
                <a:r>
                  <a:rPr lang="en-US" altLang="ja-JP" sz="1800" dirty="0" smtClean="0">
                    <a:solidFill>
                      <a:prstClr val="black"/>
                    </a:solidFill>
                  </a:rPr>
                  <a:t>PKG</a:t>
                </a:r>
                <a:endParaRPr lang="ja-JP" altLang="en-US" sz="1800" dirty="0">
                  <a:solidFill>
                    <a:prstClr val="black"/>
                  </a:solidFill>
                </a:endParaRPr>
              </a:p>
            </p:txBody>
          </p:sp>
          <p:sp>
            <p:nvSpPr>
              <p:cNvPr id="101" name="正方形/長方形 100"/>
              <p:cNvSpPr/>
              <p:nvPr/>
            </p:nvSpPr>
            <p:spPr>
              <a:xfrm>
                <a:off x="3852304" y="1989696"/>
                <a:ext cx="504056" cy="504056"/>
              </a:xfrm>
              <a:prstGeom prst="rect">
                <a:avLst/>
              </a:prstGeom>
            </p:spPr>
            <p:style>
              <a:lnRef idx="1">
                <a:schemeClr val="accent1"/>
              </a:lnRef>
              <a:fillRef idx="2">
                <a:schemeClr val="accent1"/>
              </a:fillRef>
              <a:effectRef idx="1">
                <a:schemeClr val="accent1"/>
              </a:effectRef>
              <a:fontRef idx="minor">
                <a:schemeClr val="dk1"/>
              </a:fontRef>
            </p:style>
            <p:txBody>
              <a:bodyPr wrap="none" rtlCol="0" anchor="ctr" anchorCtr="1"/>
              <a:lstStyle/>
              <a:p>
                <a:pPr algn="ctr" fontAlgn="auto">
                  <a:spcBef>
                    <a:spcPts val="0"/>
                  </a:spcBef>
                  <a:spcAft>
                    <a:spcPts val="0"/>
                  </a:spcAft>
                </a:pPr>
                <a:r>
                  <a:rPr lang="en-US" altLang="ja-JP" sz="1800" dirty="0" smtClean="0">
                    <a:solidFill>
                      <a:prstClr val="black"/>
                    </a:solidFill>
                  </a:rPr>
                  <a:t>SOC</a:t>
                </a:r>
              </a:p>
              <a:p>
                <a:pPr algn="ctr" fontAlgn="auto">
                  <a:lnSpc>
                    <a:spcPts val="1800"/>
                  </a:lnSpc>
                  <a:spcBef>
                    <a:spcPts val="0"/>
                  </a:spcBef>
                  <a:spcAft>
                    <a:spcPts val="0"/>
                  </a:spcAft>
                </a:pPr>
                <a:r>
                  <a:rPr lang="en-US" altLang="ja-JP" sz="1800" dirty="0">
                    <a:solidFill>
                      <a:prstClr val="black"/>
                    </a:solidFill>
                  </a:rPr>
                  <a:t>DIE</a:t>
                </a:r>
                <a:endParaRPr lang="ja-JP" altLang="en-US" sz="1800" dirty="0">
                  <a:solidFill>
                    <a:prstClr val="black"/>
                  </a:solidFill>
                </a:endParaRPr>
              </a:p>
            </p:txBody>
          </p:sp>
        </p:grpSp>
        <p:sp>
          <p:nvSpPr>
            <p:cNvPr id="102" name="正方形/長方形 101"/>
            <p:cNvSpPr/>
            <p:nvPr/>
          </p:nvSpPr>
          <p:spPr>
            <a:xfrm>
              <a:off x="599518" y="1988841"/>
              <a:ext cx="1440160" cy="1440160"/>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800" dirty="0" smtClean="0">
                  <a:solidFill>
                    <a:prstClr val="black"/>
                  </a:solidFill>
                </a:rPr>
                <a:t>FKB48</a:t>
              </a:r>
              <a:endParaRPr lang="ja-JP" altLang="en-US" sz="1800" dirty="0">
                <a:solidFill>
                  <a:prstClr val="black"/>
                </a:solidFill>
              </a:endParaRPr>
            </a:p>
          </p:txBody>
        </p:sp>
        <p:sp>
          <p:nvSpPr>
            <p:cNvPr id="103" name="正方形/長方形 102"/>
            <p:cNvSpPr/>
            <p:nvPr/>
          </p:nvSpPr>
          <p:spPr>
            <a:xfrm>
              <a:off x="5148064" y="3176973"/>
              <a:ext cx="936427" cy="648072"/>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800" dirty="0" smtClean="0">
                  <a:solidFill>
                    <a:prstClr val="black"/>
                  </a:solidFill>
                </a:rPr>
                <a:t>DDR</a:t>
              </a:r>
              <a:endParaRPr lang="ja-JP" altLang="en-US" sz="1800" dirty="0">
                <a:solidFill>
                  <a:prstClr val="black"/>
                </a:solidFill>
              </a:endParaRPr>
            </a:p>
          </p:txBody>
        </p:sp>
        <p:sp>
          <p:nvSpPr>
            <p:cNvPr id="104" name="正方形/長方形 103"/>
            <p:cNvSpPr/>
            <p:nvPr/>
          </p:nvSpPr>
          <p:spPr>
            <a:xfrm>
              <a:off x="4679850" y="4159003"/>
              <a:ext cx="936427" cy="648072"/>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400" dirty="0" smtClean="0">
                  <a:solidFill>
                    <a:prstClr val="black"/>
                  </a:solidFill>
                </a:rPr>
                <a:t>Power IC</a:t>
              </a:r>
              <a:endParaRPr lang="ja-JP" altLang="en-US" sz="1400" dirty="0">
                <a:solidFill>
                  <a:prstClr val="black"/>
                </a:solidFill>
              </a:endParaRPr>
            </a:p>
          </p:txBody>
        </p:sp>
        <p:grpSp>
          <p:nvGrpSpPr>
            <p:cNvPr id="8" name="グループ化 104"/>
            <p:cNvGrpSpPr/>
            <p:nvPr/>
          </p:nvGrpSpPr>
          <p:grpSpPr>
            <a:xfrm>
              <a:off x="743857" y="1412777"/>
              <a:ext cx="216024" cy="216024"/>
              <a:chOff x="251520" y="1268760"/>
              <a:chExt cx="216024" cy="216024"/>
            </a:xfrm>
          </p:grpSpPr>
          <p:sp>
            <p:nvSpPr>
              <p:cNvPr id="106" name="角丸四角形 105"/>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07" name="円/楕円 106"/>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grpSp>
          <p:nvGrpSpPr>
            <p:cNvPr id="9" name="グループ化 107"/>
            <p:cNvGrpSpPr/>
            <p:nvPr/>
          </p:nvGrpSpPr>
          <p:grpSpPr>
            <a:xfrm>
              <a:off x="887873" y="1700809"/>
              <a:ext cx="216024" cy="216024"/>
              <a:chOff x="251520" y="1268760"/>
              <a:chExt cx="216024" cy="216024"/>
            </a:xfrm>
          </p:grpSpPr>
          <p:sp>
            <p:nvSpPr>
              <p:cNvPr id="109" name="角丸四角形 108"/>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10" name="円/楕円 109"/>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grpSp>
          <p:nvGrpSpPr>
            <p:cNvPr id="10" name="グループ化 110"/>
            <p:cNvGrpSpPr/>
            <p:nvPr/>
          </p:nvGrpSpPr>
          <p:grpSpPr>
            <a:xfrm>
              <a:off x="1040273" y="1412777"/>
              <a:ext cx="216024" cy="216024"/>
              <a:chOff x="251520" y="1268760"/>
              <a:chExt cx="216024" cy="216024"/>
            </a:xfrm>
          </p:grpSpPr>
          <p:sp>
            <p:nvSpPr>
              <p:cNvPr id="112" name="角丸四角形 111"/>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13" name="円/楕円 112"/>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grpSp>
          <p:nvGrpSpPr>
            <p:cNvPr id="11" name="グループ化 113"/>
            <p:cNvGrpSpPr/>
            <p:nvPr/>
          </p:nvGrpSpPr>
          <p:grpSpPr>
            <a:xfrm>
              <a:off x="1192673" y="1700809"/>
              <a:ext cx="216024" cy="216024"/>
              <a:chOff x="251520" y="1268760"/>
              <a:chExt cx="216024" cy="216024"/>
            </a:xfrm>
          </p:grpSpPr>
          <p:sp>
            <p:nvSpPr>
              <p:cNvPr id="115" name="角丸四角形 114"/>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16" name="円/楕円 115"/>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grpSp>
          <p:nvGrpSpPr>
            <p:cNvPr id="12" name="グループ化 116"/>
            <p:cNvGrpSpPr/>
            <p:nvPr/>
          </p:nvGrpSpPr>
          <p:grpSpPr>
            <a:xfrm>
              <a:off x="1345073" y="1412777"/>
              <a:ext cx="216024" cy="216024"/>
              <a:chOff x="251520" y="1268760"/>
              <a:chExt cx="216024" cy="216024"/>
            </a:xfrm>
          </p:grpSpPr>
          <p:sp>
            <p:nvSpPr>
              <p:cNvPr id="118" name="角丸四角形 117"/>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19" name="円/楕円 118"/>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grpSp>
          <p:nvGrpSpPr>
            <p:cNvPr id="13" name="グループ化 119"/>
            <p:cNvGrpSpPr/>
            <p:nvPr/>
          </p:nvGrpSpPr>
          <p:grpSpPr>
            <a:xfrm>
              <a:off x="1497473" y="1700809"/>
              <a:ext cx="216024" cy="216024"/>
              <a:chOff x="251520" y="1268760"/>
              <a:chExt cx="216024" cy="216024"/>
            </a:xfrm>
          </p:grpSpPr>
          <p:sp>
            <p:nvSpPr>
              <p:cNvPr id="121" name="角丸四角形 120"/>
              <p:cNvSpPr/>
              <p:nvPr/>
            </p:nvSpPr>
            <p:spPr>
              <a:xfrm>
                <a:off x="251520" y="1268760"/>
                <a:ext cx="216024" cy="2160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122" name="円/楕円 121"/>
              <p:cNvSpPr/>
              <p:nvPr/>
            </p:nvSpPr>
            <p:spPr>
              <a:xfrm>
                <a:off x="287524" y="1304764"/>
                <a:ext cx="144016" cy="144016"/>
              </a:xfrm>
              <a:prstGeom prst="ellipse">
                <a:avLst/>
              </a:prstGeom>
              <a:ln w="19050" cmpd="db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endParaRPr>
              </a:p>
            </p:txBody>
          </p:sp>
        </p:grpSp>
        <p:sp>
          <p:nvSpPr>
            <p:cNvPr id="123" name="テキスト ボックス 122"/>
            <p:cNvSpPr txBox="1"/>
            <p:nvPr/>
          </p:nvSpPr>
          <p:spPr>
            <a:xfrm>
              <a:off x="1751969" y="1412776"/>
              <a:ext cx="1019831" cy="461665"/>
            </a:xfrm>
            <a:prstGeom prst="rect">
              <a:avLst/>
            </a:prstGeom>
            <a:noFill/>
          </p:spPr>
          <p:txBody>
            <a:bodyPr wrap="none" rtlCol="0">
              <a:spAutoFit/>
            </a:bodyPr>
            <a:lstStyle/>
            <a:p>
              <a:pPr fontAlgn="auto">
                <a:spcBef>
                  <a:spcPts val="0"/>
                </a:spcBef>
                <a:spcAft>
                  <a:spcPts val="0"/>
                </a:spcAft>
              </a:pPr>
              <a:r>
                <a:rPr lang="en-US" altLang="ja-JP" sz="1200" dirty="0" smtClean="0">
                  <a:solidFill>
                    <a:prstClr val="black"/>
                  </a:solidFill>
                  <a:latin typeface="Calibri"/>
                  <a:ea typeface="HGPｺﾞｼｯｸM" pitchFamily="50" charset="-128"/>
                </a:rPr>
                <a:t>Analog Signal</a:t>
              </a:r>
            </a:p>
            <a:p>
              <a:pPr fontAlgn="auto">
                <a:spcBef>
                  <a:spcPts val="0"/>
                </a:spcBef>
                <a:spcAft>
                  <a:spcPts val="0"/>
                </a:spcAft>
              </a:pPr>
              <a:r>
                <a:rPr lang="en-US" altLang="ja-JP" sz="1200" dirty="0" smtClean="0">
                  <a:solidFill>
                    <a:prstClr val="black"/>
                  </a:solidFill>
                  <a:latin typeface="Calibri"/>
                  <a:ea typeface="HGPｺﾞｼｯｸM" pitchFamily="50" charset="-128"/>
                </a:rPr>
                <a:t>(SMA x6)</a:t>
              </a:r>
              <a:endParaRPr lang="ja-JP" altLang="en-US" sz="1200" dirty="0">
                <a:solidFill>
                  <a:prstClr val="black"/>
                </a:solidFill>
                <a:latin typeface="Calibri"/>
                <a:ea typeface="HGPｺﾞｼｯｸM" pitchFamily="50" charset="-128"/>
              </a:endParaRPr>
            </a:p>
          </p:txBody>
        </p:sp>
        <p:sp>
          <p:nvSpPr>
            <p:cNvPr id="124" name="テキスト ボックス 123"/>
            <p:cNvSpPr txBox="1"/>
            <p:nvPr/>
          </p:nvSpPr>
          <p:spPr>
            <a:xfrm>
              <a:off x="4139952" y="1711842"/>
              <a:ext cx="1283557" cy="276999"/>
            </a:xfrm>
            <a:prstGeom prst="rect">
              <a:avLst/>
            </a:prstGeom>
            <a:noFill/>
          </p:spPr>
          <p:txBody>
            <a:bodyPr wrap="none" rtlCol="0">
              <a:spAutoFit/>
            </a:bodyPr>
            <a:lstStyle/>
            <a:p>
              <a:pPr fontAlgn="auto">
                <a:spcBef>
                  <a:spcPts val="0"/>
                </a:spcBef>
                <a:spcAft>
                  <a:spcPts val="0"/>
                </a:spcAft>
              </a:pPr>
              <a:r>
                <a:rPr lang="en-US" altLang="ja-JP" sz="1200" dirty="0" smtClean="0">
                  <a:solidFill>
                    <a:prstClr val="black"/>
                  </a:solidFill>
                  <a:latin typeface="Calibri"/>
                  <a:ea typeface="HGPｺﾞｼｯｸM" pitchFamily="50" charset="-128"/>
                </a:rPr>
                <a:t>DDR3-1600Mbps</a:t>
              </a:r>
              <a:endParaRPr lang="ja-JP" altLang="en-US" sz="1200" dirty="0">
                <a:solidFill>
                  <a:prstClr val="black"/>
                </a:solidFill>
                <a:latin typeface="Calibri"/>
                <a:ea typeface="HGPｺﾞｼｯｸM" pitchFamily="50" charset="-128"/>
              </a:endParaRPr>
            </a:p>
          </p:txBody>
        </p:sp>
        <p:sp>
          <p:nvSpPr>
            <p:cNvPr id="125" name="テキスト ボックス 124"/>
            <p:cNvSpPr txBox="1"/>
            <p:nvPr/>
          </p:nvSpPr>
          <p:spPr>
            <a:xfrm>
              <a:off x="3707904" y="4293097"/>
              <a:ext cx="556563" cy="276999"/>
            </a:xfrm>
            <a:prstGeom prst="rect">
              <a:avLst/>
            </a:prstGeom>
            <a:noFill/>
          </p:spPr>
          <p:txBody>
            <a:bodyPr wrap="none" rtlCol="0">
              <a:spAutoFit/>
            </a:bodyPr>
            <a:lstStyle/>
            <a:p>
              <a:pPr fontAlgn="auto">
                <a:spcBef>
                  <a:spcPts val="0"/>
                </a:spcBef>
                <a:spcAft>
                  <a:spcPts val="0"/>
                </a:spcAft>
              </a:pPr>
              <a:r>
                <a:rPr lang="en-US" altLang="ja-JP" sz="1200" dirty="0" smtClean="0">
                  <a:solidFill>
                    <a:prstClr val="black"/>
                  </a:solidFill>
                  <a:latin typeface="Calibri"/>
                  <a:ea typeface="HGPｺﾞｼｯｸM" pitchFamily="50" charset="-128"/>
                </a:rPr>
                <a:t>Gen.2</a:t>
              </a:r>
              <a:endParaRPr lang="ja-JP" altLang="en-US" sz="1200" dirty="0">
                <a:solidFill>
                  <a:prstClr val="black"/>
                </a:solidFill>
                <a:latin typeface="Calibri"/>
                <a:ea typeface="HGPｺﾞｼｯｸM" pitchFamily="50" charset="-128"/>
              </a:endParaRPr>
            </a:p>
          </p:txBody>
        </p:sp>
        <p:sp>
          <p:nvSpPr>
            <p:cNvPr id="126" name="Rectangle 3"/>
            <p:cNvSpPr>
              <a:spLocks noChangeArrowheads="1"/>
            </p:cNvSpPr>
            <p:nvPr/>
          </p:nvSpPr>
          <p:spPr bwMode="auto">
            <a:xfrm>
              <a:off x="1329172" y="5013176"/>
              <a:ext cx="2882788" cy="432048"/>
            </a:xfrm>
            <a:prstGeom prst="rect">
              <a:avLst/>
            </a:prstGeom>
            <a:solidFill>
              <a:srgbClr val="00CC66"/>
            </a:solidFill>
            <a:ln w="9525" algn="ctr">
              <a:solidFill>
                <a:schemeClr val="tx1"/>
              </a:solidFill>
              <a:miter lim="800000"/>
              <a:headEnd/>
              <a:tailEnd/>
            </a:ln>
            <a:effectLst>
              <a:outerShdw blurRad="50800" dist="38100" dir="2700000" algn="tl" rotWithShape="0">
                <a:prstClr val="black">
                  <a:alpha val="40000"/>
                </a:prstClr>
              </a:outerShdw>
            </a:effectLst>
          </p:spPr>
          <p:txBody>
            <a:bodyPr wrap="none" lIns="90000" tIns="46800" rIns="90000" bIns="46800" anchor="ctr"/>
            <a:lstStyle/>
            <a:p>
              <a:pPr algn="ctr" defTabSz="968375" fontAlgn="auto">
                <a:spcBef>
                  <a:spcPts val="0"/>
                </a:spcBef>
                <a:spcAft>
                  <a:spcPts val="0"/>
                </a:spcAft>
                <a:defRPr/>
              </a:pPr>
              <a:endParaRPr lang="ja-JP" altLang="ja-JP" sz="2500">
                <a:solidFill>
                  <a:prstClr val="black"/>
                </a:solidFill>
                <a:latin typeface="Calibri" pitchFamily="34" charset="0"/>
                <a:ea typeface="HGPｺﾞｼｯｸE" pitchFamily="50" charset="-128"/>
                <a:cs typeface="Calibri" pitchFamily="34" charset="0"/>
              </a:endParaRPr>
            </a:p>
          </p:txBody>
        </p:sp>
        <p:grpSp>
          <p:nvGrpSpPr>
            <p:cNvPr id="14" name="グループ化 126"/>
            <p:cNvGrpSpPr/>
            <p:nvPr/>
          </p:nvGrpSpPr>
          <p:grpSpPr>
            <a:xfrm>
              <a:off x="1405588" y="5125789"/>
              <a:ext cx="2736304" cy="288032"/>
              <a:chOff x="2485707" y="5805264"/>
              <a:chExt cx="4678581" cy="288032"/>
            </a:xfrm>
            <a:solidFill>
              <a:srgbClr val="FFCC00"/>
            </a:solidFill>
          </p:grpSpPr>
          <p:sp>
            <p:nvSpPr>
              <p:cNvPr id="128" name="角丸四角形 127"/>
              <p:cNvSpPr/>
              <p:nvPr/>
            </p:nvSpPr>
            <p:spPr>
              <a:xfrm>
                <a:off x="248570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29" name="角丸四角形 128"/>
              <p:cNvSpPr/>
              <p:nvPr/>
            </p:nvSpPr>
            <p:spPr>
              <a:xfrm>
                <a:off x="2629723"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0" name="角丸四角形 129"/>
              <p:cNvSpPr/>
              <p:nvPr/>
            </p:nvSpPr>
            <p:spPr>
              <a:xfrm>
                <a:off x="277373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1" name="角丸四角形 130"/>
              <p:cNvSpPr/>
              <p:nvPr/>
            </p:nvSpPr>
            <p:spPr>
              <a:xfrm>
                <a:off x="2917755"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2" name="角丸四角形 131"/>
              <p:cNvSpPr/>
              <p:nvPr/>
            </p:nvSpPr>
            <p:spPr>
              <a:xfrm>
                <a:off x="3061771"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3" name="角丸四角形 132"/>
              <p:cNvSpPr/>
              <p:nvPr/>
            </p:nvSpPr>
            <p:spPr>
              <a:xfrm>
                <a:off x="320578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4" name="角丸四角形 133"/>
              <p:cNvSpPr/>
              <p:nvPr/>
            </p:nvSpPr>
            <p:spPr>
              <a:xfrm>
                <a:off x="3349803"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5" name="角丸四角形 134"/>
              <p:cNvSpPr/>
              <p:nvPr/>
            </p:nvSpPr>
            <p:spPr>
              <a:xfrm>
                <a:off x="349381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6" name="角丸四角形 135"/>
              <p:cNvSpPr/>
              <p:nvPr/>
            </p:nvSpPr>
            <p:spPr>
              <a:xfrm>
                <a:off x="3637835"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7" name="角丸四角形 136"/>
              <p:cNvSpPr/>
              <p:nvPr/>
            </p:nvSpPr>
            <p:spPr>
              <a:xfrm>
                <a:off x="3781851"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8" name="角丸四角形 137"/>
              <p:cNvSpPr/>
              <p:nvPr/>
            </p:nvSpPr>
            <p:spPr>
              <a:xfrm>
                <a:off x="392586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39" name="角丸四角形 138"/>
              <p:cNvSpPr/>
              <p:nvPr/>
            </p:nvSpPr>
            <p:spPr>
              <a:xfrm>
                <a:off x="4215838"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0" name="角丸四角形 139"/>
              <p:cNvSpPr/>
              <p:nvPr/>
            </p:nvSpPr>
            <p:spPr>
              <a:xfrm>
                <a:off x="4359854"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1" name="角丸四角形 140"/>
              <p:cNvSpPr/>
              <p:nvPr/>
            </p:nvSpPr>
            <p:spPr>
              <a:xfrm>
                <a:off x="4503870"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2" name="角丸四角形 141"/>
              <p:cNvSpPr/>
              <p:nvPr/>
            </p:nvSpPr>
            <p:spPr>
              <a:xfrm>
                <a:off x="4647886"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3" name="角丸四角形 142"/>
              <p:cNvSpPr/>
              <p:nvPr/>
            </p:nvSpPr>
            <p:spPr>
              <a:xfrm>
                <a:off x="4791902"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4" name="角丸四角形 143"/>
              <p:cNvSpPr/>
              <p:nvPr/>
            </p:nvSpPr>
            <p:spPr>
              <a:xfrm>
                <a:off x="493397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5" name="角丸四角形 144"/>
              <p:cNvSpPr/>
              <p:nvPr/>
            </p:nvSpPr>
            <p:spPr>
              <a:xfrm>
                <a:off x="5077995"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6" name="角丸四角形 145"/>
              <p:cNvSpPr/>
              <p:nvPr/>
            </p:nvSpPr>
            <p:spPr>
              <a:xfrm>
                <a:off x="5222011"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7" name="角丸四角形 146"/>
              <p:cNvSpPr/>
              <p:nvPr/>
            </p:nvSpPr>
            <p:spPr>
              <a:xfrm>
                <a:off x="536602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8" name="角丸四角形 147"/>
              <p:cNvSpPr/>
              <p:nvPr/>
            </p:nvSpPr>
            <p:spPr>
              <a:xfrm>
                <a:off x="5510043"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49" name="角丸四角形 148"/>
              <p:cNvSpPr/>
              <p:nvPr/>
            </p:nvSpPr>
            <p:spPr>
              <a:xfrm>
                <a:off x="565405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0" name="角丸四角形 149"/>
              <p:cNvSpPr/>
              <p:nvPr/>
            </p:nvSpPr>
            <p:spPr>
              <a:xfrm>
                <a:off x="5798075"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1" name="角丸四角形 150"/>
              <p:cNvSpPr/>
              <p:nvPr/>
            </p:nvSpPr>
            <p:spPr>
              <a:xfrm>
                <a:off x="5942091"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2" name="角丸四角形 151"/>
              <p:cNvSpPr/>
              <p:nvPr/>
            </p:nvSpPr>
            <p:spPr>
              <a:xfrm>
                <a:off x="608610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3" name="角丸四角形 152"/>
              <p:cNvSpPr/>
              <p:nvPr/>
            </p:nvSpPr>
            <p:spPr>
              <a:xfrm>
                <a:off x="6230123"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4" name="角丸四角形 153"/>
              <p:cNvSpPr/>
              <p:nvPr/>
            </p:nvSpPr>
            <p:spPr>
              <a:xfrm>
                <a:off x="637413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5" name="角丸四角形 154"/>
              <p:cNvSpPr/>
              <p:nvPr/>
            </p:nvSpPr>
            <p:spPr>
              <a:xfrm>
                <a:off x="6518155"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6" name="角丸四角形 155"/>
              <p:cNvSpPr/>
              <p:nvPr/>
            </p:nvSpPr>
            <p:spPr>
              <a:xfrm>
                <a:off x="6662171"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7" name="角丸四角形 156"/>
              <p:cNvSpPr/>
              <p:nvPr/>
            </p:nvSpPr>
            <p:spPr>
              <a:xfrm>
                <a:off x="6806187"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8" name="角丸四角形 157"/>
              <p:cNvSpPr/>
              <p:nvPr/>
            </p:nvSpPr>
            <p:spPr>
              <a:xfrm>
                <a:off x="6950203"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59" name="角丸四角形 158"/>
              <p:cNvSpPr/>
              <p:nvPr/>
            </p:nvSpPr>
            <p:spPr>
              <a:xfrm>
                <a:off x="7094219" y="5805264"/>
                <a:ext cx="70069" cy="288032"/>
              </a:xfrm>
              <a:prstGeom prst="roundRect">
                <a:avLst/>
              </a:prstGeom>
              <a:grpFill/>
              <a:ln>
                <a:solidFill>
                  <a:srgbClr val="FFCC00"/>
                </a:solidFill>
              </a:ln>
            </p:spPr>
            <p:style>
              <a:lnRef idx="1">
                <a:schemeClr val="accent6"/>
              </a:lnRef>
              <a:fillRef idx="3">
                <a:schemeClr val="accent6"/>
              </a:fillRef>
              <a:effectRef idx="2">
                <a:schemeClr val="accent6"/>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grpSp>
        <p:sp>
          <p:nvSpPr>
            <p:cNvPr id="160" name="フローチャート : 論理積ゲート 159"/>
            <p:cNvSpPr/>
            <p:nvPr/>
          </p:nvSpPr>
          <p:spPr>
            <a:xfrm rot="16200000">
              <a:off x="2204476" y="5261064"/>
              <a:ext cx="316271" cy="45719"/>
            </a:xfrm>
            <a:prstGeom prst="flowChartDelay">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61" name="テキスト ボックス 160"/>
            <p:cNvSpPr txBox="1"/>
            <p:nvPr/>
          </p:nvSpPr>
          <p:spPr>
            <a:xfrm>
              <a:off x="1329172" y="4742809"/>
              <a:ext cx="942887" cy="276999"/>
            </a:xfrm>
            <a:prstGeom prst="rect">
              <a:avLst/>
            </a:prstGeom>
            <a:noFill/>
          </p:spPr>
          <p:txBody>
            <a:bodyPr wrap="none" rtlCol="0">
              <a:spAutoFit/>
            </a:bodyPr>
            <a:lstStyle/>
            <a:p>
              <a:pPr fontAlgn="auto">
                <a:spcBef>
                  <a:spcPts val="0"/>
                </a:spcBef>
                <a:spcAft>
                  <a:spcPts val="0"/>
                </a:spcAft>
              </a:pPr>
              <a:r>
                <a:rPr lang="en-US" altLang="ja-JP" sz="1200" dirty="0" smtClean="0">
                  <a:solidFill>
                    <a:prstClr val="black"/>
                  </a:solidFill>
                  <a:latin typeface="Calibri"/>
                  <a:ea typeface="HGPｺﾞｼｯｸM" pitchFamily="50" charset="-128"/>
                </a:rPr>
                <a:t>Edge Finger</a:t>
              </a:r>
              <a:endParaRPr lang="ja-JP" altLang="en-US" sz="1200" dirty="0">
                <a:solidFill>
                  <a:prstClr val="black"/>
                </a:solidFill>
                <a:latin typeface="Calibri"/>
                <a:ea typeface="HGPｺﾞｼｯｸM" pitchFamily="50" charset="-128"/>
              </a:endParaRPr>
            </a:p>
          </p:txBody>
        </p:sp>
        <p:sp>
          <p:nvSpPr>
            <p:cNvPr id="162" name="AutoShape 21"/>
            <p:cNvSpPr>
              <a:spLocks noChangeArrowheads="1"/>
            </p:cNvSpPr>
            <p:nvPr/>
          </p:nvSpPr>
          <p:spPr bwMode="auto">
            <a:xfrm rot="16200000">
              <a:off x="3048198" y="4076998"/>
              <a:ext cx="865188" cy="719137"/>
            </a:xfrm>
            <a:prstGeom prst="leftRightArrow">
              <a:avLst>
                <a:gd name="adj1" fmla="val 59272"/>
                <a:gd name="adj2" fmla="val 28035"/>
              </a:avLst>
            </a:prstGeom>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p>
              <a:pPr algn="ctr" defTabSz="968375" fontAlgn="auto">
                <a:spcBef>
                  <a:spcPts val="0"/>
                </a:spcBef>
                <a:spcAft>
                  <a:spcPts val="0"/>
                </a:spcAft>
                <a:defRPr/>
              </a:pPr>
              <a:r>
                <a:rPr lang="en-US" altLang="ja-JP" sz="1400" dirty="0" err="1" smtClean="0">
                  <a:solidFill>
                    <a:prstClr val="white"/>
                  </a:solidFill>
                  <a:ea typeface="HGPｺﾞｼｯｸE" pitchFamily="50" charset="-128"/>
                  <a:cs typeface="Calibri" pitchFamily="34" charset="0"/>
                </a:rPr>
                <a:t>PCIe</a:t>
              </a:r>
              <a:r>
                <a:rPr lang="en-US" altLang="ja-JP" sz="1400" dirty="0" smtClean="0">
                  <a:solidFill>
                    <a:prstClr val="white"/>
                  </a:solidFill>
                  <a:ea typeface="HGPｺﾞｼｯｸE" pitchFamily="50" charset="-128"/>
                  <a:cs typeface="Calibri" pitchFamily="34" charset="0"/>
                </a:rPr>
                <a:t> x4</a:t>
              </a:r>
              <a:endParaRPr lang="ja-JP" altLang="en-US" sz="1400" dirty="0">
                <a:solidFill>
                  <a:prstClr val="white"/>
                </a:solidFill>
                <a:ea typeface="HGPｺﾞｼｯｸE" pitchFamily="50" charset="-128"/>
                <a:cs typeface="Calibri" pitchFamily="34" charset="0"/>
              </a:endParaRPr>
            </a:p>
          </p:txBody>
        </p:sp>
        <p:sp>
          <p:nvSpPr>
            <p:cNvPr id="163" name="AutoShape 21"/>
            <p:cNvSpPr>
              <a:spLocks noChangeArrowheads="1"/>
            </p:cNvSpPr>
            <p:nvPr/>
          </p:nvSpPr>
          <p:spPr bwMode="auto">
            <a:xfrm>
              <a:off x="1980532" y="2349824"/>
              <a:ext cx="575244" cy="719137"/>
            </a:xfrm>
            <a:prstGeom prst="leftRightArrow">
              <a:avLst>
                <a:gd name="adj1" fmla="val 59272"/>
                <a:gd name="adj2" fmla="val 28035"/>
              </a:avLst>
            </a:prstGeom>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p>
              <a:pPr algn="ctr" defTabSz="968375" fontAlgn="auto">
                <a:spcBef>
                  <a:spcPts val="0"/>
                </a:spcBef>
                <a:spcAft>
                  <a:spcPts val="0"/>
                </a:spcAft>
                <a:defRPr/>
              </a:pPr>
              <a:r>
                <a:rPr lang="en-US" altLang="ja-JP" sz="1400" dirty="0">
                  <a:solidFill>
                    <a:prstClr val="white"/>
                  </a:solidFill>
                  <a:ea typeface="HGPｺﾞｼｯｸE" pitchFamily="50" charset="-128"/>
                  <a:cs typeface="Calibri" pitchFamily="34" charset="0"/>
                </a:rPr>
                <a:t>GPIO</a:t>
              </a:r>
              <a:endParaRPr lang="ja-JP" altLang="en-US" sz="1400" dirty="0">
                <a:solidFill>
                  <a:prstClr val="white"/>
                </a:solidFill>
                <a:ea typeface="HGPｺﾞｼｯｸE" pitchFamily="50" charset="-128"/>
                <a:cs typeface="Calibri" pitchFamily="34" charset="0"/>
              </a:endParaRPr>
            </a:p>
          </p:txBody>
        </p:sp>
        <p:sp>
          <p:nvSpPr>
            <p:cNvPr id="164" name="AutoShape 21"/>
            <p:cNvSpPr>
              <a:spLocks noChangeArrowheads="1"/>
            </p:cNvSpPr>
            <p:nvPr/>
          </p:nvSpPr>
          <p:spPr bwMode="auto">
            <a:xfrm>
              <a:off x="4356472" y="2061792"/>
              <a:ext cx="863600" cy="719137"/>
            </a:xfrm>
            <a:prstGeom prst="leftRightArrow">
              <a:avLst>
                <a:gd name="adj1" fmla="val 59272"/>
                <a:gd name="adj2" fmla="val 28035"/>
              </a:avLst>
            </a:prstGeom>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p>
              <a:pPr algn="ctr" defTabSz="968375" fontAlgn="auto">
                <a:spcBef>
                  <a:spcPts val="0"/>
                </a:spcBef>
                <a:spcAft>
                  <a:spcPts val="0"/>
                </a:spcAft>
                <a:defRPr/>
              </a:pPr>
              <a:r>
                <a:rPr lang="en-US" altLang="ja-JP" sz="1400" dirty="0" smtClean="0">
                  <a:solidFill>
                    <a:prstClr val="white"/>
                  </a:solidFill>
                  <a:ea typeface="HGPｺﾞｼｯｸE" pitchFamily="50" charset="-128"/>
                  <a:cs typeface="Calibri" pitchFamily="34" charset="0"/>
                </a:rPr>
                <a:t>SSTL15</a:t>
              </a:r>
              <a:endParaRPr lang="ja-JP" altLang="en-US" sz="1400" dirty="0">
                <a:solidFill>
                  <a:prstClr val="white"/>
                </a:solidFill>
                <a:ea typeface="HGPｺﾞｼｯｸE" pitchFamily="50" charset="-128"/>
                <a:cs typeface="Calibri" pitchFamily="34" charset="0"/>
              </a:endParaRPr>
            </a:p>
          </p:txBody>
        </p:sp>
        <p:sp>
          <p:nvSpPr>
            <p:cNvPr id="165" name="AutoShape 21"/>
            <p:cNvSpPr>
              <a:spLocks noChangeArrowheads="1"/>
            </p:cNvSpPr>
            <p:nvPr/>
          </p:nvSpPr>
          <p:spPr bwMode="auto">
            <a:xfrm>
              <a:off x="4355976" y="3140969"/>
              <a:ext cx="863600" cy="719137"/>
            </a:xfrm>
            <a:prstGeom prst="leftRightArrow">
              <a:avLst>
                <a:gd name="adj1" fmla="val 59272"/>
                <a:gd name="adj2" fmla="val 28035"/>
              </a:avLst>
            </a:prstGeom>
            <a:ln/>
          </p:spPr>
          <p:style>
            <a:lnRef idx="1">
              <a:schemeClr val="accent1"/>
            </a:lnRef>
            <a:fillRef idx="3">
              <a:schemeClr val="accent1"/>
            </a:fillRef>
            <a:effectRef idx="2">
              <a:schemeClr val="accent1"/>
            </a:effectRef>
            <a:fontRef idx="minor">
              <a:schemeClr val="lt1"/>
            </a:fontRef>
          </p:style>
          <p:txBody>
            <a:bodyPr wrap="none" lIns="90000" tIns="46800" rIns="90000" bIns="46800" anchor="ctr"/>
            <a:lstStyle/>
            <a:p>
              <a:pPr algn="ctr" defTabSz="968375" fontAlgn="auto">
                <a:spcBef>
                  <a:spcPts val="0"/>
                </a:spcBef>
                <a:spcAft>
                  <a:spcPts val="0"/>
                </a:spcAft>
                <a:defRPr/>
              </a:pPr>
              <a:r>
                <a:rPr lang="en-US" altLang="ja-JP" sz="1400" dirty="0" smtClean="0">
                  <a:solidFill>
                    <a:prstClr val="white"/>
                  </a:solidFill>
                  <a:ea typeface="HGPｺﾞｼｯｸE" pitchFamily="50" charset="-128"/>
                  <a:cs typeface="Calibri" pitchFamily="34" charset="0"/>
                </a:rPr>
                <a:t>SSTL15</a:t>
              </a:r>
              <a:endParaRPr lang="ja-JP" altLang="en-US" sz="1400" dirty="0">
                <a:solidFill>
                  <a:prstClr val="white"/>
                </a:solidFill>
                <a:ea typeface="HGPｺﾞｼｯｸE" pitchFamily="50" charset="-128"/>
                <a:cs typeface="Calibri" pitchFamily="34" charset="0"/>
              </a:endParaRPr>
            </a:p>
          </p:txBody>
        </p:sp>
        <p:sp>
          <p:nvSpPr>
            <p:cNvPr id="18" name="正方形/長方形 17"/>
            <p:cNvSpPr/>
            <p:nvPr/>
          </p:nvSpPr>
          <p:spPr>
            <a:xfrm>
              <a:off x="554372" y="4622409"/>
              <a:ext cx="561244" cy="369332"/>
            </a:xfrm>
            <a:prstGeom prst="rect">
              <a:avLst/>
            </a:prstGeom>
          </p:spPr>
          <p:txBody>
            <a:bodyPr wrap="none">
              <a:spAutoFit/>
            </a:bodyPr>
            <a:lstStyle/>
            <a:p>
              <a:pPr fontAlgn="auto">
                <a:spcBef>
                  <a:spcPts val="0"/>
                </a:spcBef>
                <a:spcAft>
                  <a:spcPts val="0"/>
                </a:spcAft>
              </a:pPr>
              <a:r>
                <a:rPr lang="en-US" altLang="ja-JP" sz="1800" dirty="0">
                  <a:solidFill>
                    <a:prstClr val="black"/>
                  </a:solidFill>
                  <a:latin typeface="Calibri"/>
                  <a:ea typeface="ＭＳ Ｐゴシック"/>
                </a:rPr>
                <a:t>TOP</a:t>
              </a:r>
              <a:endParaRPr lang="ja-JP" altLang="en-US" sz="1800" dirty="0">
                <a:solidFill>
                  <a:prstClr val="black"/>
                </a:solidFill>
                <a:latin typeface="Calibri"/>
                <a:ea typeface="ＭＳ Ｐゴシック"/>
              </a:endParaRPr>
            </a:p>
          </p:txBody>
        </p:sp>
        <p:sp>
          <p:nvSpPr>
            <p:cNvPr id="167" name="正方形/長方形 166"/>
            <p:cNvSpPr/>
            <p:nvPr/>
          </p:nvSpPr>
          <p:spPr>
            <a:xfrm>
              <a:off x="923877" y="3645024"/>
              <a:ext cx="876737" cy="324036"/>
            </a:xfrm>
            <a:prstGeom prst="rect">
              <a:avLst/>
            </a:prstGeom>
          </p:spPr>
          <p:style>
            <a:lnRef idx="1">
              <a:schemeClr val="accent5"/>
            </a:lnRef>
            <a:fillRef idx="2">
              <a:schemeClr val="accent5"/>
            </a:fillRef>
            <a:effectRef idx="1">
              <a:schemeClr val="accent5"/>
            </a:effectRef>
            <a:fontRef idx="minor">
              <a:schemeClr val="dk1"/>
            </a:fontRef>
          </p:style>
          <p:txBody>
            <a:bodyPr rtlCol="0" anchor="t" anchorCtr="0"/>
            <a:lstStyle/>
            <a:p>
              <a:pPr algn="ctr" fontAlgn="auto">
                <a:spcBef>
                  <a:spcPts val="0"/>
                </a:spcBef>
                <a:spcAft>
                  <a:spcPts val="0"/>
                </a:spcAft>
              </a:pPr>
              <a:r>
                <a:rPr lang="en-US" altLang="ja-JP" sz="1400" dirty="0" err="1" smtClean="0">
                  <a:solidFill>
                    <a:prstClr val="black"/>
                  </a:solidFill>
                </a:rPr>
                <a:t>Xtal</a:t>
              </a:r>
              <a:endParaRPr lang="ja-JP" altLang="en-US" sz="1400" dirty="0">
                <a:solidFill>
                  <a:prstClr val="black"/>
                </a:solidFill>
              </a:endParaRPr>
            </a:p>
          </p:txBody>
        </p:sp>
        <p:sp>
          <p:nvSpPr>
            <p:cNvPr id="168" name="正方形/長方形 167"/>
            <p:cNvSpPr/>
            <p:nvPr/>
          </p:nvSpPr>
          <p:spPr>
            <a:xfrm>
              <a:off x="923877" y="4076682"/>
              <a:ext cx="864096" cy="324036"/>
            </a:xfrm>
            <a:prstGeom prst="rect">
              <a:avLst/>
            </a:prstGeom>
          </p:spPr>
          <p:style>
            <a:lnRef idx="1">
              <a:schemeClr val="accent5"/>
            </a:lnRef>
            <a:fillRef idx="2">
              <a:schemeClr val="accent5"/>
            </a:fillRef>
            <a:effectRef idx="1">
              <a:schemeClr val="accent5"/>
            </a:effectRef>
            <a:fontRef idx="minor">
              <a:schemeClr val="dk1"/>
            </a:fontRef>
          </p:style>
          <p:txBody>
            <a:bodyPr rtlCol="0" anchor="ctr" anchorCtr="0"/>
            <a:lstStyle/>
            <a:p>
              <a:pPr algn="ctr" fontAlgn="auto">
                <a:spcBef>
                  <a:spcPts val="0"/>
                </a:spcBef>
                <a:spcAft>
                  <a:spcPts val="0"/>
                </a:spcAft>
              </a:pPr>
              <a:r>
                <a:rPr lang="en-US" altLang="ja-JP" sz="1200" dirty="0" smtClean="0">
                  <a:solidFill>
                    <a:prstClr val="black"/>
                  </a:solidFill>
                  <a:latin typeface="Meiryo UI" pitchFamily="50" charset="-128"/>
                  <a:ea typeface="Meiryo UI" pitchFamily="50" charset="-128"/>
                  <a:cs typeface="Meiryo UI" pitchFamily="50" charset="-128"/>
                </a:rPr>
                <a:t>Passive</a:t>
              </a:r>
            </a:p>
          </p:txBody>
        </p:sp>
      </p:grpSp>
      <p:sp>
        <p:nvSpPr>
          <p:cNvPr id="169" name="テキスト ボックス 168"/>
          <p:cNvSpPr txBox="1"/>
          <p:nvPr/>
        </p:nvSpPr>
        <p:spPr>
          <a:xfrm>
            <a:off x="4067944" y="4775470"/>
            <a:ext cx="4980254" cy="338554"/>
          </a:xfrm>
          <a:prstGeom prst="rect">
            <a:avLst/>
          </a:prstGeom>
          <a:noFill/>
        </p:spPr>
        <p:txBody>
          <a:bodyPr wrap="square" rtlCol="0">
            <a:spAutoFit/>
          </a:bodyPr>
          <a:lstStyle/>
          <a:p>
            <a:pPr fontAlgn="auto">
              <a:spcBef>
                <a:spcPts val="0"/>
              </a:spcBef>
              <a:spcAft>
                <a:spcPts val="0"/>
              </a:spcAft>
            </a:pPr>
            <a:r>
              <a:rPr lang="en-US" altLang="ja-JP" sz="1600" dirty="0" smtClean="0">
                <a:solidFill>
                  <a:prstClr val="black"/>
                </a:solidFill>
                <a:latin typeface="Meiryo UI" pitchFamily="50" charset="-128"/>
                <a:ea typeface="Meiryo UI" pitchFamily="50" charset="-128"/>
                <a:cs typeface="Meiryo UI" pitchFamily="50" charset="-128"/>
              </a:rPr>
              <a:t>(Based on LPB Standard Format Ver.2.1)</a:t>
            </a:r>
          </a:p>
        </p:txBody>
      </p:sp>
      <p:sp>
        <p:nvSpPr>
          <p:cNvPr id="78" name="角丸四角形 77"/>
          <p:cNvSpPr/>
          <p:nvPr/>
        </p:nvSpPr>
        <p:spPr>
          <a:xfrm>
            <a:off x="251520" y="5373216"/>
            <a:ext cx="8653171" cy="7200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dirty="0" smtClean="0">
                <a:solidFill>
                  <a:prstClr val="black"/>
                </a:solidFill>
              </a:rPr>
              <a:t>Golden </a:t>
            </a:r>
            <a:r>
              <a:rPr lang="en-US" altLang="ja-JP" dirty="0">
                <a:solidFill>
                  <a:prstClr val="black"/>
                </a:solidFill>
              </a:rPr>
              <a:t>Sample are </a:t>
            </a:r>
            <a:r>
              <a:rPr lang="en-US" altLang="ja-JP" dirty="0" smtClean="0">
                <a:solidFill>
                  <a:prstClr val="black"/>
                </a:solidFill>
              </a:rPr>
              <a:t>provided </a:t>
            </a:r>
            <a:r>
              <a:rPr lang="en-US" altLang="ja-JP" dirty="0">
                <a:solidFill>
                  <a:prstClr val="black"/>
                </a:solidFill>
              </a:rPr>
              <a:t>as a test bench for implementation</a:t>
            </a:r>
            <a:r>
              <a:rPr lang="en-US" altLang="ja-JP" dirty="0" smtClean="0">
                <a:solidFill>
                  <a:prstClr val="black"/>
                </a:solidFill>
              </a:rPr>
              <a:t>.</a:t>
            </a:r>
            <a:endParaRPr lang="ja-JP" altLang="en-US" dirty="0">
              <a:solidFill>
                <a:prstClr val="white"/>
              </a:solidFill>
            </a:endParaRPr>
          </a:p>
        </p:txBody>
      </p:sp>
    </p:spTree>
    <p:extLst>
      <p:ext uri="{BB962C8B-B14F-4D97-AF65-F5344CB8AC3E}">
        <p14:creationId xmlns:p14="http://schemas.microsoft.com/office/powerpoint/2010/main" val="4111804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txBox="1">
            <a:spLocks noChangeArrowheads="1"/>
          </p:cNvSpPr>
          <p:nvPr/>
        </p:nvSpPr>
        <p:spPr bwMode="auto">
          <a:xfrm>
            <a:off x="4441825" y="1557338"/>
            <a:ext cx="4522788"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71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eaLnBrk="1" hangingPunct="1">
              <a:lnSpc>
                <a:spcPct val="90000"/>
              </a:lnSpc>
              <a:spcBef>
                <a:spcPct val="20000"/>
              </a:spcBef>
              <a:buFont typeface="Arial" charset="0"/>
              <a:buNone/>
            </a:pPr>
            <a:r>
              <a:rPr lang="en-US" altLang="ja-JP" sz="1600">
                <a:latin typeface="Arial" charset="0"/>
                <a:cs typeface="Arial" charset="0"/>
              </a:rPr>
              <a:t>Electronic Design Automation Technical Committee</a:t>
            </a:r>
          </a:p>
        </p:txBody>
      </p:sp>
      <p:sp>
        <p:nvSpPr>
          <p:cNvPr id="10243" name="正方形/長方形 6"/>
          <p:cNvSpPr>
            <a:spLocks noChangeArrowheads="1"/>
          </p:cNvSpPr>
          <p:nvPr/>
        </p:nvSpPr>
        <p:spPr bwMode="auto">
          <a:xfrm>
            <a:off x="941388" y="2859088"/>
            <a:ext cx="82899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ja-JP">
                <a:latin typeface="Arial" charset="0"/>
                <a:cs typeface="Arial" charset="0"/>
              </a:rPr>
              <a:t>http://www.jeita-edatc.com/wg_lpb/home/lpb-en.html</a:t>
            </a:r>
            <a:endParaRPr lang="ja-JP" altLang="en-US">
              <a:latin typeface="Arial" charset="0"/>
              <a:cs typeface="Arial" charset="0"/>
            </a:endParaRPr>
          </a:p>
        </p:txBody>
      </p:sp>
      <p:pic>
        <p:nvPicPr>
          <p:cNvPr id="8" name="図 7"/>
          <p:cNvPicPr>
            <a:picLocks noChangeAspect="1"/>
          </p:cNvPicPr>
          <p:nvPr/>
        </p:nvPicPr>
        <p:blipFill rotWithShape="1">
          <a:blip r:embed="rId3"/>
          <a:srcRect t="16278"/>
          <a:stretch/>
        </p:blipFill>
        <p:spPr>
          <a:xfrm>
            <a:off x="354013" y="836613"/>
            <a:ext cx="1890712" cy="654050"/>
          </a:xfrm>
          <a:prstGeom prst="rect">
            <a:avLst/>
          </a:prstGeom>
          <a:ln>
            <a:solidFill>
              <a:srgbClr val="0033CC"/>
            </a:solidFill>
          </a:ln>
          <a:effectLst>
            <a:outerShdw blurRad="50800" dist="38100" dir="2700000" algn="tl" rotWithShape="0">
              <a:prstClr val="black">
                <a:alpha val="40000"/>
              </a:prstClr>
            </a:outerShdw>
          </a:effectLst>
        </p:spPr>
      </p:pic>
      <p:pic>
        <p:nvPicPr>
          <p:cNvPr id="10245" name="Picture 9" descr="JEITA JSIA Semiconductor Board">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r="27507"/>
          <a:stretch>
            <a:fillRect/>
          </a:stretch>
        </p:blipFill>
        <p:spPr bwMode="auto">
          <a:xfrm>
            <a:off x="2617788" y="1125538"/>
            <a:ext cx="24161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正方形/長方形 9"/>
          <p:cNvSpPr>
            <a:spLocks noChangeArrowheads="1"/>
          </p:cNvSpPr>
          <p:nvPr/>
        </p:nvSpPr>
        <p:spPr bwMode="auto">
          <a:xfrm>
            <a:off x="4941888" y="1154113"/>
            <a:ext cx="404177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pPr>
            <a:r>
              <a:rPr lang="en-US" altLang="ja-JP" sz="1600">
                <a:latin typeface="Arial" charset="0"/>
                <a:cs typeface="Arial" charset="0"/>
              </a:rPr>
              <a:t>Semiconductor board </a:t>
            </a:r>
          </a:p>
        </p:txBody>
      </p:sp>
      <p:pic>
        <p:nvPicPr>
          <p:cNvPr id="10247" name="図 10"/>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24188" y="1595438"/>
            <a:ext cx="12731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Rectangle 2"/>
          <p:cNvSpPr txBox="1">
            <a:spLocks noChangeArrowheads="1"/>
          </p:cNvSpPr>
          <p:nvPr/>
        </p:nvSpPr>
        <p:spPr bwMode="auto">
          <a:xfrm>
            <a:off x="4410075" y="2205038"/>
            <a:ext cx="46323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143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1pPr>
            <a:lvl2pPr marL="742950" indent="-28575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2pPr>
            <a:lvl3pPr marL="11430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3pPr>
            <a:lvl4pPr marL="16002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4pPr>
            <a:lvl5pPr marL="2057400" indent="-228600" eaLnBrk="0" hangingPunct="0">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tabLst>
                <a:tab pos="606425" algn="l"/>
                <a:tab pos="711200" algn="l"/>
                <a:tab pos="1160463" algn="l"/>
                <a:tab pos="1609725" algn="l"/>
                <a:tab pos="2058988" algn="l"/>
                <a:tab pos="2508250" algn="l"/>
                <a:tab pos="2957513" algn="l"/>
                <a:tab pos="3406775" algn="l"/>
                <a:tab pos="3856038" algn="l"/>
                <a:tab pos="4305300" algn="l"/>
                <a:tab pos="4754563" algn="l"/>
                <a:tab pos="5203825" algn="l"/>
                <a:tab pos="5653088" algn="l"/>
                <a:tab pos="6102350" algn="l"/>
                <a:tab pos="6551613" algn="l"/>
                <a:tab pos="7000875" algn="l"/>
                <a:tab pos="7450138" algn="l"/>
                <a:tab pos="7899400" algn="l"/>
                <a:tab pos="8348663" algn="l"/>
                <a:tab pos="8797925" algn="l"/>
                <a:tab pos="9247188" algn="l"/>
              </a:tabLst>
              <a:defRPr kumimoji="1" sz="2400">
                <a:solidFill>
                  <a:schemeClr val="tx1"/>
                </a:solidFill>
                <a:latin typeface="Times New Roman" pitchFamily="18" charset="0"/>
                <a:ea typeface="ＭＳ Ｐゴシック" charset="-128"/>
              </a:defRPr>
            </a:lvl9pPr>
          </a:lstStyle>
          <a:p>
            <a:pPr eaLnBrk="1" hangingPunct="1">
              <a:lnSpc>
                <a:spcPct val="90000"/>
              </a:lnSpc>
              <a:spcBef>
                <a:spcPct val="20000"/>
              </a:spcBef>
              <a:buFont typeface="Arial" charset="0"/>
              <a:buNone/>
            </a:pPr>
            <a:r>
              <a:rPr lang="en-US" altLang="ja-JP" sz="1800" b="1">
                <a:latin typeface="Arial" charset="0"/>
                <a:cs typeface="Arial" charset="0"/>
              </a:rPr>
              <a:t>LPB(LSI Package board) interoperable design process working group </a:t>
            </a:r>
            <a:endParaRPr lang="en-US" altLang="ja-JP" sz="1600" b="1">
              <a:latin typeface="Arial" charset="0"/>
              <a:cs typeface="Arial" charset="0"/>
            </a:endParaRPr>
          </a:p>
        </p:txBody>
      </p:sp>
      <p:cxnSp>
        <p:nvCxnSpPr>
          <p:cNvPr id="13" name="カギ線コネクタ 12"/>
          <p:cNvCxnSpPr>
            <a:stCxn id="8" idx="3"/>
            <a:endCxn id="10245" idx="1"/>
          </p:cNvCxnSpPr>
          <p:nvPr/>
        </p:nvCxnSpPr>
        <p:spPr>
          <a:xfrm>
            <a:off x="2244725" y="1163638"/>
            <a:ext cx="373063" cy="152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カギ線コネクタ 13"/>
          <p:cNvCxnSpPr>
            <a:endCxn id="10247" idx="1"/>
          </p:cNvCxnSpPr>
          <p:nvPr/>
        </p:nvCxnSpPr>
        <p:spPr>
          <a:xfrm rot="16200000" flipH="1">
            <a:off x="2761456" y="1564482"/>
            <a:ext cx="358775" cy="16668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カギ線コネクタ 14"/>
          <p:cNvCxnSpPr>
            <a:endCxn id="10252" idx="1"/>
          </p:cNvCxnSpPr>
          <p:nvPr/>
        </p:nvCxnSpPr>
        <p:spPr>
          <a:xfrm rot="16200000" flipH="1">
            <a:off x="3104356" y="2178844"/>
            <a:ext cx="422275" cy="185738"/>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52" name="図 1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08363" y="2266950"/>
            <a:ext cx="1112837"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3"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4988" y="2565400"/>
            <a:ext cx="755650"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コンテンツ プレースホルダー 1"/>
          <p:cNvSpPr>
            <a:spLocks noGrp="1"/>
          </p:cNvSpPr>
          <p:nvPr>
            <p:ph idx="1"/>
          </p:nvPr>
        </p:nvSpPr>
        <p:spPr>
          <a:xfrm>
            <a:off x="1116013" y="3357563"/>
            <a:ext cx="7926387" cy="2808287"/>
          </a:xfrm>
        </p:spPr>
        <p:txBody>
          <a:bodyPr/>
          <a:lstStyle/>
          <a:p>
            <a:pPr eaLnBrk="1" hangingPunct="1">
              <a:buFont typeface="Arial" pitchFamily="34" charset="0"/>
              <a:buChar char="•"/>
              <a:defRPr/>
            </a:pPr>
            <a:r>
              <a:rPr lang="en-US" altLang="ja-JP" sz="3600" dirty="0" smtClean="0">
                <a:solidFill>
                  <a:srgbClr val="002060"/>
                </a:solidFill>
                <a:cs typeface="Arial" pitchFamily="34" charset="0"/>
              </a:rPr>
              <a:t>Members</a:t>
            </a:r>
            <a:r>
              <a:rPr lang="ja-JP" altLang="en-US" sz="3600" dirty="0" smtClean="0">
                <a:solidFill>
                  <a:srgbClr val="002060"/>
                </a:solidFill>
                <a:cs typeface="Arial" pitchFamily="34" charset="0"/>
              </a:rPr>
              <a:t>　</a:t>
            </a:r>
            <a:endParaRPr lang="en-US" altLang="ja-JP" sz="3600" dirty="0" smtClean="0">
              <a:solidFill>
                <a:srgbClr val="002060"/>
              </a:solidFill>
              <a:cs typeface="Arial" pitchFamily="34" charset="0"/>
            </a:endParaRPr>
          </a:p>
          <a:p>
            <a:pPr lvl="1" eaLnBrk="1" hangingPunct="1">
              <a:buFont typeface="Arial" pitchFamily="34" charset="0"/>
              <a:buChar char="•"/>
              <a:defRPr/>
            </a:pPr>
            <a:r>
              <a:rPr lang="en-US" altLang="ja-JP" sz="2400" dirty="0" smtClean="0">
                <a:solidFill>
                  <a:srgbClr val="002060"/>
                </a:solidFill>
                <a:cs typeface="Arial" pitchFamily="34" charset="0"/>
              </a:rPr>
              <a:t>LPB-WG + ex-LPB-WG</a:t>
            </a:r>
            <a:endParaRPr lang="en-US" altLang="ja-JP" sz="900" dirty="0" smtClean="0">
              <a:solidFill>
                <a:srgbClr val="002060"/>
              </a:solidFill>
              <a:cs typeface="Arial" pitchFamily="34" charset="0"/>
            </a:endParaRPr>
          </a:p>
          <a:p>
            <a:pPr marL="357188" lvl="1" indent="0" eaLnBrk="1" hangingPunct="1">
              <a:buFont typeface="Arial" pitchFamily="34" charset="0"/>
              <a:buNone/>
              <a:defRPr/>
            </a:pPr>
            <a:r>
              <a:rPr lang="en-US" altLang="ja-JP" sz="1400" dirty="0" smtClean="0">
                <a:solidFill>
                  <a:srgbClr val="002060"/>
                </a:solidFill>
                <a:cs typeface="Arial" pitchFamily="34" charset="0"/>
              </a:rPr>
              <a:t>Toshiba,  Fujitsu semiconductor, </a:t>
            </a:r>
            <a:r>
              <a:rPr lang="en-US" altLang="ja-JP" sz="1400" dirty="0" err="1" smtClean="0">
                <a:solidFill>
                  <a:srgbClr val="002060"/>
                </a:solidFill>
                <a:cs typeface="Arial" pitchFamily="34" charset="0"/>
              </a:rPr>
              <a:t>Renesas</a:t>
            </a:r>
            <a:r>
              <a:rPr lang="en-US" altLang="ja-JP" sz="1400" dirty="0" smtClean="0">
                <a:solidFill>
                  <a:srgbClr val="002060"/>
                </a:solidFill>
                <a:cs typeface="Arial" pitchFamily="34" charset="0"/>
              </a:rPr>
              <a:t> Electronics </a:t>
            </a:r>
          </a:p>
          <a:p>
            <a:pPr marL="357188" lvl="1" indent="0" eaLnBrk="1" hangingPunct="1">
              <a:buFont typeface="Arial" pitchFamily="34" charset="0"/>
              <a:buNone/>
              <a:defRPr/>
            </a:pPr>
            <a:r>
              <a:rPr lang="en-US" altLang="ja-JP" sz="1400" dirty="0" smtClean="0">
                <a:solidFill>
                  <a:srgbClr val="002060"/>
                </a:solidFill>
                <a:cs typeface="Arial" pitchFamily="34" charset="0"/>
              </a:rPr>
              <a:t>Canon, Sony,  Panasonic, Denso, Nokia</a:t>
            </a:r>
          </a:p>
          <a:p>
            <a:pPr marL="357188" lvl="1" indent="0" eaLnBrk="1" hangingPunct="1">
              <a:buFont typeface="Arial" pitchFamily="34" charset="0"/>
              <a:buNone/>
              <a:defRPr/>
            </a:pPr>
            <a:r>
              <a:rPr lang="en-US" altLang="ja-JP" sz="1400" dirty="0" smtClean="0">
                <a:solidFill>
                  <a:srgbClr val="002060"/>
                </a:solidFill>
                <a:cs typeface="Arial" pitchFamily="34" charset="0"/>
              </a:rPr>
              <a:t>Fujitsu VLSI, Sony LSI,  NEC System Technologies</a:t>
            </a:r>
          </a:p>
          <a:p>
            <a:pPr marL="357188" lvl="1" indent="0" eaLnBrk="1" hangingPunct="1">
              <a:buFont typeface="Arial" pitchFamily="34" charset="0"/>
              <a:buNone/>
              <a:defRPr/>
            </a:pPr>
            <a:r>
              <a:rPr lang="en-US" altLang="ja-JP" sz="1400" dirty="0" smtClean="0">
                <a:solidFill>
                  <a:srgbClr val="002060"/>
                </a:solidFill>
                <a:cs typeface="Arial" pitchFamily="34" charset="0"/>
              </a:rPr>
              <a:t>Toppan NEC</a:t>
            </a:r>
            <a:r>
              <a:rPr lang="ja-JP" altLang="en-US" sz="1400" dirty="0" smtClean="0">
                <a:solidFill>
                  <a:srgbClr val="002060"/>
                </a:solidFill>
                <a:cs typeface="Arial" pitchFamily="34" charset="0"/>
              </a:rPr>
              <a:t> </a:t>
            </a:r>
            <a:r>
              <a:rPr lang="en-US" altLang="ja-JP" sz="1400" dirty="0" smtClean="0">
                <a:solidFill>
                  <a:srgbClr val="002060"/>
                </a:solidFill>
                <a:cs typeface="Arial" pitchFamily="34" charset="0"/>
              </a:rPr>
              <a:t>Circuit solutions</a:t>
            </a:r>
          </a:p>
          <a:p>
            <a:pPr marL="357188" lvl="1" indent="0" eaLnBrk="1" hangingPunct="1">
              <a:buFont typeface="Arial" pitchFamily="34" charset="0"/>
              <a:buNone/>
              <a:defRPr/>
            </a:pPr>
            <a:r>
              <a:rPr lang="en-US" altLang="ja-JP" sz="1400" dirty="0" smtClean="0">
                <a:solidFill>
                  <a:srgbClr val="002060"/>
                </a:solidFill>
                <a:cs typeface="Arial" pitchFamily="34" charset="0"/>
              </a:rPr>
              <a:t>Zuken, Cadence Japan, Mentor Graphic Japan, </a:t>
            </a:r>
            <a:r>
              <a:rPr lang="en-US" altLang="ja-JP" sz="1400" dirty="0" err="1" smtClean="0">
                <a:solidFill>
                  <a:srgbClr val="002060"/>
                </a:solidFill>
                <a:cs typeface="Arial" pitchFamily="34" charset="0"/>
              </a:rPr>
              <a:t>StayShift</a:t>
            </a:r>
            <a:r>
              <a:rPr lang="en-US" altLang="ja-JP" sz="1400" dirty="0" smtClean="0">
                <a:solidFill>
                  <a:srgbClr val="002060"/>
                </a:solidFill>
                <a:cs typeface="Arial" pitchFamily="34" charset="0"/>
              </a:rPr>
              <a:t>(</a:t>
            </a:r>
            <a:r>
              <a:rPr lang="en-US" altLang="ja-JP" sz="1400" dirty="0" err="1" smtClean="0">
                <a:solidFill>
                  <a:srgbClr val="002060"/>
                </a:solidFill>
                <a:cs typeface="Arial" pitchFamily="34" charset="0"/>
              </a:rPr>
              <a:t>nimbic</a:t>
            </a:r>
            <a:r>
              <a:rPr lang="en-US" altLang="ja-JP" sz="1400" dirty="0" smtClean="0">
                <a:solidFill>
                  <a:srgbClr val="002060"/>
                </a:solidFill>
                <a:cs typeface="Arial" pitchFamily="34" charset="0"/>
              </a:rPr>
              <a:t>)</a:t>
            </a:r>
          </a:p>
          <a:p>
            <a:pPr marL="357188" lvl="1" indent="0" eaLnBrk="1" hangingPunct="1">
              <a:buFont typeface="Arial" pitchFamily="34" charset="0"/>
              <a:buNone/>
              <a:defRPr/>
            </a:pPr>
            <a:r>
              <a:rPr lang="en-US" altLang="ja-JP" sz="1400" dirty="0" smtClean="0">
                <a:solidFill>
                  <a:srgbClr val="002060"/>
                </a:solidFill>
                <a:cs typeface="Arial" pitchFamily="34" charset="0"/>
              </a:rPr>
              <a:t>Fujitsu Advanced Technologies, Gem Design Technologies.</a:t>
            </a:r>
          </a:p>
          <a:p>
            <a:pPr marL="357188" lvl="1" indent="0" eaLnBrk="1" hangingPunct="1">
              <a:buFont typeface="Arial" pitchFamily="34" charset="0"/>
              <a:buNone/>
              <a:defRPr/>
            </a:pPr>
            <a:r>
              <a:rPr lang="en-US" altLang="ja-JP" sz="1400" dirty="0" smtClean="0">
                <a:solidFill>
                  <a:srgbClr val="002060"/>
                </a:solidFill>
                <a:cs typeface="Arial" pitchFamily="34" charset="0"/>
              </a:rPr>
              <a:t>ANSYS, ANSYS Apache, ATE service(</a:t>
            </a:r>
            <a:r>
              <a:rPr lang="en-US" altLang="ja-JP" sz="1400" dirty="0" err="1" smtClean="0">
                <a:solidFill>
                  <a:srgbClr val="002060"/>
                </a:solidFill>
                <a:cs typeface="Arial" pitchFamily="34" charset="0"/>
              </a:rPr>
              <a:t>Sigrity</a:t>
            </a:r>
            <a:r>
              <a:rPr lang="en-US" altLang="ja-JP" sz="1400" dirty="0" smtClean="0">
                <a:solidFill>
                  <a:srgbClr val="002060"/>
                </a:solidFill>
                <a:cs typeface="Arial" pitchFamily="34" charset="0"/>
              </a:rPr>
              <a:t>)                               </a:t>
            </a:r>
            <a:r>
              <a:rPr lang="en-US" altLang="ja-JP" sz="1400" dirty="0" err="1" smtClean="0">
                <a:solidFill>
                  <a:srgbClr val="002060"/>
                </a:solidFill>
                <a:cs typeface="Arial" pitchFamily="34" charset="0"/>
              </a:rPr>
              <a:t>etc</a:t>
            </a:r>
            <a:r>
              <a:rPr lang="en-US" altLang="ja-JP" sz="1000" dirty="0" smtClean="0">
                <a:solidFill>
                  <a:srgbClr val="002060"/>
                </a:solidFill>
                <a:cs typeface="Arial" pitchFamily="34" charset="0"/>
              </a:rPr>
              <a:t>, </a:t>
            </a:r>
            <a:endParaRPr lang="ja-JP" altLang="en-US" sz="1000" dirty="0" smtClean="0">
              <a:solidFill>
                <a:srgbClr val="002060"/>
              </a:solidFill>
              <a:cs typeface="Arial" pitchFamily="34" charset="0"/>
            </a:endParaRPr>
          </a:p>
        </p:txBody>
      </p:sp>
      <p:sp>
        <p:nvSpPr>
          <p:cNvPr id="10255" name="Rectangle 4"/>
          <p:cNvSpPr>
            <a:spLocks noChangeArrowheads="1"/>
          </p:cNvSpPr>
          <p:nvPr/>
        </p:nvSpPr>
        <p:spPr bwMode="auto">
          <a:xfrm>
            <a:off x="1431925" y="152400"/>
            <a:ext cx="6019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p>
            <a:pPr algn="ct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ltLang="ja-JP" sz="3600" b="1" dirty="0">
                <a:latin typeface="Arial" charset="0"/>
                <a:ea typeface="HGP創英角ｺﾞｼｯｸUB" pitchFamily="50" charset="-128"/>
                <a:cs typeface="Arial" charset="0"/>
              </a:rPr>
              <a:t>About LPB-WG</a:t>
            </a:r>
          </a:p>
        </p:txBody>
      </p:sp>
    </p:spTree>
    <p:extLst>
      <p:ext uri="{BB962C8B-B14F-4D97-AF65-F5344CB8AC3E}">
        <p14:creationId xmlns:p14="http://schemas.microsoft.com/office/powerpoint/2010/main" val="19397844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正方形/長方形 143"/>
          <p:cNvSpPr/>
          <p:nvPr/>
        </p:nvSpPr>
        <p:spPr>
          <a:xfrm>
            <a:off x="2627784" y="836712"/>
            <a:ext cx="1728191" cy="5256584"/>
          </a:xfrm>
          <a:prstGeom prst="rect">
            <a:avLst/>
          </a:prstGeom>
        </p:spPr>
        <p:style>
          <a:lnRef idx="1">
            <a:schemeClr val="accent2"/>
          </a:lnRef>
          <a:fillRef idx="2">
            <a:schemeClr val="accent2"/>
          </a:fillRef>
          <a:effectRef idx="1">
            <a:schemeClr val="accent2"/>
          </a:effectRef>
          <a:fontRef idx="minor">
            <a:schemeClr val="dk1"/>
          </a:fontRef>
        </p:style>
        <p:txBody>
          <a:bodyPr wrap="none" rtlCol="0" anchor="t" anchorCtr="0"/>
          <a:lstStyle/>
          <a:p>
            <a:pPr algn="ctr" fontAlgn="auto">
              <a:spcBef>
                <a:spcPts val="0"/>
              </a:spcBef>
              <a:spcAft>
                <a:spcPts val="0"/>
              </a:spcAft>
            </a:pPr>
            <a:r>
              <a:rPr lang="en-US" altLang="ja-JP" sz="1800" dirty="0" smtClean="0">
                <a:solidFill>
                  <a:prstClr val="black"/>
                </a:solidFill>
              </a:rPr>
              <a:t>Electric Products</a:t>
            </a:r>
            <a:br>
              <a:rPr lang="en-US" altLang="ja-JP" sz="1800" dirty="0" smtClean="0">
                <a:solidFill>
                  <a:prstClr val="black"/>
                </a:solidFill>
              </a:rPr>
            </a:br>
            <a:r>
              <a:rPr lang="en-US" altLang="ja-JP" sz="1800" dirty="0" smtClean="0">
                <a:solidFill>
                  <a:prstClr val="black"/>
                </a:solidFill>
              </a:rPr>
              <a:t>Maker</a:t>
            </a:r>
            <a:endParaRPr lang="ja-JP" altLang="en-US" sz="1800" dirty="0">
              <a:solidFill>
                <a:prstClr val="black"/>
              </a:solidFill>
            </a:endParaRPr>
          </a:p>
        </p:txBody>
      </p:sp>
      <p:sp>
        <p:nvSpPr>
          <p:cNvPr id="140" name="正方形/長方形 139"/>
          <p:cNvSpPr/>
          <p:nvPr/>
        </p:nvSpPr>
        <p:spPr>
          <a:xfrm>
            <a:off x="107504" y="836712"/>
            <a:ext cx="1728192" cy="5256584"/>
          </a:xfrm>
          <a:prstGeom prst="rect">
            <a:avLst/>
          </a:prstGeom>
        </p:spPr>
        <p:style>
          <a:lnRef idx="1">
            <a:schemeClr val="accent3"/>
          </a:lnRef>
          <a:fillRef idx="2">
            <a:schemeClr val="accent3"/>
          </a:fillRef>
          <a:effectRef idx="1">
            <a:schemeClr val="accent3"/>
          </a:effectRef>
          <a:fontRef idx="minor">
            <a:schemeClr val="dk1"/>
          </a:fontRef>
        </p:style>
        <p:txBody>
          <a:bodyPr wrap="none" rtlCol="0" anchor="t" anchorCtr="0"/>
          <a:lstStyle/>
          <a:p>
            <a:pPr algn="ctr" fontAlgn="auto">
              <a:spcBef>
                <a:spcPts val="0"/>
              </a:spcBef>
              <a:spcAft>
                <a:spcPts val="0"/>
              </a:spcAft>
            </a:pPr>
            <a:r>
              <a:rPr lang="en-US" altLang="ja-JP" sz="1800" dirty="0" smtClean="0">
                <a:solidFill>
                  <a:prstClr val="black"/>
                </a:solidFill>
              </a:rPr>
              <a:t>LSI Vendor</a:t>
            </a:r>
          </a:p>
          <a:p>
            <a:pPr algn="ctr" fontAlgn="auto">
              <a:spcBef>
                <a:spcPts val="0"/>
              </a:spcBef>
              <a:spcAft>
                <a:spcPts val="0"/>
              </a:spcAft>
            </a:pPr>
            <a:r>
              <a:rPr lang="en-US" altLang="ja-JP" sz="1800" dirty="0" smtClean="0">
                <a:solidFill>
                  <a:prstClr val="black"/>
                </a:solidFill>
              </a:rPr>
              <a:t>(Package Design)</a:t>
            </a:r>
            <a:endParaRPr lang="ja-JP" altLang="en-US" sz="1800" dirty="0">
              <a:solidFill>
                <a:prstClr val="black"/>
              </a:solidFill>
            </a:endParaRPr>
          </a:p>
        </p:txBody>
      </p:sp>
      <p:sp>
        <p:nvSpPr>
          <p:cNvPr id="142" name="正方形/長方形 141"/>
          <p:cNvSpPr/>
          <p:nvPr/>
        </p:nvSpPr>
        <p:spPr>
          <a:xfrm>
            <a:off x="4788024" y="836712"/>
            <a:ext cx="1728192" cy="5256584"/>
          </a:xfrm>
          <a:prstGeom prst="rect">
            <a:avLst/>
          </a:prstGeom>
        </p:spPr>
        <p:style>
          <a:lnRef idx="1">
            <a:schemeClr val="accent6"/>
          </a:lnRef>
          <a:fillRef idx="2">
            <a:schemeClr val="accent6"/>
          </a:fillRef>
          <a:effectRef idx="1">
            <a:schemeClr val="accent6"/>
          </a:effectRef>
          <a:fontRef idx="minor">
            <a:schemeClr val="dk1"/>
          </a:fontRef>
        </p:style>
        <p:txBody>
          <a:bodyPr wrap="none" rtlCol="0" anchor="t" anchorCtr="0"/>
          <a:lstStyle/>
          <a:p>
            <a:pPr algn="ctr" fontAlgn="auto">
              <a:spcBef>
                <a:spcPts val="0"/>
              </a:spcBef>
              <a:spcAft>
                <a:spcPts val="0"/>
              </a:spcAft>
            </a:pPr>
            <a:r>
              <a:rPr lang="en-US" altLang="ja-JP" sz="1800" dirty="0" smtClean="0">
                <a:solidFill>
                  <a:prstClr val="black"/>
                </a:solidFill>
              </a:rPr>
              <a:t>Board Artwork</a:t>
            </a:r>
            <a:endParaRPr lang="ja-JP" altLang="en-US" sz="1800" dirty="0">
              <a:solidFill>
                <a:prstClr val="black"/>
              </a:solidFill>
            </a:endParaRPr>
          </a:p>
        </p:txBody>
      </p:sp>
      <p:sp>
        <p:nvSpPr>
          <p:cNvPr id="143" name="正方形/長方形 142"/>
          <p:cNvSpPr/>
          <p:nvPr/>
        </p:nvSpPr>
        <p:spPr>
          <a:xfrm>
            <a:off x="7304611" y="836712"/>
            <a:ext cx="1728192" cy="5256584"/>
          </a:xfrm>
          <a:prstGeom prst="rect">
            <a:avLst/>
          </a:prstGeom>
        </p:spPr>
        <p:style>
          <a:lnRef idx="1">
            <a:schemeClr val="accent4"/>
          </a:lnRef>
          <a:fillRef idx="2">
            <a:schemeClr val="accent4"/>
          </a:fillRef>
          <a:effectRef idx="1">
            <a:schemeClr val="accent4"/>
          </a:effectRef>
          <a:fontRef idx="minor">
            <a:schemeClr val="dk1"/>
          </a:fontRef>
        </p:style>
        <p:txBody>
          <a:bodyPr wrap="none" rtlCol="0" anchor="t" anchorCtr="0"/>
          <a:lstStyle/>
          <a:p>
            <a:pPr algn="ctr" fontAlgn="auto">
              <a:spcBef>
                <a:spcPts val="0"/>
              </a:spcBef>
              <a:spcAft>
                <a:spcPts val="0"/>
              </a:spcAft>
            </a:pPr>
            <a:r>
              <a:rPr lang="en-US" altLang="ja-JP" sz="1800" dirty="0" smtClean="0">
                <a:solidFill>
                  <a:prstClr val="black"/>
                </a:solidFill>
              </a:rPr>
              <a:t>Substrate/</a:t>
            </a:r>
            <a:br>
              <a:rPr lang="en-US" altLang="ja-JP" sz="1800" dirty="0" smtClean="0">
                <a:solidFill>
                  <a:prstClr val="black"/>
                </a:solidFill>
              </a:rPr>
            </a:br>
            <a:r>
              <a:rPr lang="en-US" altLang="ja-JP" sz="1800" dirty="0" smtClean="0">
                <a:solidFill>
                  <a:prstClr val="black"/>
                </a:solidFill>
              </a:rPr>
              <a:t>Component</a:t>
            </a:r>
            <a:br>
              <a:rPr lang="en-US" altLang="ja-JP" sz="1800" dirty="0" smtClean="0">
                <a:solidFill>
                  <a:prstClr val="black"/>
                </a:solidFill>
              </a:rPr>
            </a:br>
            <a:r>
              <a:rPr lang="en-US" altLang="ja-JP" sz="1800" dirty="0" smtClean="0">
                <a:solidFill>
                  <a:prstClr val="black"/>
                </a:solidFill>
              </a:rPr>
              <a:t>Vendors</a:t>
            </a:r>
            <a:endParaRPr lang="ja-JP" altLang="en-US" sz="1400" dirty="0">
              <a:solidFill>
                <a:prstClr val="black"/>
              </a:solidFill>
              <a:latin typeface="Meiryo UI" pitchFamily="50" charset="-128"/>
              <a:ea typeface="Meiryo UI" pitchFamily="50" charset="-128"/>
              <a:cs typeface="Meiryo UI" pitchFamily="50" charset="-128"/>
            </a:endParaRPr>
          </a:p>
        </p:txBody>
      </p:sp>
      <p:sp>
        <p:nvSpPr>
          <p:cNvPr id="19" name="テキスト ボックス 18"/>
          <p:cNvSpPr txBox="1"/>
          <p:nvPr/>
        </p:nvSpPr>
        <p:spPr>
          <a:xfrm>
            <a:off x="6588224" y="1825079"/>
            <a:ext cx="720079"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ICs</a:t>
            </a:r>
            <a:r>
              <a:rPr lang="ja-JP" altLang="en-US" sz="1400" dirty="0" smtClean="0">
                <a:solidFill>
                  <a:srgbClr val="7030A0"/>
                </a:solidFill>
                <a:latin typeface="Calibri"/>
                <a:ea typeface="ＭＳ Ｐゴシック"/>
              </a:rPr>
              <a:t> </a:t>
            </a:r>
            <a:r>
              <a:rPr lang="en-US" altLang="ja-JP" sz="1400" dirty="0" smtClean="0">
                <a:solidFill>
                  <a:srgbClr val="7030A0"/>
                </a:solidFill>
                <a:latin typeface="Calibri"/>
                <a:ea typeface="ＭＳ Ｐゴシック"/>
              </a:rPr>
              <a:t>C</a:t>
            </a:r>
            <a:endParaRPr lang="ja-JP" altLang="en-US" sz="1400" dirty="0">
              <a:solidFill>
                <a:srgbClr val="00B050"/>
              </a:solidFill>
              <a:latin typeface="Calibri"/>
              <a:ea typeface="ＭＳ Ｐゴシック"/>
            </a:endParaRPr>
          </a:p>
        </p:txBody>
      </p:sp>
      <p:cxnSp>
        <p:nvCxnSpPr>
          <p:cNvPr id="29" name="直線矢印コネクタ 28"/>
          <p:cNvCxnSpPr>
            <a:stCxn id="27" idx="1"/>
            <a:endCxn id="16" idx="3"/>
          </p:cNvCxnSpPr>
          <p:nvPr/>
        </p:nvCxnSpPr>
        <p:spPr>
          <a:xfrm flipH="1">
            <a:off x="6372200" y="2780928"/>
            <a:ext cx="1072734"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6588224" y="2545159"/>
            <a:ext cx="785829"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FF0000"/>
                </a:solidFill>
                <a:latin typeface="Calibri"/>
                <a:ea typeface="ＭＳ Ｐゴシック"/>
              </a:rPr>
              <a:t>R</a:t>
            </a:r>
            <a:endParaRPr lang="ja-JP" altLang="en-US" sz="1400" dirty="0">
              <a:solidFill>
                <a:srgbClr val="FF0000"/>
              </a:solidFill>
              <a:latin typeface="Calibri"/>
              <a:ea typeface="ＭＳ Ｐゴシック"/>
            </a:endParaRPr>
          </a:p>
        </p:txBody>
      </p:sp>
      <p:sp>
        <p:nvSpPr>
          <p:cNvPr id="37" name="テキスト ボックス 36"/>
          <p:cNvSpPr txBox="1"/>
          <p:nvPr/>
        </p:nvSpPr>
        <p:spPr>
          <a:xfrm>
            <a:off x="4283968" y="3913311"/>
            <a:ext cx="1008112"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00B0F0"/>
                </a:solidFill>
                <a:latin typeface="Calibri"/>
                <a:ea typeface="ＭＳ Ｐゴシック"/>
              </a:rPr>
              <a:t>G5</a:t>
            </a:r>
            <a:endParaRPr lang="ja-JP" altLang="en-US" sz="1400" dirty="0">
              <a:solidFill>
                <a:srgbClr val="FF0000"/>
              </a:solidFill>
              <a:latin typeface="Calibri"/>
              <a:ea typeface="ＭＳ Ｐゴシック"/>
            </a:endParaRPr>
          </a:p>
        </p:txBody>
      </p:sp>
      <p:sp>
        <p:nvSpPr>
          <p:cNvPr id="62" name="テキスト ボックス 61"/>
          <p:cNvSpPr txBox="1"/>
          <p:nvPr/>
        </p:nvSpPr>
        <p:spPr>
          <a:xfrm>
            <a:off x="1755818" y="1196752"/>
            <a:ext cx="1232006" cy="430887"/>
          </a:xfrm>
          <a:prstGeom prst="rect">
            <a:avLst/>
          </a:prstGeom>
          <a:noFill/>
        </p:spPr>
        <p:txBody>
          <a:bodyPr wrap="square" rtlCol="0">
            <a:spAutoFit/>
          </a:bodyPr>
          <a:lstStyle/>
          <a:p>
            <a:pPr fontAlgn="auto">
              <a:spcBef>
                <a:spcPts val="0"/>
              </a:spcBef>
              <a:spcAft>
                <a:spcPts val="0"/>
              </a:spcAft>
            </a:pPr>
            <a:r>
              <a:rPr lang="en-US" altLang="ja-JP" sz="1100" dirty="0" smtClean="0">
                <a:solidFill>
                  <a:prstClr val="black"/>
                </a:solidFill>
                <a:latin typeface="Meiryo UI" pitchFamily="50" charset="-128"/>
                <a:ea typeface="Meiryo UI" pitchFamily="50" charset="-128"/>
                <a:cs typeface="Meiryo UI" pitchFamily="50" charset="-128"/>
              </a:rPr>
              <a:t>LSI </a:t>
            </a:r>
          </a:p>
          <a:p>
            <a:pPr fontAlgn="auto">
              <a:spcBef>
                <a:spcPts val="0"/>
              </a:spcBef>
              <a:spcAft>
                <a:spcPts val="0"/>
              </a:spcAft>
            </a:pPr>
            <a:r>
              <a:rPr lang="en-US" altLang="ja-JP" sz="1100" dirty="0" smtClean="0">
                <a:solidFill>
                  <a:prstClr val="black"/>
                </a:solidFill>
                <a:latin typeface="Meiryo UI" pitchFamily="50" charset="-128"/>
                <a:ea typeface="Meiryo UI" pitchFamily="50" charset="-128"/>
                <a:cs typeface="Meiryo UI" pitchFamily="50" charset="-128"/>
              </a:rPr>
              <a:t>Requirement</a:t>
            </a:r>
            <a:endParaRPr lang="ja-JP" altLang="en-US" sz="1100" dirty="0">
              <a:solidFill>
                <a:prstClr val="black"/>
              </a:solidFill>
              <a:latin typeface="Meiryo UI" pitchFamily="50" charset="-128"/>
              <a:ea typeface="Meiryo UI" pitchFamily="50" charset="-128"/>
              <a:cs typeface="Meiryo UI" pitchFamily="50" charset="-128"/>
            </a:endParaRPr>
          </a:p>
        </p:txBody>
      </p:sp>
      <p:sp>
        <p:nvSpPr>
          <p:cNvPr id="66" name="テキスト ボックス 65"/>
          <p:cNvSpPr txBox="1"/>
          <p:nvPr/>
        </p:nvSpPr>
        <p:spPr>
          <a:xfrm>
            <a:off x="1835696" y="1825079"/>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C2</a:t>
            </a:r>
            <a:endParaRPr lang="en-US" altLang="ja-JP" sz="1400" dirty="0" smtClean="0">
              <a:solidFill>
                <a:srgbClr val="00B050"/>
              </a:solidFill>
              <a:latin typeface="Calibri"/>
              <a:ea typeface="ＭＳ Ｐゴシック"/>
            </a:endParaRPr>
          </a:p>
        </p:txBody>
      </p:sp>
      <p:sp>
        <p:nvSpPr>
          <p:cNvPr id="76" name="テキスト ボックス 75"/>
          <p:cNvSpPr txBox="1"/>
          <p:nvPr/>
        </p:nvSpPr>
        <p:spPr>
          <a:xfrm>
            <a:off x="6588224" y="3409255"/>
            <a:ext cx="1144742"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Discrete </a:t>
            </a:r>
            <a:r>
              <a:rPr lang="en-US" altLang="ja-JP" sz="1400" dirty="0" smtClean="0">
                <a:solidFill>
                  <a:srgbClr val="7030A0"/>
                </a:solidFill>
                <a:latin typeface="Calibri"/>
                <a:ea typeface="ＭＳ Ｐゴシック"/>
              </a:rPr>
              <a:t>C</a:t>
            </a:r>
            <a:endParaRPr lang="ja-JP" altLang="en-US" sz="1400" dirty="0">
              <a:solidFill>
                <a:srgbClr val="00B050"/>
              </a:solidFill>
              <a:latin typeface="Calibri"/>
              <a:ea typeface="ＭＳ Ｐゴシック"/>
            </a:endParaRPr>
          </a:p>
        </p:txBody>
      </p:sp>
      <p:sp>
        <p:nvSpPr>
          <p:cNvPr id="77" name="テキスト ボックス 76"/>
          <p:cNvSpPr txBox="1"/>
          <p:nvPr/>
        </p:nvSpPr>
        <p:spPr>
          <a:xfrm>
            <a:off x="3563890" y="4437112"/>
            <a:ext cx="115212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00B050"/>
                </a:solidFill>
                <a:latin typeface="Calibri"/>
                <a:ea typeface="ＭＳ Ｐゴシック"/>
              </a:rPr>
              <a:t>N7</a:t>
            </a:r>
            <a:endParaRPr lang="ja-JP" altLang="en-US" sz="1400" dirty="0">
              <a:solidFill>
                <a:srgbClr val="00B050"/>
              </a:solidFill>
              <a:latin typeface="Calibri"/>
              <a:ea typeface="ＭＳ Ｐゴシック"/>
            </a:endParaRPr>
          </a:p>
        </p:txBody>
      </p:sp>
      <p:sp>
        <p:nvSpPr>
          <p:cNvPr id="81" name="テキスト ボックス 80"/>
          <p:cNvSpPr txBox="1"/>
          <p:nvPr/>
        </p:nvSpPr>
        <p:spPr>
          <a:xfrm>
            <a:off x="4283968" y="5497487"/>
            <a:ext cx="1512168"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00B0F0"/>
                </a:solidFill>
                <a:latin typeface="Calibri"/>
                <a:ea typeface="ＭＳ Ｐゴシック"/>
              </a:rPr>
              <a:t>G9</a:t>
            </a:r>
            <a:endParaRPr lang="ja-JP" altLang="en-US" sz="1400" dirty="0">
              <a:solidFill>
                <a:srgbClr val="FF0000"/>
              </a:solidFill>
              <a:latin typeface="Calibri"/>
              <a:ea typeface="ＭＳ Ｐゴシック"/>
            </a:endParaRPr>
          </a:p>
        </p:txBody>
      </p:sp>
      <p:sp>
        <p:nvSpPr>
          <p:cNvPr id="84" name="角丸四角形 83"/>
          <p:cNvSpPr/>
          <p:nvPr/>
        </p:nvSpPr>
        <p:spPr>
          <a:xfrm>
            <a:off x="251520" y="256490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(4) PKG Pin Assignment</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129" name="テキスト ボックス 128"/>
          <p:cNvSpPr txBox="1"/>
          <p:nvPr/>
        </p:nvSpPr>
        <p:spPr>
          <a:xfrm>
            <a:off x="1835696" y="3769295"/>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C6</a:t>
            </a:r>
            <a:endParaRPr lang="ja-JP" altLang="en-US" sz="1400" dirty="0">
              <a:solidFill>
                <a:prstClr val="black"/>
              </a:solidFill>
              <a:latin typeface="Calibri"/>
              <a:ea typeface="ＭＳ Ｐゴシック"/>
            </a:endParaRPr>
          </a:p>
        </p:txBody>
      </p:sp>
      <p:cxnSp>
        <p:nvCxnSpPr>
          <p:cNvPr id="132" name="カギ線コネクタ 131"/>
          <p:cNvCxnSpPr>
            <a:stCxn id="4" idx="1"/>
            <a:endCxn id="55" idx="0"/>
          </p:cNvCxnSpPr>
          <p:nvPr/>
        </p:nvCxnSpPr>
        <p:spPr>
          <a:xfrm rot="10800000" flipV="1">
            <a:off x="971601" y="1628800"/>
            <a:ext cx="1800199" cy="216024"/>
          </a:xfrm>
          <a:prstGeom prst="bentConnector2">
            <a:avLst/>
          </a:prstGeom>
          <a:ln w="1905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34" name="タイトル 233"/>
          <p:cNvSpPr>
            <a:spLocks noGrp="1"/>
          </p:cNvSpPr>
          <p:nvPr>
            <p:ph type="title"/>
          </p:nvPr>
        </p:nvSpPr>
        <p:spPr>
          <a:xfrm>
            <a:off x="0" y="116632"/>
            <a:ext cx="9143999" cy="576064"/>
          </a:xfrm>
        </p:spPr>
        <p:txBody>
          <a:bodyPr wrap="none"/>
          <a:lstStyle/>
          <a:p>
            <a:r>
              <a:rPr kumimoji="1" lang="en-US" altLang="ja-JP" dirty="0" smtClean="0"/>
              <a:t>Reference flow using LPB standard format</a:t>
            </a:r>
            <a:endParaRPr kumimoji="1" lang="ja-JP" altLang="en-US" dirty="0"/>
          </a:p>
        </p:txBody>
      </p:sp>
      <p:sp>
        <p:nvSpPr>
          <p:cNvPr id="210" name="テキスト ボックス 209"/>
          <p:cNvSpPr txBox="1"/>
          <p:nvPr/>
        </p:nvSpPr>
        <p:spPr>
          <a:xfrm>
            <a:off x="1835696" y="3376737"/>
            <a:ext cx="766535"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C4</a:t>
            </a:r>
            <a:endParaRPr lang="ja-JP" altLang="en-US" sz="1400" dirty="0">
              <a:solidFill>
                <a:srgbClr val="00B050"/>
              </a:solidFill>
              <a:latin typeface="Calibri"/>
              <a:ea typeface="ＭＳ Ｐゴシック"/>
            </a:endParaRPr>
          </a:p>
        </p:txBody>
      </p:sp>
      <p:cxnSp>
        <p:nvCxnSpPr>
          <p:cNvPr id="64" name="直線矢印コネクタ 63"/>
          <p:cNvCxnSpPr/>
          <p:nvPr/>
        </p:nvCxnSpPr>
        <p:spPr>
          <a:xfrm flipV="1">
            <a:off x="5292080" y="2996952"/>
            <a:ext cx="0" cy="379785"/>
          </a:xfrm>
          <a:prstGeom prst="straightConnector1">
            <a:avLst/>
          </a:prstGeom>
          <a:ln w="19050">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p:nvPr/>
        </p:nvCxnSpPr>
        <p:spPr>
          <a:xfrm>
            <a:off x="1691680" y="2132856"/>
            <a:ext cx="1448030" cy="0"/>
          </a:xfrm>
          <a:prstGeom prst="straightConnector1">
            <a:avLst/>
          </a:prstGeom>
          <a:ln w="19050" cap="sq">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p:nvPr/>
        </p:nvCxnSpPr>
        <p:spPr>
          <a:xfrm flipH="1">
            <a:off x="3995936" y="2132856"/>
            <a:ext cx="3449000" cy="0"/>
          </a:xfrm>
          <a:prstGeom prst="straightConnector1">
            <a:avLst/>
          </a:prstGeom>
          <a:ln w="19050" cap="sq">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74" name="直線矢印コネクタ 73"/>
          <p:cNvCxnSpPr/>
          <p:nvPr/>
        </p:nvCxnSpPr>
        <p:spPr>
          <a:xfrm>
            <a:off x="3563888" y="1772816"/>
            <a:ext cx="0" cy="792088"/>
          </a:xfrm>
          <a:prstGeom prst="straightConnector1">
            <a:avLst/>
          </a:pr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a:off x="4211960" y="2852936"/>
            <a:ext cx="720081" cy="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83" name="直線矢印コネクタ 82"/>
          <p:cNvCxnSpPr/>
          <p:nvPr/>
        </p:nvCxnSpPr>
        <p:spPr>
          <a:xfrm>
            <a:off x="3563888" y="2996952"/>
            <a:ext cx="0" cy="1008112"/>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87" name="直線矢印コネクタ 86"/>
          <p:cNvCxnSpPr/>
          <p:nvPr/>
        </p:nvCxnSpPr>
        <p:spPr>
          <a:xfrm flipH="1">
            <a:off x="6613608" y="2780928"/>
            <a:ext cx="2" cy="3092599"/>
          </a:xfrm>
          <a:prstGeom prst="straightConnector1">
            <a:avLst/>
          </a:prstGeom>
          <a:ln w="19050" cap="sq">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flipH="1">
            <a:off x="4211961" y="4293096"/>
            <a:ext cx="2401649" cy="0"/>
          </a:xfrm>
          <a:prstGeom prst="straightConnector1">
            <a:avLst/>
          </a:prstGeom>
          <a:ln w="1905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p:nvPr/>
        </p:nvCxnSpPr>
        <p:spPr>
          <a:xfrm>
            <a:off x="1691680" y="4293096"/>
            <a:ext cx="1080119"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3563888" y="2996952"/>
            <a:ext cx="766535"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00B050"/>
                </a:solidFill>
                <a:latin typeface="Calibri"/>
                <a:ea typeface="ＭＳ Ｐゴシック"/>
              </a:rPr>
              <a:t>N3</a:t>
            </a:r>
            <a:endParaRPr lang="ja-JP" altLang="en-US" sz="1400" dirty="0">
              <a:solidFill>
                <a:srgbClr val="00B050"/>
              </a:solidFill>
              <a:latin typeface="Calibri"/>
              <a:ea typeface="ＭＳ Ｐゴシック"/>
            </a:endParaRPr>
          </a:p>
        </p:txBody>
      </p:sp>
      <p:cxnSp>
        <p:nvCxnSpPr>
          <p:cNvPr id="101" name="直線矢印コネクタ 100"/>
          <p:cNvCxnSpPr>
            <a:stCxn id="16" idx="2"/>
            <a:endCxn id="73" idx="0"/>
          </p:cNvCxnSpPr>
          <p:nvPr/>
        </p:nvCxnSpPr>
        <p:spPr>
          <a:xfrm flipH="1">
            <a:off x="5652119" y="2996952"/>
            <a:ext cx="1" cy="1946521"/>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86" name="直線矢印コネクタ 85"/>
          <p:cNvCxnSpPr/>
          <p:nvPr/>
        </p:nvCxnSpPr>
        <p:spPr>
          <a:xfrm flipH="1">
            <a:off x="4211960" y="4221088"/>
            <a:ext cx="1440160" cy="0"/>
          </a:xfrm>
          <a:prstGeom prst="straightConnector1">
            <a:avLst/>
          </a:prstGeom>
          <a:ln w="19050">
            <a:solidFill>
              <a:srgbClr val="00B0F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28" name="直線矢印コネクタ 127"/>
          <p:cNvCxnSpPr>
            <a:stCxn id="204" idx="3"/>
            <a:endCxn id="34" idx="1"/>
          </p:cNvCxnSpPr>
          <p:nvPr/>
        </p:nvCxnSpPr>
        <p:spPr>
          <a:xfrm>
            <a:off x="1691680" y="4221088"/>
            <a:ext cx="1080119" cy="0"/>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flipH="1" flipV="1">
            <a:off x="3995936" y="3717032"/>
            <a:ext cx="3456386" cy="1070"/>
          </a:xfrm>
          <a:prstGeom prst="straightConnector1">
            <a:avLst/>
          </a:prstGeom>
          <a:ln w="19050" cap="sq">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flipH="1">
            <a:off x="3923928" y="3645024"/>
            <a:ext cx="3528392" cy="0"/>
          </a:xfrm>
          <a:prstGeom prst="straightConnector1">
            <a:avLst/>
          </a:prstGeom>
          <a:ln w="19050" cap="sq">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238" name="直線矢印コネクタ 237"/>
          <p:cNvCxnSpPr>
            <a:stCxn id="55" idx="2"/>
            <a:endCxn id="84" idx="0"/>
          </p:cNvCxnSpPr>
          <p:nvPr/>
        </p:nvCxnSpPr>
        <p:spPr>
          <a:xfrm>
            <a:off x="971600" y="2276872"/>
            <a:ext cx="0" cy="288032"/>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07" name="直線矢印コネクタ 206"/>
          <p:cNvCxnSpPr>
            <a:stCxn id="84" idx="2"/>
            <a:endCxn id="204" idx="0"/>
          </p:cNvCxnSpPr>
          <p:nvPr/>
        </p:nvCxnSpPr>
        <p:spPr>
          <a:xfrm>
            <a:off x="971600" y="2996952"/>
            <a:ext cx="0" cy="1008112"/>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a:stCxn id="4" idx="2"/>
            <a:endCxn id="5" idx="0"/>
          </p:cNvCxnSpPr>
          <p:nvPr/>
        </p:nvCxnSpPr>
        <p:spPr>
          <a:xfrm>
            <a:off x="3491879" y="1844824"/>
            <a:ext cx="0" cy="720080"/>
          </a:xfrm>
          <a:prstGeom prst="straightConnector1">
            <a:avLst/>
          </a:prstGeom>
          <a:ln w="19050">
            <a:solidFill>
              <a:srgbClr val="7030A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H="1">
            <a:off x="3923928" y="2060848"/>
            <a:ext cx="3521006" cy="0"/>
          </a:xfrm>
          <a:prstGeom prst="straightConnector1">
            <a:avLst/>
          </a:prstGeom>
          <a:ln w="19050" cap="sq">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55" idx="3"/>
          </p:cNvCxnSpPr>
          <p:nvPr/>
        </p:nvCxnSpPr>
        <p:spPr>
          <a:xfrm>
            <a:off x="1691680" y="2060848"/>
            <a:ext cx="1376022" cy="0"/>
          </a:xfrm>
          <a:prstGeom prst="straightConnector1">
            <a:avLst/>
          </a:prstGeom>
          <a:ln w="19050" cap="sq">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5" idx="3"/>
            <a:endCxn id="16" idx="1"/>
          </p:cNvCxnSpPr>
          <p:nvPr/>
        </p:nvCxnSpPr>
        <p:spPr>
          <a:xfrm>
            <a:off x="4211959" y="2780928"/>
            <a:ext cx="720081"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10" name="直線矢印コネクタ 109"/>
          <p:cNvCxnSpPr/>
          <p:nvPr/>
        </p:nvCxnSpPr>
        <p:spPr>
          <a:xfrm>
            <a:off x="1691680" y="4149080"/>
            <a:ext cx="1080119"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a:off x="4932040" y="256490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(5) Board</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Pre Layout</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20" name="テキスト ボックス 19"/>
          <p:cNvSpPr txBox="1"/>
          <p:nvPr/>
        </p:nvSpPr>
        <p:spPr>
          <a:xfrm>
            <a:off x="4283968" y="2545159"/>
            <a:ext cx="1044115"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7030A0"/>
                </a:solidFill>
                <a:latin typeface="Calibri"/>
                <a:ea typeface="ＭＳ Ｐゴシック"/>
              </a:rPr>
              <a:t>C3</a:t>
            </a:r>
            <a:endParaRPr lang="en-US" altLang="ja-JP" sz="1400" dirty="0" smtClean="0">
              <a:solidFill>
                <a:srgbClr val="00B050"/>
              </a:solidFill>
              <a:latin typeface="Calibri"/>
              <a:ea typeface="ＭＳ Ｐゴシック"/>
            </a:endParaRPr>
          </a:p>
        </p:txBody>
      </p:sp>
      <p:sp>
        <p:nvSpPr>
          <p:cNvPr id="27" name="角丸四角形 26"/>
          <p:cNvSpPr/>
          <p:nvPr/>
        </p:nvSpPr>
        <p:spPr>
          <a:xfrm>
            <a:off x="7444934" y="2564904"/>
            <a:ext cx="1447546"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PWB Substrate</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9" name="角丸四角形 8"/>
          <p:cNvSpPr/>
          <p:nvPr/>
        </p:nvSpPr>
        <p:spPr>
          <a:xfrm>
            <a:off x="7444934" y="1772815"/>
            <a:ext cx="1447546" cy="5760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ICs</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DDR, Power IC,</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etc.</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68" name="角丸四角形 67"/>
          <p:cNvSpPr/>
          <p:nvPr/>
        </p:nvSpPr>
        <p:spPr>
          <a:xfrm>
            <a:off x="7452320" y="3356991"/>
            <a:ext cx="1440160" cy="566191"/>
          </a:xfrm>
          <a:prstGeom prst="roundRect">
            <a:avLst/>
          </a:prstGeom>
        </p:spPr>
        <p:style>
          <a:lnRef idx="1">
            <a:schemeClr val="accent1"/>
          </a:lnRef>
          <a:fillRef idx="3">
            <a:schemeClr val="accent1"/>
          </a:fillRef>
          <a:effectRef idx="2">
            <a:schemeClr val="accent1"/>
          </a:effectRef>
          <a:fontRef idx="minor">
            <a:schemeClr val="lt1"/>
          </a:fontRef>
        </p:style>
        <p:txBody>
          <a:bodyPr wrap="none"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Passive,</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Socket,</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Connector</a:t>
            </a:r>
          </a:p>
        </p:txBody>
      </p:sp>
      <p:cxnSp>
        <p:nvCxnSpPr>
          <p:cNvPr id="145" name="直線矢印コネクタ 144"/>
          <p:cNvCxnSpPr/>
          <p:nvPr/>
        </p:nvCxnSpPr>
        <p:spPr>
          <a:xfrm>
            <a:off x="3563888" y="4437112"/>
            <a:ext cx="0" cy="1152128"/>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00" name="直線矢印コネクタ 99"/>
          <p:cNvCxnSpPr/>
          <p:nvPr/>
        </p:nvCxnSpPr>
        <p:spPr>
          <a:xfrm>
            <a:off x="3563890" y="5159497"/>
            <a:ext cx="1368150" cy="0"/>
          </a:xfrm>
          <a:prstGeom prst="straightConnector1">
            <a:avLst/>
          </a:prstGeom>
          <a:ln w="19050">
            <a:solidFill>
              <a:srgbClr val="00B050"/>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03" name="直線矢印コネクタ 102"/>
          <p:cNvCxnSpPr>
            <a:stCxn id="34" idx="2"/>
          </p:cNvCxnSpPr>
          <p:nvPr/>
        </p:nvCxnSpPr>
        <p:spPr>
          <a:xfrm flipH="1">
            <a:off x="3491776" y="4437112"/>
            <a:ext cx="103" cy="650377"/>
          </a:xfrm>
          <a:prstGeom prst="straightConnector1">
            <a:avLst/>
          </a:prstGeom>
          <a:ln w="19050" cap="sq">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102" name="直線矢印コネクタ 101"/>
          <p:cNvCxnSpPr/>
          <p:nvPr/>
        </p:nvCxnSpPr>
        <p:spPr>
          <a:xfrm>
            <a:off x="3491776" y="5087489"/>
            <a:ext cx="1440265" cy="0"/>
          </a:xfrm>
          <a:prstGeom prst="straightConnector1">
            <a:avLst/>
          </a:prstGeom>
          <a:ln w="190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78" name="角丸四角形 77"/>
          <p:cNvSpPr/>
          <p:nvPr/>
        </p:nvSpPr>
        <p:spPr>
          <a:xfrm>
            <a:off x="2771799" y="5589240"/>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(10) Final Layout Check</a:t>
            </a:r>
            <a:endParaRPr lang="ja-JP" altLang="en-US" sz="1200" b="1" dirty="0">
              <a:solidFill>
                <a:prstClr val="white"/>
              </a:solidFill>
              <a:latin typeface="Meiryo UI" pitchFamily="50" charset="-128"/>
              <a:ea typeface="Meiryo UI" pitchFamily="50" charset="-128"/>
              <a:cs typeface="Meiryo UI" pitchFamily="50" charset="-128"/>
            </a:endParaRPr>
          </a:p>
        </p:txBody>
      </p:sp>
      <p:cxnSp>
        <p:nvCxnSpPr>
          <p:cNvPr id="92" name="直線矢印コネクタ 91"/>
          <p:cNvCxnSpPr/>
          <p:nvPr/>
        </p:nvCxnSpPr>
        <p:spPr>
          <a:xfrm flipV="1">
            <a:off x="1043608" y="2996952"/>
            <a:ext cx="0" cy="379785"/>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3" name="直線矢印コネクタ 92"/>
          <p:cNvCxnSpPr/>
          <p:nvPr/>
        </p:nvCxnSpPr>
        <p:spPr>
          <a:xfrm flipV="1">
            <a:off x="5364088" y="2996954"/>
            <a:ext cx="0" cy="45179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p:nvPr/>
        </p:nvCxnSpPr>
        <p:spPr>
          <a:xfrm flipH="1">
            <a:off x="971602" y="3448745"/>
            <a:ext cx="4392486" cy="0"/>
          </a:xfrm>
          <a:prstGeom prst="straightConnector1">
            <a:avLst/>
          </a:prstGeom>
          <a:ln w="19050" cap="rnd">
            <a:solidFill>
              <a:srgbClr val="7030A0"/>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06" name="テキスト ボックス 105"/>
          <p:cNvSpPr txBox="1"/>
          <p:nvPr/>
        </p:nvSpPr>
        <p:spPr>
          <a:xfrm>
            <a:off x="1835696" y="5497487"/>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00B0F0"/>
                </a:solidFill>
                <a:latin typeface="Calibri"/>
                <a:ea typeface="ＭＳ Ｐゴシック"/>
              </a:rPr>
              <a:t>G8</a:t>
            </a:r>
            <a:r>
              <a:rPr lang="en-US" altLang="ja-JP" sz="1400" dirty="0" smtClean="0">
                <a:solidFill>
                  <a:prstClr val="black"/>
                </a:solidFill>
                <a:latin typeface="Calibri"/>
                <a:ea typeface="ＭＳ Ｐゴシック"/>
              </a:rPr>
              <a:t> </a:t>
            </a:r>
            <a:endParaRPr lang="ja-JP" altLang="en-US" sz="1400" dirty="0">
              <a:solidFill>
                <a:prstClr val="black"/>
              </a:solidFill>
              <a:latin typeface="Calibri"/>
              <a:ea typeface="ＭＳ Ｐゴシック"/>
            </a:endParaRPr>
          </a:p>
        </p:txBody>
      </p:sp>
      <p:cxnSp>
        <p:nvCxnSpPr>
          <p:cNvPr id="139" name="直線矢印コネクタ 138"/>
          <p:cNvCxnSpPr/>
          <p:nvPr/>
        </p:nvCxnSpPr>
        <p:spPr>
          <a:xfrm>
            <a:off x="1043608" y="4437112"/>
            <a:ext cx="0" cy="5063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4" name="直線矢印コネクタ 113"/>
          <p:cNvCxnSpPr>
            <a:stCxn id="204" idx="2"/>
            <a:endCxn id="107" idx="0"/>
          </p:cNvCxnSpPr>
          <p:nvPr/>
        </p:nvCxnSpPr>
        <p:spPr>
          <a:xfrm>
            <a:off x="971600" y="4437112"/>
            <a:ext cx="0" cy="504056"/>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41" name="直線矢印コネクタ 140"/>
          <p:cNvCxnSpPr/>
          <p:nvPr/>
        </p:nvCxnSpPr>
        <p:spPr>
          <a:xfrm>
            <a:off x="899592" y="4437112"/>
            <a:ext cx="0" cy="506361"/>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4283968" y="3769295"/>
            <a:ext cx="1008112"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a:t>
            </a:r>
            <a:r>
              <a:rPr lang="en-US" altLang="ja-JP" sz="1400" dirty="0" smtClean="0">
                <a:solidFill>
                  <a:srgbClr val="7030A0"/>
                </a:solidFill>
                <a:latin typeface="Calibri"/>
                <a:ea typeface="ＭＳ Ｐゴシック"/>
              </a:rPr>
              <a:t> C5</a:t>
            </a:r>
            <a:endParaRPr lang="ja-JP" altLang="en-US" sz="1400" dirty="0">
              <a:solidFill>
                <a:srgbClr val="00B050"/>
              </a:solidFill>
              <a:latin typeface="Calibri"/>
              <a:ea typeface="ＭＳ Ｐゴシック"/>
            </a:endParaRPr>
          </a:p>
        </p:txBody>
      </p:sp>
      <p:cxnSp>
        <p:nvCxnSpPr>
          <p:cNvPr id="109" name="直線矢印コネクタ 108"/>
          <p:cNvCxnSpPr>
            <a:endCxn id="84" idx="3"/>
          </p:cNvCxnSpPr>
          <p:nvPr/>
        </p:nvCxnSpPr>
        <p:spPr>
          <a:xfrm flipH="1">
            <a:off x="1691680" y="2780928"/>
            <a:ext cx="1080119"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1835696" y="2545159"/>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C3</a:t>
            </a:r>
            <a:endParaRPr lang="en-US" altLang="ja-JP" sz="1400" dirty="0" smtClean="0">
              <a:solidFill>
                <a:prstClr val="black"/>
              </a:solidFill>
              <a:latin typeface="Calibri"/>
              <a:ea typeface="ＭＳ Ｐゴシック"/>
            </a:endParaRPr>
          </a:p>
        </p:txBody>
      </p:sp>
      <p:sp>
        <p:nvSpPr>
          <p:cNvPr id="118" name="テキスト ボックス 117"/>
          <p:cNvSpPr txBox="1"/>
          <p:nvPr/>
        </p:nvSpPr>
        <p:spPr>
          <a:xfrm>
            <a:off x="1835696" y="3140968"/>
            <a:ext cx="930997"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C5 </a:t>
            </a:r>
            <a:endParaRPr lang="ja-JP" altLang="en-US" sz="1400" dirty="0">
              <a:solidFill>
                <a:srgbClr val="7030A0"/>
              </a:solidFill>
              <a:latin typeface="Calibri"/>
              <a:ea typeface="ＭＳ Ｐゴシック"/>
            </a:endParaRPr>
          </a:p>
        </p:txBody>
      </p:sp>
      <p:sp>
        <p:nvSpPr>
          <p:cNvPr id="105" name="テキスト ボックス 104"/>
          <p:cNvSpPr txBox="1"/>
          <p:nvPr/>
        </p:nvSpPr>
        <p:spPr>
          <a:xfrm>
            <a:off x="1835696" y="3913311"/>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00B0F0"/>
                </a:solidFill>
                <a:latin typeface="Calibri"/>
                <a:ea typeface="ＭＳ Ｐゴシック"/>
              </a:rPr>
              <a:t>G6</a:t>
            </a:r>
            <a:r>
              <a:rPr lang="en-US" altLang="ja-JP" sz="1400" dirty="0" smtClean="0">
                <a:solidFill>
                  <a:prstClr val="black"/>
                </a:solidFill>
                <a:latin typeface="Calibri"/>
                <a:ea typeface="ＭＳ Ｐゴシック"/>
              </a:rPr>
              <a:t> </a:t>
            </a:r>
            <a:endParaRPr lang="ja-JP" altLang="en-US" sz="1400" dirty="0">
              <a:solidFill>
                <a:prstClr val="black"/>
              </a:solidFill>
              <a:latin typeface="Calibri"/>
              <a:ea typeface="ＭＳ Ｐゴシック"/>
            </a:endParaRPr>
          </a:p>
        </p:txBody>
      </p:sp>
      <p:sp>
        <p:nvSpPr>
          <p:cNvPr id="119" name="テキスト ボックス 118"/>
          <p:cNvSpPr txBox="1"/>
          <p:nvPr/>
        </p:nvSpPr>
        <p:spPr>
          <a:xfrm>
            <a:off x="2725345" y="4437112"/>
            <a:ext cx="766535" cy="307777"/>
          </a:xfrm>
          <a:prstGeom prst="rect">
            <a:avLst/>
          </a:prstGeom>
          <a:noFill/>
        </p:spPr>
        <p:txBody>
          <a:bodyPr wrap="square" rtlCol="0">
            <a:spAutoFit/>
          </a:bodyPr>
          <a:lstStyle/>
          <a:p>
            <a:pPr algn="r" fontAlgn="auto">
              <a:spcBef>
                <a:spcPts val="0"/>
              </a:spcBef>
              <a:spcAft>
                <a:spcPts val="0"/>
              </a:spcAft>
            </a:pPr>
            <a:r>
              <a:rPr lang="en-US" altLang="ja-JP" sz="1400" dirty="0" smtClean="0">
                <a:solidFill>
                  <a:prstClr val="black"/>
                </a:solidFill>
                <a:latin typeface="Calibri"/>
                <a:ea typeface="ＭＳ Ｐゴシック"/>
              </a:rPr>
              <a:t>TOP</a:t>
            </a:r>
            <a:r>
              <a:rPr lang="en-US" altLang="ja-JP" sz="1400" dirty="0" smtClean="0">
                <a:solidFill>
                  <a:srgbClr val="7030A0"/>
                </a:solidFill>
                <a:latin typeface="Calibri"/>
                <a:ea typeface="ＭＳ Ｐゴシック"/>
              </a:rPr>
              <a:t> C7</a:t>
            </a:r>
            <a:endParaRPr lang="ja-JP" altLang="en-US" sz="1400" dirty="0">
              <a:solidFill>
                <a:srgbClr val="00B050"/>
              </a:solidFill>
              <a:latin typeface="Calibri"/>
              <a:ea typeface="ＭＳ Ｐゴシック"/>
            </a:endParaRPr>
          </a:p>
        </p:txBody>
      </p:sp>
      <p:cxnSp>
        <p:nvCxnSpPr>
          <p:cNvPr id="120" name="直線矢印コネクタ 119"/>
          <p:cNvCxnSpPr/>
          <p:nvPr/>
        </p:nvCxnSpPr>
        <p:spPr>
          <a:xfrm flipH="1">
            <a:off x="5580111" y="2996952"/>
            <a:ext cx="3" cy="1152128"/>
          </a:xfrm>
          <a:prstGeom prst="straightConnector1">
            <a:avLst/>
          </a:prstGeom>
          <a:ln w="19050">
            <a:solidFill>
              <a:srgbClr val="7030A0"/>
            </a:solidFill>
            <a:tailEnd type="none"/>
          </a:ln>
        </p:spPr>
        <p:style>
          <a:lnRef idx="1">
            <a:schemeClr val="accent1"/>
          </a:lnRef>
          <a:fillRef idx="0">
            <a:schemeClr val="accent1"/>
          </a:fillRef>
          <a:effectRef idx="0">
            <a:schemeClr val="accent1"/>
          </a:effectRef>
          <a:fontRef idx="minor">
            <a:schemeClr val="tx1"/>
          </a:fontRef>
        </p:style>
      </p:cxnSp>
      <p:cxnSp>
        <p:nvCxnSpPr>
          <p:cNvPr id="122" name="直線矢印コネクタ 121"/>
          <p:cNvCxnSpPr/>
          <p:nvPr/>
        </p:nvCxnSpPr>
        <p:spPr>
          <a:xfrm flipH="1">
            <a:off x="4211959" y="4149080"/>
            <a:ext cx="1368152" cy="0"/>
          </a:xfrm>
          <a:prstGeom prst="straightConnector1">
            <a:avLst/>
          </a:prstGeom>
          <a:ln w="190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23" name="テキスト ボックス 122"/>
          <p:cNvSpPr txBox="1"/>
          <p:nvPr/>
        </p:nvSpPr>
        <p:spPr>
          <a:xfrm>
            <a:off x="1835696" y="5353471"/>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7030A0"/>
                </a:solidFill>
                <a:latin typeface="Calibri"/>
                <a:ea typeface="ＭＳ Ｐゴシック"/>
              </a:rPr>
              <a:t>C8</a:t>
            </a:r>
            <a:endParaRPr lang="ja-JP" altLang="en-US" sz="1400" dirty="0">
              <a:solidFill>
                <a:prstClr val="black"/>
              </a:solidFill>
              <a:latin typeface="Calibri"/>
              <a:ea typeface="ＭＳ Ｐゴシック"/>
            </a:endParaRPr>
          </a:p>
        </p:txBody>
      </p:sp>
      <p:cxnSp>
        <p:nvCxnSpPr>
          <p:cNvPr id="124" name="直線矢印コネクタ 123"/>
          <p:cNvCxnSpPr/>
          <p:nvPr/>
        </p:nvCxnSpPr>
        <p:spPr>
          <a:xfrm flipV="1">
            <a:off x="899592" y="5375521"/>
            <a:ext cx="0" cy="361481"/>
          </a:xfrm>
          <a:prstGeom prst="straightConnector1">
            <a:avLst/>
          </a:prstGeom>
          <a:ln w="19050" cap="rnd">
            <a:solidFill>
              <a:srgbClr val="7030A0"/>
            </a:solidFill>
            <a:tailEnd type="none"/>
          </a:ln>
        </p:spPr>
        <p:style>
          <a:lnRef idx="1">
            <a:schemeClr val="accent1"/>
          </a:lnRef>
          <a:fillRef idx="0">
            <a:schemeClr val="accent1"/>
          </a:fillRef>
          <a:effectRef idx="0">
            <a:schemeClr val="accent1"/>
          </a:effectRef>
          <a:fontRef idx="minor">
            <a:schemeClr val="tx1"/>
          </a:fontRef>
        </p:style>
      </p:cxnSp>
      <p:sp>
        <p:nvSpPr>
          <p:cNvPr id="126" name="テキスト ボックス 125"/>
          <p:cNvSpPr txBox="1"/>
          <p:nvPr/>
        </p:nvSpPr>
        <p:spPr>
          <a:xfrm>
            <a:off x="4283968" y="5353471"/>
            <a:ext cx="1008112"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a:t>
            </a:r>
            <a:r>
              <a:rPr lang="en-US" altLang="ja-JP" sz="1400" dirty="0" smtClean="0">
                <a:solidFill>
                  <a:srgbClr val="7030A0"/>
                </a:solidFill>
                <a:latin typeface="Calibri"/>
                <a:ea typeface="ＭＳ Ｐゴシック"/>
              </a:rPr>
              <a:t> C9</a:t>
            </a:r>
            <a:endParaRPr lang="ja-JP" altLang="en-US" sz="1400" dirty="0">
              <a:solidFill>
                <a:srgbClr val="00B050"/>
              </a:solidFill>
              <a:latin typeface="Calibri"/>
              <a:ea typeface="ＭＳ Ｐゴシック"/>
            </a:endParaRPr>
          </a:p>
        </p:txBody>
      </p:sp>
      <p:cxnSp>
        <p:nvCxnSpPr>
          <p:cNvPr id="130" name="直線矢印コネクタ 129"/>
          <p:cNvCxnSpPr/>
          <p:nvPr/>
        </p:nvCxnSpPr>
        <p:spPr>
          <a:xfrm flipV="1">
            <a:off x="5580112" y="5375521"/>
            <a:ext cx="0" cy="357735"/>
          </a:xfrm>
          <a:prstGeom prst="straightConnector1">
            <a:avLst/>
          </a:prstGeom>
          <a:ln w="19050" cap="rnd">
            <a:solidFill>
              <a:srgbClr val="7030A0"/>
            </a:solidFill>
            <a:tailEnd type="none"/>
          </a:ln>
        </p:spPr>
        <p:style>
          <a:lnRef idx="1">
            <a:schemeClr val="accent1"/>
          </a:lnRef>
          <a:fillRef idx="0">
            <a:schemeClr val="accent1"/>
          </a:fillRef>
          <a:effectRef idx="0">
            <a:schemeClr val="accent1"/>
          </a:effectRef>
          <a:fontRef idx="minor">
            <a:schemeClr val="tx1"/>
          </a:fontRef>
        </p:style>
      </p:cxnSp>
      <p:sp>
        <p:nvSpPr>
          <p:cNvPr id="135" name="テキスト ボックス 134"/>
          <p:cNvSpPr txBox="1"/>
          <p:nvPr/>
        </p:nvSpPr>
        <p:spPr>
          <a:xfrm>
            <a:off x="4283968" y="2780928"/>
            <a:ext cx="1044115"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TOP </a:t>
            </a:r>
            <a:r>
              <a:rPr lang="en-US" altLang="ja-JP" sz="1400" dirty="0" smtClean="0">
                <a:solidFill>
                  <a:srgbClr val="00B050"/>
                </a:solidFill>
                <a:latin typeface="Calibri"/>
                <a:ea typeface="ＭＳ Ｐゴシック"/>
              </a:rPr>
              <a:t>N3</a:t>
            </a:r>
          </a:p>
        </p:txBody>
      </p:sp>
      <p:sp>
        <p:nvSpPr>
          <p:cNvPr id="136" name="テキスト ボックス 135"/>
          <p:cNvSpPr txBox="1"/>
          <p:nvPr/>
        </p:nvSpPr>
        <p:spPr>
          <a:xfrm>
            <a:off x="1835696" y="2060848"/>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00B050"/>
                </a:solidFill>
                <a:latin typeface="Calibri"/>
                <a:ea typeface="ＭＳ Ｐゴシック"/>
              </a:rPr>
              <a:t>N2</a:t>
            </a:r>
          </a:p>
        </p:txBody>
      </p:sp>
      <p:sp>
        <p:nvSpPr>
          <p:cNvPr id="147" name="テキスト ボックス 146"/>
          <p:cNvSpPr txBox="1"/>
          <p:nvPr/>
        </p:nvSpPr>
        <p:spPr>
          <a:xfrm>
            <a:off x="6588224" y="2060848"/>
            <a:ext cx="720079"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ICs</a:t>
            </a:r>
            <a:r>
              <a:rPr lang="ja-JP" altLang="en-US" sz="1400" dirty="0" smtClean="0">
                <a:solidFill>
                  <a:srgbClr val="7030A0"/>
                </a:solidFill>
                <a:latin typeface="Calibri"/>
                <a:ea typeface="ＭＳ Ｐゴシック"/>
              </a:rPr>
              <a:t> </a:t>
            </a:r>
            <a:r>
              <a:rPr lang="en-US" altLang="ja-JP" sz="1400" dirty="0" smtClean="0">
                <a:solidFill>
                  <a:srgbClr val="00B050"/>
                </a:solidFill>
                <a:latin typeface="Calibri"/>
                <a:ea typeface="ＭＳ Ｐゴシック"/>
              </a:rPr>
              <a:t>N</a:t>
            </a:r>
            <a:endParaRPr lang="ja-JP" altLang="en-US" sz="1400" dirty="0">
              <a:solidFill>
                <a:srgbClr val="00B050"/>
              </a:solidFill>
              <a:latin typeface="Calibri"/>
              <a:ea typeface="ＭＳ Ｐゴシック"/>
            </a:endParaRPr>
          </a:p>
        </p:txBody>
      </p:sp>
      <p:sp>
        <p:nvSpPr>
          <p:cNvPr id="150" name="テキスト ボックス 149"/>
          <p:cNvSpPr txBox="1"/>
          <p:nvPr/>
        </p:nvSpPr>
        <p:spPr>
          <a:xfrm>
            <a:off x="1835696" y="4221088"/>
            <a:ext cx="864096"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PKG </a:t>
            </a:r>
            <a:r>
              <a:rPr lang="en-US" altLang="ja-JP" sz="1400" dirty="0" smtClean="0">
                <a:solidFill>
                  <a:srgbClr val="FF0000"/>
                </a:solidFill>
                <a:latin typeface="Calibri"/>
                <a:ea typeface="ＭＳ Ｐゴシック"/>
              </a:rPr>
              <a:t>R6</a:t>
            </a:r>
            <a:r>
              <a:rPr lang="en-US" altLang="ja-JP" sz="1400" dirty="0" smtClean="0">
                <a:solidFill>
                  <a:prstClr val="black"/>
                </a:solidFill>
                <a:latin typeface="Calibri"/>
                <a:ea typeface="ＭＳ Ｐゴシック"/>
              </a:rPr>
              <a:t> </a:t>
            </a:r>
            <a:endParaRPr lang="ja-JP" altLang="en-US" sz="1400" dirty="0">
              <a:solidFill>
                <a:prstClr val="black"/>
              </a:solidFill>
              <a:latin typeface="Calibri"/>
              <a:ea typeface="ＭＳ Ｐゴシック"/>
            </a:endParaRPr>
          </a:p>
        </p:txBody>
      </p:sp>
      <p:cxnSp>
        <p:nvCxnSpPr>
          <p:cNvPr id="152" name="直線矢印コネクタ 151"/>
          <p:cNvCxnSpPr/>
          <p:nvPr/>
        </p:nvCxnSpPr>
        <p:spPr>
          <a:xfrm flipV="1">
            <a:off x="2520343" y="4293097"/>
            <a:ext cx="0" cy="1580430"/>
          </a:xfrm>
          <a:prstGeom prst="straightConnector1">
            <a:avLst/>
          </a:prstGeom>
          <a:ln w="19050" cap="rnd">
            <a:solidFill>
              <a:srgbClr val="FF000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3" name="直線矢印コネクタ 152"/>
          <p:cNvCxnSpPr/>
          <p:nvPr/>
        </p:nvCxnSpPr>
        <p:spPr>
          <a:xfrm>
            <a:off x="2520343" y="5873527"/>
            <a:ext cx="251456"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2" name="テキスト ボックス 161"/>
          <p:cNvSpPr txBox="1"/>
          <p:nvPr/>
        </p:nvSpPr>
        <p:spPr>
          <a:xfrm>
            <a:off x="6588224" y="3645024"/>
            <a:ext cx="1144742" cy="307777"/>
          </a:xfrm>
          <a:prstGeom prst="rect">
            <a:avLst/>
          </a:prstGeom>
          <a:noFill/>
        </p:spPr>
        <p:txBody>
          <a:bodyPr wrap="square" rtlCol="0">
            <a:spAutoFit/>
          </a:bodyPr>
          <a:lstStyle/>
          <a:p>
            <a:pPr fontAlgn="auto">
              <a:spcBef>
                <a:spcPts val="0"/>
              </a:spcBef>
              <a:spcAft>
                <a:spcPts val="0"/>
              </a:spcAft>
            </a:pPr>
            <a:r>
              <a:rPr lang="en-US" altLang="ja-JP" sz="1400" dirty="0" smtClean="0">
                <a:solidFill>
                  <a:prstClr val="black"/>
                </a:solidFill>
                <a:latin typeface="Calibri"/>
                <a:ea typeface="ＭＳ Ｐゴシック"/>
              </a:rPr>
              <a:t>Discrete </a:t>
            </a:r>
            <a:r>
              <a:rPr lang="en-US" altLang="ja-JP" sz="1400" dirty="0" smtClean="0">
                <a:solidFill>
                  <a:srgbClr val="00B050"/>
                </a:solidFill>
                <a:latin typeface="Calibri"/>
                <a:ea typeface="ＭＳ Ｐゴシック"/>
              </a:rPr>
              <a:t>N</a:t>
            </a:r>
            <a:endParaRPr lang="ja-JP" altLang="en-US" sz="1400" dirty="0">
              <a:solidFill>
                <a:srgbClr val="00B050"/>
              </a:solidFill>
              <a:latin typeface="Calibri"/>
              <a:ea typeface="ＭＳ Ｐゴシック"/>
            </a:endParaRPr>
          </a:p>
        </p:txBody>
      </p:sp>
      <p:cxnSp>
        <p:nvCxnSpPr>
          <p:cNvPr id="112" name="直線矢印コネクタ 111"/>
          <p:cNvCxnSpPr/>
          <p:nvPr/>
        </p:nvCxnSpPr>
        <p:spPr>
          <a:xfrm rot="16200000" flipH="1">
            <a:off x="3779912" y="2348880"/>
            <a:ext cx="432048" cy="0"/>
          </a:xfrm>
          <a:prstGeom prst="straightConnector1">
            <a:avLst/>
          </a:prstGeom>
          <a:ln w="19050">
            <a:solidFill>
              <a:srgbClr val="00B05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13" name="直線矢印コネクタ 112"/>
          <p:cNvCxnSpPr/>
          <p:nvPr/>
        </p:nvCxnSpPr>
        <p:spPr>
          <a:xfrm>
            <a:off x="3923928" y="2060848"/>
            <a:ext cx="0" cy="504056"/>
          </a:xfrm>
          <a:prstGeom prst="straightConnector1">
            <a:avLst/>
          </a:prstGeom>
          <a:ln w="190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rot="16200000" flipH="1">
            <a:off x="2923686" y="2348880"/>
            <a:ext cx="432048" cy="0"/>
          </a:xfrm>
          <a:prstGeom prst="straightConnector1">
            <a:avLst/>
          </a:prstGeom>
          <a:ln w="19050">
            <a:solidFill>
              <a:srgbClr val="00B05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33" name="直線矢印コネクタ 132"/>
          <p:cNvCxnSpPr/>
          <p:nvPr/>
        </p:nvCxnSpPr>
        <p:spPr>
          <a:xfrm>
            <a:off x="3067702" y="2060848"/>
            <a:ext cx="0" cy="504056"/>
          </a:xfrm>
          <a:prstGeom prst="straightConnector1">
            <a:avLst/>
          </a:prstGeom>
          <a:ln w="190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38" name="直線矢印コネクタ 137"/>
          <p:cNvCxnSpPr/>
          <p:nvPr/>
        </p:nvCxnSpPr>
        <p:spPr>
          <a:xfrm>
            <a:off x="3995936" y="3718102"/>
            <a:ext cx="0" cy="286962"/>
          </a:xfrm>
          <a:prstGeom prst="straightConnector1">
            <a:avLst/>
          </a:prstGeom>
          <a:ln w="19050">
            <a:solidFill>
              <a:srgbClr val="00B05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49" name="直線矢印コネクタ 148"/>
          <p:cNvCxnSpPr/>
          <p:nvPr/>
        </p:nvCxnSpPr>
        <p:spPr>
          <a:xfrm>
            <a:off x="3923928" y="3640086"/>
            <a:ext cx="0" cy="364978"/>
          </a:xfrm>
          <a:prstGeom prst="straightConnector1">
            <a:avLst/>
          </a:prstGeom>
          <a:ln w="19050">
            <a:solidFill>
              <a:srgbClr val="7030A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55" name="直線矢印コネクタ 154"/>
          <p:cNvCxnSpPr/>
          <p:nvPr/>
        </p:nvCxnSpPr>
        <p:spPr>
          <a:xfrm flipH="1">
            <a:off x="4211961" y="5873527"/>
            <a:ext cx="2401648" cy="0"/>
          </a:xfrm>
          <a:prstGeom prst="straightConnector1">
            <a:avLst/>
          </a:prstGeom>
          <a:ln w="19050">
            <a:solidFill>
              <a:srgbClr val="FF000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57" name="直線矢印コネクタ 156"/>
          <p:cNvCxnSpPr>
            <a:endCxn id="73" idx="3"/>
          </p:cNvCxnSpPr>
          <p:nvPr/>
        </p:nvCxnSpPr>
        <p:spPr>
          <a:xfrm flipH="1">
            <a:off x="6372199" y="5159497"/>
            <a:ext cx="241409" cy="0"/>
          </a:xfrm>
          <a:prstGeom prst="straightConnector1">
            <a:avLst/>
          </a:prstGeom>
          <a:ln w="19050">
            <a:solidFill>
              <a:srgbClr val="FF0000"/>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204" name="角丸四角形 203"/>
          <p:cNvSpPr/>
          <p:nvPr/>
        </p:nvSpPr>
        <p:spPr>
          <a:xfrm>
            <a:off x="251520" y="400506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(6) PKG</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Pre Layout</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34" name="角丸四角形 33"/>
          <p:cNvSpPr/>
          <p:nvPr/>
        </p:nvSpPr>
        <p:spPr>
          <a:xfrm>
            <a:off x="2771799" y="400506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(7) Pre Layout</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Check</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5" name="角丸四角形 4"/>
          <p:cNvSpPr/>
          <p:nvPr/>
        </p:nvSpPr>
        <p:spPr>
          <a:xfrm>
            <a:off x="2771799" y="256490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(3) Floor Plan</a:t>
            </a:r>
          </a:p>
        </p:txBody>
      </p:sp>
      <p:sp>
        <p:nvSpPr>
          <p:cNvPr id="55" name="角丸四角形 54"/>
          <p:cNvSpPr/>
          <p:nvPr/>
        </p:nvSpPr>
        <p:spPr>
          <a:xfrm>
            <a:off x="251520" y="1844824"/>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(2) LSI</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Outline SPEC.</a:t>
            </a:r>
            <a:endParaRPr lang="ja-JP" altLang="en-US" sz="1200" b="1" dirty="0">
              <a:solidFill>
                <a:prstClr val="white"/>
              </a:solidFill>
              <a:latin typeface="Meiryo UI" pitchFamily="50" charset="-128"/>
              <a:ea typeface="Meiryo UI" pitchFamily="50" charset="-128"/>
              <a:cs typeface="Meiryo UI" pitchFamily="50" charset="-128"/>
            </a:endParaRPr>
          </a:p>
        </p:txBody>
      </p:sp>
      <p:cxnSp>
        <p:nvCxnSpPr>
          <p:cNvPr id="116" name="カギ線コネクタ 115"/>
          <p:cNvCxnSpPr>
            <a:stCxn id="107" idx="2"/>
            <a:endCxn id="78" idx="1"/>
          </p:cNvCxnSpPr>
          <p:nvPr/>
        </p:nvCxnSpPr>
        <p:spPr>
          <a:xfrm rot="16200000" flipH="1">
            <a:off x="1655675" y="4689140"/>
            <a:ext cx="432048" cy="1800199"/>
          </a:xfrm>
          <a:prstGeom prst="bentConnector2">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a:off x="899592" y="5733256"/>
            <a:ext cx="1872207"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07" name="角丸四角形 106"/>
          <p:cNvSpPr/>
          <p:nvPr/>
        </p:nvSpPr>
        <p:spPr>
          <a:xfrm>
            <a:off x="251520" y="4941168"/>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(8) PKG</a:t>
            </a:r>
          </a:p>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Final Layout</a:t>
            </a:r>
            <a:endParaRPr lang="ja-JP" altLang="en-US" sz="1200" b="1" dirty="0">
              <a:solidFill>
                <a:prstClr val="white"/>
              </a:solidFill>
              <a:latin typeface="Meiryo UI" pitchFamily="50" charset="-128"/>
              <a:ea typeface="Meiryo UI" pitchFamily="50" charset="-128"/>
              <a:cs typeface="Meiryo UI" pitchFamily="50" charset="-128"/>
            </a:endParaRPr>
          </a:p>
        </p:txBody>
      </p:sp>
      <p:cxnSp>
        <p:nvCxnSpPr>
          <p:cNvPr id="80" name="カギ線コネクタ 79"/>
          <p:cNvCxnSpPr>
            <a:stCxn id="73" idx="2"/>
            <a:endCxn id="78" idx="3"/>
          </p:cNvCxnSpPr>
          <p:nvPr/>
        </p:nvCxnSpPr>
        <p:spPr>
          <a:xfrm rot="5400000">
            <a:off x="4717168" y="4870312"/>
            <a:ext cx="429743" cy="1440160"/>
          </a:xfrm>
          <a:prstGeom prst="bentConnector2">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31" name="直線矢印コネクタ 130"/>
          <p:cNvCxnSpPr/>
          <p:nvPr/>
        </p:nvCxnSpPr>
        <p:spPr>
          <a:xfrm flipH="1">
            <a:off x="4211960" y="5733256"/>
            <a:ext cx="1368152"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73" name="角丸四角形 72"/>
          <p:cNvSpPr/>
          <p:nvPr/>
        </p:nvSpPr>
        <p:spPr>
          <a:xfrm>
            <a:off x="4932039" y="4943473"/>
            <a:ext cx="1440160" cy="432048"/>
          </a:xfrm>
          <a:prstGeom prst="roundRect">
            <a:avLst/>
          </a:prstGeom>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(9) Board Final Layout</a:t>
            </a:r>
            <a:endParaRPr lang="ja-JP" altLang="en-US" sz="1200" b="1" dirty="0">
              <a:solidFill>
                <a:prstClr val="white"/>
              </a:solidFill>
              <a:latin typeface="Meiryo UI" pitchFamily="50" charset="-128"/>
              <a:ea typeface="Meiryo UI" pitchFamily="50" charset="-128"/>
              <a:cs typeface="Meiryo UI" pitchFamily="50" charset="-128"/>
            </a:endParaRPr>
          </a:p>
        </p:txBody>
      </p:sp>
      <p:cxnSp>
        <p:nvCxnSpPr>
          <p:cNvPr id="70" name="直線矢印コネクタ 69"/>
          <p:cNvCxnSpPr/>
          <p:nvPr/>
        </p:nvCxnSpPr>
        <p:spPr>
          <a:xfrm flipH="1">
            <a:off x="1045540" y="3376737"/>
            <a:ext cx="4246540" cy="0"/>
          </a:xfrm>
          <a:prstGeom prst="straightConnector1">
            <a:avLst/>
          </a:prstGeom>
          <a:ln w="19050" cap="rnd">
            <a:solidFill>
              <a:srgbClr val="7030A0"/>
            </a:solidFill>
            <a:tailEnd type="none"/>
          </a:ln>
        </p:spPr>
        <p:style>
          <a:lnRef idx="1">
            <a:schemeClr val="accent1"/>
          </a:lnRef>
          <a:fillRef idx="0">
            <a:schemeClr val="accent1"/>
          </a:fillRef>
          <a:effectRef idx="0">
            <a:schemeClr val="accent1"/>
          </a:effectRef>
          <a:fontRef idx="minor">
            <a:schemeClr val="tx1"/>
          </a:fontRef>
        </p:style>
      </p:cxnSp>
      <p:sp>
        <p:nvSpPr>
          <p:cNvPr id="4" name="角丸四角形 3"/>
          <p:cNvSpPr/>
          <p:nvPr/>
        </p:nvSpPr>
        <p:spPr>
          <a:xfrm>
            <a:off x="2771799" y="1412776"/>
            <a:ext cx="1440160"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altLang="ja-JP" sz="1200" b="1" dirty="0" smtClean="0">
                <a:solidFill>
                  <a:prstClr val="white"/>
                </a:solidFill>
                <a:latin typeface="Meiryo UI" pitchFamily="50" charset="-128"/>
                <a:ea typeface="Meiryo UI" pitchFamily="50" charset="-128"/>
                <a:cs typeface="Meiryo UI" pitchFamily="50" charset="-128"/>
              </a:rPr>
              <a:t>(1) Block Diagram</a:t>
            </a:r>
            <a:endParaRPr lang="ja-JP" altLang="en-US" sz="1200" b="1" dirty="0">
              <a:solidFill>
                <a:prstClr val="white"/>
              </a:solidFill>
              <a:latin typeface="Meiryo UI" pitchFamily="50" charset="-128"/>
              <a:ea typeface="Meiryo UI" pitchFamily="50" charset="-128"/>
              <a:cs typeface="Meiryo UI" pitchFamily="50" charset="-128"/>
            </a:endParaRPr>
          </a:p>
        </p:txBody>
      </p:sp>
      <p:sp>
        <p:nvSpPr>
          <p:cNvPr id="98" name="角丸四角形 97"/>
          <p:cNvSpPr/>
          <p:nvPr/>
        </p:nvSpPr>
        <p:spPr>
          <a:xfrm>
            <a:off x="5464977" y="5511223"/>
            <a:ext cx="3686651" cy="91940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fontAlgn="auto">
              <a:spcBef>
                <a:spcPts val="0"/>
              </a:spcBef>
              <a:spcAft>
                <a:spcPts val="0"/>
              </a:spcAft>
            </a:pPr>
            <a:r>
              <a:rPr lang="en-US" altLang="ja-JP" dirty="0" smtClean="0">
                <a:solidFill>
                  <a:prstClr val="black"/>
                </a:solidFill>
              </a:rPr>
              <a:t>To understand the function</a:t>
            </a:r>
          </a:p>
          <a:p>
            <a:pPr algn="ctr" fontAlgn="auto">
              <a:spcBef>
                <a:spcPts val="0"/>
              </a:spcBef>
              <a:spcAft>
                <a:spcPts val="0"/>
              </a:spcAft>
            </a:pPr>
            <a:r>
              <a:rPr lang="en-US" altLang="ja-JP" dirty="0" smtClean="0">
                <a:solidFill>
                  <a:prstClr val="black"/>
                </a:solidFill>
              </a:rPr>
              <a:t>of </a:t>
            </a:r>
            <a:r>
              <a:rPr lang="en-US" altLang="ja-JP" dirty="0">
                <a:solidFill>
                  <a:prstClr val="black"/>
                </a:solidFill>
              </a:rPr>
              <a:t>the LPB standard format.</a:t>
            </a:r>
            <a:endParaRPr lang="ja-JP" altLang="en-US" dirty="0">
              <a:solidFill>
                <a:prstClr val="white"/>
              </a:solidFill>
            </a:endParaRPr>
          </a:p>
        </p:txBody>
      </p:sp>
    </p:spTree>
    <p:extLst>
      <p:ext uri="{BB962C8B-B14F-4D97-AF65-F5344CB8AC3E}">
        <p14:creationId xmlns:p14="http://schemas.microsoft.com/office/powerpoint/2010/main" val="3740695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932294649"/>
              </p:ext>
            </p:extLst>
          </p:nvPr>
        </p:nvGraphicFramePr>
        <p:xfrm>
          <a:off x="251520" y="980728"/>
          <a:ext cx="8640960" cy="4480560"/>
        </p:xfrm>
        <a:graphic>
          <a:graphicData uri="http://schemas.openxmlformats.org/drawingml/2006/table">
            <a:tbl>
              <a:tblPr>
                <a:tableStyleId>{5C22544A-7EE6-4342-B048-85BDC9FD1C3A}</a:tableStyleId>
              </a:tblPr>
              <a:tblGrid>
                <a:gridCol w="1080120"/>
                <a:gridCol w="2376264"/>
                <a:gridCol w="5184576"/>
              </a:tblGrid>
              <a:tr h="143901">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Header</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header</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Header</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rowSpan="3">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Global</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unit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unit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r>
              <a:tr h="212894">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shape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Defines the shape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pad stack</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pad stack</a:t>
                      </a:r>
                      <a:endPar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solidFill>
                      <a:schemeClr val="accent5">
                        <a:lumMod val="60000"/>
                        <a:lumOff val="40000"/>
                      </a:schemeClr>
                    </a:solidFill>
                  </a:tcPr>
                </a:tc>
              </a:tr>
              <a:tr h="143901">
                <a:tc rowSpan="9">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Module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socket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input/output ports of the module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53757">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kumimoji="1" lang="en-US" altLang="ja-JP" sz="1400" b="0" dirty="0" smtClean="0">
                          <a:solidFill>
                            <a:schemeClr val="tx1"/>
                          </a:solidFill>
                          <a:latin typeface="Tahoma" panose="020B0604030504040204" pitchFamily="34" charset="0"/>
                          <a:ea typeface="Tahoma" panose="020B0604030504040204" pitchFamily="34" charset="0"/>
                          <a:cs typeface="Tahoma" panose="020B0604030504040204" pitchFamily="34" charset="0"/>
                        </a:rPr>
                        <a:t>port</a:t>
                      </a:r>
                      <a:endParaRPr kumimoji="1" lang="ja-JP" altLang="en-US" sz="1400" b="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port shape, name and </a:t>
                      </a:r>
                      <a:r>
                        <a:rPr kumimoji="1" lang="en-US" altLang="ja-JP" sz="1400" dirty="0" err="1" smtClean="0">
                          <a:solidFill>
                            <a:schemeClr val="tx1"/>
                          </a:solidFill>
                          <a:latin typeface="Tahoma" panose="020B0604030504040204" pitchFamily="34" charset="0"/>
                          <a:ea typeface="Meiryo UI" panose="020B0604030504040204" pitchFamily="50" charset="-128"/>
                          <a:cs typeface="Tahoma" panose="020B0604030504040204" pitchFamily="34" charset="0"/>
                        </a:rPr>
                        <a:t>locaion</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port group</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group of the ports</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power domain group </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a:t>
                      </a:r>
                      <a:r>
                        <a:rPr kumimoji="1" lang="en-US" altLang="ja-JP" sz="1400" baseline="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 power domain of the signals</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kumimoji="1" lang="en-US" altLang="ja-JP" sz="1400" b="0" dirty="0" smtClean="0">
                          <a:solidFill>
                            <a:schemeClr val="tx1"/>
                          </a:solidFill>
                          <a:latin typeface="Tahoma" panose="020B0604030504040204" pitchFamily="34" charset="0"/>
                          <a:ea typeface="Tahoma" panose="020B0604030504040204" pitchFamily="34" charset="0"/>
                          <a:cs typeface="Tahoma" panose="020B0604030504040204" pitchFamily="34" charset="0"/>
                        </a:rPr>
                        <a:t>swappable</a:t>
                      </a:r>
                      <a:r>
                        <a:rPr kumimoji="1" lang="en-US" altLang="ja-JP" sz="1400" b="0" baseline="0" dirty="0" smtClean="0">
                          <a:solidFill>
                            <a:schemeClr val="tx1"/>
                          </a:solidFill>
                          <a:latin typeface="Tahoma" panose="020B0604030504040204" pitchFamily="34" charset="0"/>
                          <a:ea typeface="Tahoma" panose="020B0604030504040204" pitchFamily="34" charset="0"/>
                          <a:cs typeface="Tahoma" panose="020B0604030504040204" pitchFamily="34" charset="0"/>
                        </a:rPr>
                        <a:t> port/group</a:t>
                      </a:r>
                      <a:endParaRPr kumimoji="1" lang="ja-JP" altLang="en-US" sz="1400" b="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swappable ports/port</a:t>
                      </a:r>
                      <a:r>
                        <a:rPr kumimoji="1" lang="en-US" altLang="ja-JP" sz="1400" baseline="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 groups</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frequency</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Specifies</a:t>
                      </a:r>
                      <a:r>
                        <a:rPr kumimoji="1" lang="en-US" altLang="ja-JP" sz="1400" baseline="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 the </a:t>
                      </a:r>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operating (clock) frequency for the port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	constraint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constraints for the upper hierarchy</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specification</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specification</a:t>
                      </a:r>
                      <a:r>
                        <a:rPr kumimoji="1" lang="en-US" altLang="ja-JP" sz="1400" baseline="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 of the module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reference</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 the connection procedure between ports in socket section and ports in referenced file. </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Component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rPr>
                        <a:t>placement</a:t>
                      </a:r>
                      <a:endParaRPr kumimoji="1" lang="ja-JP" altLang="en-US" sz="1400" dirty="0">
                        <a:solidFill>
                          <a:schemeClr val="tx1"/>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Defines</a:t>
                      </a:r>
                      <a:r>
                        <a:rPr kumimoji="1" lang="en-US" altLang="ja-JP" sz="1400" baseline="0" dirty="0" smtClean="0">
                          <a:solidFill>
                            <a:schemeClr val="tx1"/>
                          </a:solidFill>
                          <a:latin typeface="Tahoma" panose="020B0604030504040204" pitchFamily="34" charset="0"/>
                          <a:ea typeface="Meiryo UI" panose="020B0604030504040204" pitchFamily="50" charset="-128"/>
                          <a:cs typeface="Tahoma" panose="020B0604030504040204" pitchFamily="34" charset="0"/>
                        </a:rPr>
                        <a:t> the placement of the module</a:t>
                      </a:r>
                      <a:endParaRPr kumimoji="1" lang="en-US" altLang="ja-JP" sz="14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solidFill>
                      <a:schemeClr val="accent5">
                        <a:lumMod val="60000"/>
                        <a:lumOff val="40000"/>
                      </a:schemeClr>
                    </a:solidFill>
                  </a:tcPr>
                </a:tc>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1794675943"/>
              </p:ext>
            </p:extLst>
          </p:nvPr>
        </p:nvGraphicFramePr>
        <p:xfrm>
          <a:off x="251520" y="980728"/>
          <a:ext cx="8640960" cy="4480560"/>
        </p:xfrm>
        <a:graphic>
          <a:graphicData uri="http://schemas.openxmlformats.org/drawingml/2006/table">
            <a:tbl>
              <a:tblPr>
                <a:tableStyleId>{5C22544A-7EE6-4342-B048-85BDC9FD1C3A}</a:tableStyleId>
              </a:tblPr>
              <a:tblGrid>
                <a:gridCol w="1080120"/>
                <a:gridCol w="2376264"/>
                <a:gridCol w="5184576"/>
              </a:tblGrid>
              <a:tr h="143901">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Header</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header</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Header</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rowSpan="3">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Global</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unit</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unit</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r>
              <a:tr h="212894">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shape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Defines the shape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pad stack</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pad stack</a:t>
                      </a:r>
                      <a:endParaRPr kumimoji="1" lang="en-US" altLang="ja-JP" sz="1400" dirty="0" smtClean="0">
                        <a:latin typeface="Tahoma" panose="020B0604030504040204" pitchFamily="34" charset="0"/>
                        <a:ea typeface="Tahoma" panose="020B0604030504040204" pitchFamily="34" charset="0"/>
                        <a:cs typeface="Tahoma" panose="020B0604030504040204" pitchFamily="34" charset="0"/>
                      </a:endParaRPr>
                    </a:p>
                  </a:txBody>
                  <a:tcPr>
                    <a:solidFill>
                      <a:schemeClr val="accent5">
                        <a:lumMod val="60000"/>
                        <a:lumOff val="40000"/>
                      </a:schemeClr>
                    </a:solidFill>
                  </a:tcPr>
                </a:tc>
              </a:tr>
              <a:tr h="143901">
                <a:tc rowSpan="9">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Module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socket</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input/output ports of the module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53757">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a:t>
                      </a:r>
                      <a:r>
                        <a:rPr kumimoji="1" lang="en-US" altLang="ja-JP" sz="1400" b="0" dirty="0" smtClean="0">
                          <a:solidFill>
                            <a:srgbClr val="FF0000"/>
                          </a:solidFill>
                          <a:latin typeface="Tahoma" panose="020B0604030504040204" pitchFamily="34" charset="0"/>
                          <a:ea typeface="Tahoma" panose="020B0604030504040204" pitchFamily="34" charset="0"/>
                          <a:cs typeface="Tahoma" panose="020B0604030504040204" pitchFamily="34" charset="0"/>
                        </a:rPr>
                        <a:t>port</a:t>
                      </a:r>
                      <a:endParaRPr kumimoji="1" lang="ja-JP" altLang="en-US" sz="1400" b="0" dirty="0">
                        <a:solidFill>
                          <a:srgbClr val="FF0000"/>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port shape, name and </a:t>
                      </a:r>
                      <a:r>
                        <a:rPr kumimoji="1" lang="en-US" altLang="ja-JP" sz="1400" dirty="0" err="1" smtClean="0">
                          <a:latin typeface="Tahoma" panose="020B0604030504040204" pitchFamily="34" charset="0"/>
                          <a:ea typeface="Meiryo UI" panose="020B0604030504040204" pitchFamily="50" charset="-128"/>
                          <a:cs typeface="Tahoma" panose="020B0604030504040204" pitchFamily="34" charset="0"/>
                        </a:rPr>
                        <a:t>locaion</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port group</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group of the ports</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power domain group </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a:t>
                      </a:r>
                      <a:r>
                        <a:rPr kumimoji="1" lang="en-US" altLang="ja-JP" sz="1400" baseline="0" dirty="0" smtClean="0">
                          <a:latin typeface="Tahoma" panose="020B0604030504040204" pitchFamily="34" charset="0"/>
                          <a:ea typeface="Meiryo UI" panose="020B0604030504040204" pitchFamily="50" charset="-128"/>
                          <a:cs typeface="Tahoma" panose="020B0604030504040204" pitchFamily="34" charset="0"/>
                        </a:rPr>
                        <a:t> power domain of the signals</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a:t>
                      </a:r>
                      <a:r>
                        <a:rPr kumimoji="1" lang="en-US" altLang="ja-JP" sz="1400" b="0" dirty="0" smtClean="0">
                          <a:solidFill>
                            <a:srgbClr val="FF0000"/>
                          </a:solidFill>
                          <a:latin typeface="Tahoma" panose="020B0604030504040204" pitchFamily="34" charset="0"/>
                          <a:ea typeface="Tahoma" panose="020B0604030504040204" pitchFamily="34" charset="0"/>
                          <a:cs typeface="Tahoma" panose="020B0604030504040204" pitchFamily="34" charset="0"/>
                        </a:rPr>
                        <a:t>swappable</a:t>
                      </a:r>
                      <a:r>
                        <a:rPr kumimoji="1" lang="en-US" altLang="ja-JP" sz="1400" b="0" baseline="0" dirty="0" smtClean="0">
                          <a:solidFill>
                            <a:srgbClr val="FF0000"/>
                          </a:solidFill>
                          <a:latin typeface="Tahoma" panose="020B0604030504040204" pitchFamily="34" charset="0"/>
                          <a:ea typeface="Tahoma" panose="020B0604030504040204" pitchFamily="34" charset="0"/>
                          <a:cs typeface="Tahoma" panose="020B0604030504040204" pitchFamily="34" charset="0"/>
                        </a:rPr>
                        <a:t> port/group</a:t>
                      </a:r>
                      <a:endParaRPr kumimoji="1" lang="ja-JP" altLang="en-US" sz="1400" b="0" dirty="0">
                        <a:solidFill>
                          <a:srgbClr val="FF0000"/>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swappable ports/port</a:t>
                      </a:r>
                      <a:r>
                        <a:rPr kumimoji="1" lang="en-US" altLang="ja-JP" sz="1400" baseline="0" dirty="0" smtClean="0">
                          <a:latin typeface="Tahoma" panose="020B0604030504040204" pitchFamily="34" charset="0"/>
                          <a:ea typeface="Meiryo UI" panose="020B0604030504040204" pitchFamily="50" charset="-128"/>
                          <a:cs typeface="Tahoma" panose="020B0604030504040204" pitchFamily="34" charset="0"/>
                        </a:rPr>
                        <a:t> groups</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frequency</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Specifies</a:t>
                      </a:r>
                      <a:r>
                        <a:rPr kumimoji="1" lang="en-US" altLang="ja-JP" sz="1400" baseline="0" dirty="0" smtClean="0">
                          <a:latin typeface="Tahoma" panose="020B0604030504040204" pitchFamily="34" charset="0"/>
                          <a:ea typeface="Meiryo UI" panose="020B0604030504040204" pitchFamily="50" charset="-128"/>
                          <a:cs typeface="Tahoma" panose="020B0604030504040204" pitchFamily="34" charset="0"/>
                        </a:rPr>
                        <a:t> the </a:t>
                      </a:r>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operating (clock) frequency for the port</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	</a:t>
                      </a:r>
                      <a:r>
                        <a:rPr kumimoji="1" lang="en-US" altLang="ja-JP" sz="1400" dirty="0" smtClean="0">
                          <a:solidFill>
                            <a:srgbClr val="FF0000"/>
                          </a:solidFill>
                          <a:latin typeface="Tahoma" panose="020B0604030504040204" pitchFamily="34" charset="0"/>
                          <a:ea typeface="Tahoma" panose="020B0604030504040204" pitchFamily="34" charset="0"/>
                          <a:cs typeface="Tahoma" panose="020B0604030504040204" pitchFamily="34" charset="0"/>
                        </a:rPr>
                        <a:t>constraint</a:t>
                      </a:r>
                      <a:endParaRPr kumimoji="1" lang="ja-JP" altLang="en-US" sz="1400" dirty="0">
                        <a:solidFill>
                          <a:srgbClr val="FF0000"/>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constraints for the upper hierarchy</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specification</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specification</a:t>
                      </a:r>
                      <a:r>
                        <a:rPr kumimoji="1" lang="en-US" altLang="ja-JP" sz="1400" baseline="0" dirty="0" smtClean="0">
                          <a:latin typeface="Tahoma" panose="020B0604030504040204" pitchFamily="34" charset="0"/>
                          <a:ea typeface="Meiryo UI" panose="020B0604030504040204" pitchFamily="50" charset="-128"/>
                          <a:cs typeface="Tahoma" panose="020B0604030504040204" pitchFamily="34" charset="0"/>
                        </a:rPr>
                        <a:t> of the module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vMerge="1">
                  <a:txBody>
                    <a:bodyPr/>
                    <a:lstStyle/>
                    <a:p>
                      <a:endParaRPr kumimoji="1" lang="ja-JP" altLang="en-US" sz="1400" dirty="0">
                        <a:latin typeface="Calibri" pitchFamily="34" charset="0"/>
                        <a:ea typeface="HGPｺﾞｼｯｸM" pitchFamily="50" charset="-128"/>
                        <a:cs typeface="Calibri" pitchFamily="34" charset="0"/>
                      </a:endParaRPr>
                    </a:p>
                  </a:txBody>
                  <a:tcPr/>
                </a:tc>
                <a:tc>
                  <a:txBody>
                    <a:bodyPr/>
                    <a:lstStyle/>
                    <a:p>
                      <a:pPr>
                        <a:tabLst>
                          <a:tab pos="271463" algn="l"/>
                        </a:tabLst>
                      </a:pPr>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reference</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 the connection procedure between ports in socket section and ports in referenced file. </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20000"/>
                        <a:lumOff val="80000"/>
                      </a:schemeClr>
                    </a:solidFill>
                  </a:tcPr>
                </a:tc>
              </a:tr>
              <a:tr h="143901">
                <a:tc>
                  <a:txBody>
                    <a:bodyPr/>
                    <a:lstStyle/>
                    <a:p>
                      <a:r>
                        <a:rPr kumimoji="1" lang="en-US" altLang="ja-JP" sz="1400" dirty="0" smtClean="0">
                          <a:latin typeface="Tahoma" panose="020B0604030504040204" pitchFamily="34" charset="0"/>
                          <a:ea typeface="Tahoma" panose="020B0604030504040204" pitchFamily="34" charset="0"/>
                          <a:cs typeface="Tahoma" panose="020B0604030504040204" pitchFamily="34" charset="0"/>
                        </a:rPr>
                        <a:t>Component</a:t>
                      </a:r>
                      <a:endParaRPr kumimoji="1" lang="ja-JP" altLang="en-US" sz="1400" dirty="0">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solidFill>
                            <a:srgbClr val="FF0000"/>
                          </a:solidFill>
                          <a:latin typeface="Tahoma" panose="020B0604030504040204" pitchFamily="34" charset="0"/>
                          <a:ea typeface="Tahoma" panose="020B0604030504040204" pitchFamily="34" charset="0"/>
                          <a:cs typeface="Tahoma" panose="020B0604030504040204" pitchFamily="34" charset="0"/>
                        </a:rPr>
                        <a:t>placement</a:t>
                      </a:r>
                      <a:endParaRPr kumimoji="1" lang="ja-JP" altLang="en-US" sz="1400" dirty="0">
                        <a:solidFill>
                          <a:srgbClr val="FF0000"/>
                        </a:solidFill>
                        <a:latin typeface="Tahoma" panose="020B0604030504040204" pitchFamily="34" charset="0"/>
                        <a:ea typeface="Meiryo UI" panose="020B0604030504040204" pitchFamily="50" charset="-128"/>
                        <a:cs typeface="Tahoma" panose="020B0604030504040204" pitchFamily="34" charset="0"/>
                      </a:endParaRPr>
                    </a:p>
                  </a:txBody>
                  <a:tcPr>
                    <a:solidFill>
                      <a:schemeClr val="accent5">
                        <a:lumMod val="60000"/>
                        <a:lumOff val="40000"/>
                      </a:schemeClr>
                    </a:solidFill>
                  </a:tcPr>
                </a:tc>
                <a:tc>
                  <a:txBody>
                    <a:bodyPr/>
                    <a:lstStyle/>
                    <a:p>
                      <a:r>
                        <a:rPr kumimoji="1" lang="en-US" altLang="ja-JP" sz="1400" dirty="0" smtClean="0">
                          <a:latin typeface="Tahoma" panose="020B0604030504040204" pitchFamily="34" charset="0"/>
                          <a:ea typeface="Meiryo UI" panose="020B0604030504040204" pitchFamily="50" charset="-128"/>
                          <a:cs typeface="Tahoma" panose="020B0604030504040204" pitchFamily="34" charset="0"/>
                        </a:rPr>
                        <a:t>Defines</a:t>
                      </a:r>
                      <a:r>
                        <a:rPr kumimoji="1" lang="en-US" altLang="ja-JP" sz="1400" baseline="0" dirty="0" smtClean="0">
                          <a:latin typeface="Tahoma" panose="020B0604030504040204" pitchFamily="34" charset="0"/>
                          <a:ea typeface="Meiryo UI" panose="020B0604030504040204" pitchFamily="50" charset="-128"/>
                          <a:cs typeface="Tahoma" panose="020B0604030504040204" pitchFamily="34" charset="0"/>
                        </a:rPr>
                        <a:t> the placement of the module</a:t>
                      </a:r>
                      <a:endParaRPr kumimoji="1" lang="en-US" altLang="ja-JP" sz="1400" dirty="0" smtClean="0">
                        <a:latin typeface="Tahoma" panose="020B0604030504040204" pitchFamily="34" charset="0"/>
                        <a:ea typeface="Tahoma" panose="020B0604030504040204" pitchFamily="34" charset="0"/>
                        <a:cs typeface="Tahoma" panose="020B0604030504040204" pitchFamily="34" charset="0"/>
                      </a:endParaRPr>
                    </a:p>
                  </a:txBody>
                  <a:tcPr>
                    <a:solidFill>
                      <a:schemeClr val="accent5">
                        <a:lumMod val="60000"/>
                        <a:lumOff val="40000"/>
                      </a:schemeClr>
                    </a:solidFill>
                  </a:tcPr>
                </a:tc>
              </a:tr>
            </a:tbl>
          </a:graphicData>
        </a:graphic>
      </p:graphicFrame>
      <p:sp>
        <p:nvSpPr>
          <p:cNvPr id="7" name="角丸四角形吹き出し 6"/>
          <p:cNvSpPr/>
          <p:nvPr/>
        </p:nvSpPr>
        <p:spPr>
          <a:xfrm>
            <a:off x="1979712" y="1844824"/>
            <a:ext cx="3240360" cy="576064"/>
          </a:xfrm>
          <a:prstGeom prst="wedgeRoundRectCallout">
            <a:avLst>
              <a:gd name="adj1" fmla="val -41021"/>
              <a:gd name="adj2" fmla="val 90015"/>
              <a:gd name="adj3" fmla="val 16667"/>
            </a:avLst>
          </a:prstGeom>
          <a:solidFill>
            <a:srgbClr val="FFFF99"/>
          </a:solid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fontAlgn="auto">
              <a:spcBef>
                <a:spcPts val="0"/>
              </a:spcBef>
              <a:spcAft>
                <a:spcPts val="0"/>
              </a:spcAft>
            </a:pP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 Coordinate, Port Name</a:t>
            </a:r>
            <a:endParaRPr lang="en-US" altLang="ja-JP"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角丸四角形吹き出し 7"/>
          <p:cNvSpPr/>
          <p:nvPr/>
        </p:nvSpPr>
        <p:spPr>
          <a:xfrm>
            <a:off x="3059832" y="3861048"/>
            <a:ext cx="3240360" cy="576064"/>
          </a:xfrm>
          <a:prstGeom prst="wedgeRoundRectCallout">
            <a:avLst>
              <a:gd name="adj1" fmla="val -63403"/>
              <a:gd name="adj2" fmla="val -690"/>
              <a:gd name="adj3" fmla="val 16667"/>
            </a:avLst>
          </a:prstGeom>
          <a:solidFill>
            <a:srgbClr val="FFFF99"/>
          </a:solid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fontAlgn="auto">
              <a:spcBef>
                <a:spcPts val="0"/>
              </a:spcBef>
              <a:spcAft>
                <a:spcPts val="0"/>
              </a:spcAft>
            </a:pP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Impedance, Delay, Skew</a:t>
            </a:r>
            <a:endParaRPr lang="en-US" altLang="ja-JP"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角丸四角形吹き出し 8"/>
          <p:cNvSpPr/>
          <p:nvPr/>
        </p:nvSpPr>
        <p:spPr>
          <a:xfrm>
            <a:off x="1763688" y="5517232"/>
            <a:ext cx="6408712" cy="1008112"/>
          </a:xfrm>
          <a:prstGeom prst="wedgeRoundRectCallout">
            <a:avLst>
              <a:gd name="adj1" fmla="val -38655"/>
              <a:gd name="adj2" fmla="val -70073"/>
              <a:gd name="adj3" fmla="val 16667"/>
            </a:avLst>
          </a:prstGeom>
          <a:solidFill>
            <a:srgbClr val="FFFF99"/>
          </a:solid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fontAlgn="auto">
              <a:spcBef>
                <a:spcPts val="300"/>
              </a:spcBef>
              <a:spcAft>
                <a:spcPts val="300"/>
              </a:spcAft>
            </a:pP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Placement Information of the parts</a:t>
            </a:r>
          </a:p>
          <a:p>
            <a:pPr fontAlgn="auto">
              <a:spcBef>
                <a:spcPts val="300"/>
              </a:spcBef>
              <a:spcAft>
                <a:spcPts val="300"/>
              </a:spcAft>
            </a:pPr>
            <a:r>
              <a:rPr lang="ja-JP" altLang="en-US"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Example</a:t>
            </a:r>
            <a:r>
              <a:rPr lang="ja-JP" altLang="en-US"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
            </a:r>
            <a:b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b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  &lt;</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placement </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ref_module</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SOC" </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inst="SOC" </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 x</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="400" </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  y</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="-6500" </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/&gt;</a:t>
            </a:r>
            <a:b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b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  &lt;</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placement </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ref_module</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="DDR" inst="DDR0" x="</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37000" </a:t>
            </a:r>
            <a:r>
              <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rPr>
              <a:t>y="-</a:t>
            </a:r>
            <a:r>
              <a:rPr lang="en-US" altLang="ja-JP" sz="1200" dirty="0" smtClean="0">
                <a:solidFill>
                  <a:prstClr val="black"/>
                </a:solidFill>
                <a:latin typeface="Courier New" panose="02070309020205020404" pitchFamily="49" charset="0"/>
                <a:ea typeface="Meiryo UI" panose="020B0604030504040204" pitchFamily="50" charset="-128"/>
                <a:cs typeface="Courier New" panose="02070309020205020404" pitchFamily="49" charset="0"/>
              </a:rPr>
              <a:t>3200" /&gt;</a:t>
            </a:r>
            <a:endParaRPr lang="en-US" altLang="ja-JP" sz="1200" dirty="0">
              <a:solidFill>
                <a:prstClr val="black"/>
              </a:solidFill>
              <a:latin typeface="Courier New" panose="02070309020205020404" pitchFamily="49" charset="0"/>
              <a:ea typeface="Meiryo UI" panose="020B0604030504040204" pitchFamily="50" charset="-128"/>
              <a:cs typeface="Courier New" panose="02070309020205020404" pitchFamily="49" charset="0"/>
            </a:endParaRPr>
          </a:p>
        </p:txBody>
      </p:sp>
      <p:sp>
        <p:nvSpPr>
          <p:cNvPr id="10" name="角丸四角形吹き出し 9"/>
          <p:cNvSpPr/>
          <p:nvPr/>
        </p:nvSpPr>
        <p:spPr>
          <a:xfrm>
            <a:off x="3635896" y="2708920"/>
            <a:ext cx="3240360" cy="576064"/>
          </a:xfrm>
          <a:prstGeom prst="wedgeRoundRectCallout">
            <a:avLst>
              <a:gd name="adj1" fmla="val -54669"/>
              <a:gd name="adj2" fmla="val 93794"/>
              <a:gd name="adj3" fmla="val 16667"/>
            </a:avLst>
          </a:prstGeom>
          <a:solidFill>
            <a:srgbClr val="FFFF99"/>
          </a:solidFill>
          <a:ln w="127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fontAlgn="auto">
              <a:spcBef>
                <a:spcPts val="0"/>
              </a:spcBef>
              <a:spcAft>
                <a:spcPts val="0"/>
              </a:spcAft>
            </a:pP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Swappable Ports/Port groups</a:t>
            </a:r>
            <a:endParaRPr lang="en-US" altLang="ja-JP"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11"/>
          <p:cNvSpPr/>
          <p:nvPr/>
        </p:nvSpPr>
        <p:spPr>
          <a:xfrm>
            <a:off x="6281875" y="840457"/>
            <a:ext cx="2826629" cy="1292399"/>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sz="2000" dirty="0">
                <a:solidFill>
                  <a:prstClr val="black"/>
                </a:solidFill>
              </a:rPr>
              <a:t>LPB files will grow every time you go through the process of </a:t>
            </a:r>
            <a:r>
              <a:rPr lang="en-US" altLang="ja-JP" sz="2000" dirty="0" smtClean="0">
                <a:solidFill>
                  <a:prstClr val="black"/>
                </a:solidFill>
              </a:rPr>
              <a:t>the design</a:t>
            </a:r>
            <a:r>
              <a:rPr lang="en-US" altLang="ja-JP" sz="2000" dirty="0">
                <a:solidFill>
                  <a:prstClr val="black"/>
                </a:solidFill>
              </a:rPr>
              <a:t>.</a:t>
            </a:r>
            <a:endParaRPr lang="ja-JP" altLang="en-US" sz="2000" dirty="0">
              <a:solidFill>
                <a:prstClr val="white"/>
              </a:solidFill>
            </a:endParaRPr>
          </a:p>
        </p:txBody>
      </p:sp>
      <p:sp>
        <p:nvSpPr>
          <p:cNvPr id="15" name="タイトル 14"/>
          <p:cNvSpPr>
            <a:spLocks noGrp="1"/>
          </p:cNvSpPr>
          <p:nvPr>
            <p:ph type="title"/>
          </p:nvPr>
        </p:nvSpPr>
        <p:spPr/>
        <p:txBody>
          <a:bodyPr/>
          <a:lstStyle/>
          <a:p>
            <a:r>
              <a:rPr lang="en-US" altLang="ja-JP" dirty="0"/>
              <a:t>Growth of LPB files in design steps</a:t>
            </a:r>
            <a:endParaRPr kumimoji="1" lang="ja-JP" altLang="en-US" dirty="0"/>
          </a:p>
        </p:txBody>
      </p:sp>
      <p:sp>
        <p:nvSpPr>
          <p:cNvPr id="13" name="テキスト ボックス 12"/>
          <p:cNvSpPr txBox="1"/>
          <p:nvPr/>
        </p:nvSpPr>
        <p:spPr>
          <a:xfrm>
            <a:off x="251520" y="692696"/>
            <a:ext cx="1053045" cy="369332"/>
          </a:xfrm>
          <a:prstGeom prst="rect">
            <a:avLst/>
          </a:prstGeom>
          <a:noFill/>
        </p:spPr>
        <p:txBody>
          <a:bodyPr wrap="none" rtlCol="0">
            <a:spAutoFit/>
          </a:bodyPr>
          <a:lstStyle/>
          <a:p>
            <a:pPr fontAlgn="auto">
              <a:spcBef>
                <a:spcPts val="0"/>
              </a:spcBef>
              <a:spcAft>
                <a:spcPts val="0"/>
              </a:spcAft>
            </a:pPr>
            <a:r>
              <a:rPr lang="en-US" altLang="ja-JP" sz="1800" dirty="0" smtClean="0">
                <a:solidFill>
                  <a:prstClr val="black"/>
                </a:solidFill>
                <a:latin typeface="Calibri"/>
                <a:ea typeface="ＭＳ Ｐゴシック"/>
              </a:rPr>
              <a:t>C-Format</a:t>
            </a:r>
            <a:endParaRPr lang="ja-JP" altLang="en-US" sz="1800" dirty="0">
              <a:solidFill>
                <a:prstClr val="black"/>
              </a:solidFill>
              <a:latin typeface="Calibri"/>
              <a:ea typeface="ＭＳ Ｐゴシック"/>
            </a:endParaRPr>
          </a:p>
        </p:txBody>
      </p:sp>
    </p:spTree>
    <p:extLst>
      <p:ext uri="{BB962C8B-B14F-4D97-AF65-F5344CB8AC3E}">
        <p14:creationId xmlns:p14="http://schemas.microsoft.com/office/powerpoint/2010/main" val="2835784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91680" y="908720"/>
            <a:ext cx="7401950" cy="1169551"/>
          </a:xfrm>
          <a:prstGeom prst="rect">
            <a:avLst/>
          </a:prstGeom>
          <a:solidFill>
            <a:srgbClr val="FFFF99"/>
          </a:solidFill>
          <a:ln>
            <a:solidFill>
              <a:schemeClr val="tx1"/>
            </a:solidFill>
          </a:ln>
        </p:spPr>
        <p:txBody>
          <a:bodyPr wrap="square" rtlCol="0">
            <a:spAutoFit/>
          </a:bodyPr>
          <a:lstStyle/>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id="A3"</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id="A4"</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A5"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id="A6"</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="-7500"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id="A7"</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id="A8"</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id="A9"</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テキスト ボックス 27"/>
          <p:cNvSpPr txBox="1"/>
          <p:nvPr/>
        </p:nvSpPr>
        <p:spPr>
          <a:xfrm>
            <a:off x="1691680" y="2564904"/>
            <a:ext cx="7401950" cy="1169551"/>
          </a:xfrm>
          <a:prstGeom prst="rect">
            <a:avLst/>
          </a:prstGeom>
          <a:solidFill>
            <a:srgbClr val="FFFF99"/>
          </a:solidFill>
          <a:ln>
            <a:solidFill>
              <a:schemeClr val="tx1"/>
            </a:solidFill>
          </a:ln>
        </p:spPr>
        <p:txBody>
          <a:bodyPr wrap="square" rtlCol="0">
            <a:spAutoFit/>
          </a:bodyPr>
          <a:lstStyle/>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id="A3"</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id="A4"</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A5"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name="FKBDO[3]"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out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id="A6"</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="-7500"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="FKBDO[0</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="out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id="A7"</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id="A8"</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id="A9"</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XTAL1"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inout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テキスト ボックス 28"/>
          <p:cNvSpPr txBox="1"/>
          <p:nvPr/>
        </p:nvSpPr>
        <p:spPr>
          <a:xfrm>
            <a:off x="1691680" y="4293096"/>
            <a:ext cx="7401950" cy="1169551"/>
          </a:xfrm>
          <a:prstGeom prst="rect">
            <a:avLst/>
          </a:prstGeom>
          <a:solidFill>
            <a:srgbClr val="FFFF99"/>
          </a:solidFill>
          <a:ln>
            <a:solidFill>
              <a:schemeClr val="tx1"/>
            </a:solidFill>
          </a:ln>
        </p:spPr>
        <p:txBody>
          <a:bodyPr wrap="square" rtlCol="0">
            <a:spAutoFit/>
          </a:bodyPr>
          <a:lstStyle/>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id="A3"</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="-10500"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id="A4"</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9500"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A5"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="-8500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12500"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"FKBDO[5]"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out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id="A6"</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="-7500"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FKBDO[2]"</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="out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id="A7"</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="-6500"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id="A8"</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="-5500"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VDD_PLL</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	direction</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inout</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0070C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="power"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1074738" algn="l"/>
                <a:tab pos="1973263" algn="l"/>
                <a:tab pos="2781300" algn="l"/>
                <a:tab pos="3497263" algn="l"/>
                <a:tab pos="4846638" algn="l"/>
                <a:tab pos="6011863" algn="l"/>
              </a:tabLs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port  id="A9"</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x</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="-4500"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y</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="12500"</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angle</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="0"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name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XTAL1"	direction</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inout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type</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="signal"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テキスト ボックス 8"/>
          <p:cNvSpPr txBox="1"/>
          <p:nvPr/>
        </p:nvSpPr>
        <p:spPr>
          <a:xfrm>
            <a:off x="7965913" y="908720"/>
            <a:ext cx="1134606" cy="400110"/>
          </a:xfrm>
          <a:prstGeom prst="rect">
            <a:avLst/>
          </a:prstGeom>
          <a:noFill/>
        </p:spPr>
        <p:txBody>
          <a:bodyPr wrap="none" rtlCol="0">
            <a:spAutoFit/>
          </a:bodyPr>
          <a:lstStyle/>
          <a:p>
            <a:pPr fontAlgn="auto">
              <a:spcBef>
                <a:spcPts val="0"/>
              </a:spcBef>
              <a:spcAft>
                <a:spcPts val="0"/>
              </a:spcAft>
            </a:pPr>
            <a:r>
              <a:rPr lang="en-US" altLang="ja-JP" sz="2000" dirty="0" smtClean="0">
                <a:solidFill>
                  <a:prstClr val="black"/>
                </a:solidFill>
                <a:latin typeface="Meiryo UI" pitchFamily="50" charset="-128"/>
                <a:ea typeface="Meiryo UI" pitchFamily="50" charset="-128"/>
                <a:cs typeface="Meiryo UI" pitchFamily="50" charset="-128"/>
              </a:rPr>
              <a:t>PKG-C2</a:t>
            </a:r>
            <a:endParaRPr lang="ja-JP" altLang="en-US" sz="2000" dirty="0">
              <a:solidFill>
                <a:prstClr val="black"/>
              </a:solidFill>
              <a:latin typeface="Meiryo UI" pitchFamily="50" charset="-128"/>
              <a:ea typeface="Meiryo UI" pitchFamily="50" charset="-128"/>
              <a:cs typeface="Meiryo UI" pitchFamily="50" charset="-128"/>
            </a:endParaRPr>
          </a:p>
        </p:txBody>
      </p:sp>
      <p:sp>
        <p:nvSpPr>
          <p:cNvPr id="12" name="テキスト ボックス 11"/>
          <p:cNvSpPr txBox="1"/>
          <p:nvPr/>
        </p:nvSpPr>
        <p:spPr>
          <a:xfrm>
            <a:off x="7959024" y="2564904"/>
            <a:ext cx="1134606" cy="400110"/>
          </a:xfrm>
          <a:prstGeom prst="rect">
            <a:avLst/>
          </a:prstGeom>
          <a:noFill/>
        </p:spPr>
        <p:txBody>
          <a:bodyPr wrap="none" rtlCol="0">
            <a:spAutoFit/>
          </a:bodyPr>
          <a:lstStyle/>
          <a:p>
            <a:pPr fontAlgn="auto">
              <a:spcBef>
                <a:spcPts val="0"/>
              </a:spcBef>
              <a:spcAft>
                <a:spcPts val="0"/>
              </a:spcAft>
            </a:pPr>
            <a:r>
              <a:rPr lang="en-US" altLang="ja-JP" sz="2000" dirty="0" smtClean="0">
                <a:solidFill>
                  <a:prstClr val="black"/>
                </a:solidFill>
                <a:latin typeface="Meiryo UI" pitchFamily="50" charset="-128"/>
                <a:ea typeface="Meiryo UI" pitchFamily="50" charset="-128"/>
                <a:cs typeface="Meiryo UI" pitchFamily="50" charset="-128"/>
              </a:rPr>
              <a:t>PKG-C3</a:t>
            </a:r>
            <a:endParaRPr lang="ja-JP" altLang="en-US" sz="2000" dirty="0">
              <a:solidFill>
                <a:prstClr val="black"/>
              </a:solidFill>
              <a:latin typeface="Meiryo UI" pitchFamily="50" charset="-128"/>
              <a:ea typeface="Meiryo UI" pitchFamily="50" charset="-128"/>
              <a:cs typeface="Meiryo UI" pitchFamily="50" charset="-128"/>
            </a:endParaRPr>
          </a:p>
        </p:txBody>
      </p:sp>
      <p:sp>
        <p:nvSpPr>
          <p:cNvPr id="3" name="角丸四角形吹き出し 2"/>
          <p:cNvSpPr/>
          <p:nvPr/>
        </p:nvSpPr>
        <p:spPr>
          <a:xfrm>
            <a:off x="5436097" y="2204864"/>
            <a:ext cx="2736303" cy="504055"/>
          </a:xfrm>
          <a:prstGeom prst="wedgeRoundRectCallout">
            <a:avLst>
              <a:gd name="adj1" fmla="val -29840"/>
              <a:gd name="adj2" fmla="val 85955"/>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Add Name of the port</a:t>
            </a:r>
          </a:p>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by Board designer</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角丸四角形吹き出し 14"/>
          <p:cNvSpPr/>
          <p:nvPr/>
        </p:nvSpPr>
        <p:spPr>
          <a:xfrm>
            <a:off x="5436096" y="764704"/>
            <a:ext cx="2304256" cy="475243"/>
          </a:xfrm>
          <a:prstGeom prst="wedgeRoundRectCallout">
            <a:avLst>
              <a:gd name="adj1" fmla="val -43716"/>
              <a:gd name="adj2" fmla="val 98925"/>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itchFamily="50" charset="-128"/>
                <a:ea typeface="Meiryo UI" pitchFamily="50" charset="-128"/>
                <a:cs typeface="Meiryo UI" pitchFamily="50" charset="-128"/>
              </a:rPr>
              <a:t>Coordinate of port only</a:t>
            </a:r>
            <a:endParaRPr lang="ja-JP" altLang="en-US" sz="1600" dirty="0">
              <a:solidFill>
                <a:prstClr val="black"/>
              </a:solidFill>
            </a:endParaRPr>
          </a:p>
        </p:txBody>
      </p:sp>
      <p:pic>
        <p:nvPicPr>
          <p:cNvPr id="17"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9843" y="635070"/>
            <a:ext cx="1611599" cy="1497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7921" b="93777" l="0" r="97297"/>
                    </a14:imgEffect>
                  </a14:imgLayer>
                </a14:imgProps>
              </a:ext>
              <a:ext uri="{28A0092B-C50C-407E-A947-70E740481C1C}">
                <a14:useLocalDpi xmlns:a14="http://schemas.microsoft.com/office/drawing/2010/main" val="0"/>
              </a:ext>
            </a:extLst>
          </a:blip>
          <a:srcRect/>
          <a:stretch>
            <a:fillRect/>
          </a:stretch>
        </p:blipFill>
        <p:spPr bwMode="auto">
          <a:xfrm>
            <a:off x="14126" y="2323994"/>
            <a:ext cx="1374243" cy="125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テキスト ボックス 13"/>
          <p:cNvSpPr txBox="1"/>
          <p:nvPr/>
        </p:nvSpPr>
        <p:spPr>
          <a:xfrm>
            <a:off x="8052371" y="4293096"/>
            <a:ext cx="1041259" cy="369332"/>
          </a:xfrm>
          <a:prstGeom prst="rect">
            <a:avLst/>
          </a:prstGeom>
          <a:noFill/>
        </p:spPr>
        <p:txBody>
          <a:bodyPr wrap="square" rtlCol="0">
            <a:spAutoFit/>
          </a:bodyPr>
          <a:lstStyle/>
          <a:p>
            <a:pPr fontAlgn="auto">
              <a:spcBef>
                <a:spcPts val="0"/>
              </a:spcBef>
              <a:spcAft>
                <a:spcPts val="0"/>
              </a:spcAft>
            </a:pPr>
            <a:r>
              <a:rPr lang="en-US" altLang="ja-JP" sz="1800" dirty="0" smtClean="0">
                <a:solidFill>
                  <a:prstClr val="black"/>
                </a:solidFill>
                <a:latin typeface="Meiryo UI" pitchFamily="50" charset="-128"/>
                <a:ea typeface="Meiryo UI" pitchFamily="50" charset="-128"/>
                <a:cs typeface="Meiryo UI" pitchFamily="50" charset="-128"/>
              </a:rPr>
              <a:t>PKG-C4</a:t>
            </a:r>
            <a:endParaRPr lang="ja-JP" altLang="en-US" sz="1800" dirty="0">
              <a:solidFill>
                <a:prstClr val="black"/>
              </a:solidFill>
              <a:latin typeface="Meiryo UI" pitchFamily="50" charset="-128"/>
              <a:ea typeface="Meiryo UI" pitchFamily="50" charset="-128"/>
              <a:cs typeface="Meiryo UI" pitchFamily="50" charset="-128"/>
            </a:endParaRPr>
          </a:p>
        </p:txBody>
      </p:sp>
      <p:pic>
        <p:nvPicPr>
          <p:cNvPr id="20" name="図 19" descr="PKG_before.JP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99592" y="3140968"/>
            <a:ext cx="851217" cy="849631"/>
          </a:xfrm>
          <a:prstGeom prst="rect">
            <a:avLst/>
          </a:prstGeom>
        </p:spPr>
      </p:pic>
      <p:sp>
        <p:nvSpPr>
          <p:cNvPr id="4" name="角丸四角形 3"/>
          <p:cNvSpPr/>
          <p:nvPr/>
        </p:nvSpPr>
        <p:spPr>
          <a:xfrm>
            <a:off x="323528" y="5733256"/>
            <a:ext cx="8568952" cy="6127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dirty="0">
                <a:solidFill>
                  <a:prstClr val="black"/>
                </a:solidFill>
              </a:rPr>
              <a:t>LPB </a:t>
            </a:r>
            <a:r>
              <a:rPr lang="en-US" altLang="ja-JP" dirty="0" smtClean="0">
                <a:solidFill>
                  <a:prstClr val="black"/>
                </a:solidFill>
              </a:rPr>
              <a:t>files grow and share the information each other.</a:t>
            </a:r>
            <a:endParaRPr lang="ja-JP" altLang="en-US" dirty="0">
              <a:solidFill>
                <a:prstClr val="black"/>
              </a:solidFill>
            </a:endParaRPr>
          </a:p>
        </p:txBody>
      </p:sp>
      <p:sp>
        <p:nvSpPr>
          <p:cNvPr id="5" name="タイトル 4"/>
          <p:cNvSpPr>
            <a:spLocks noGrp="1"/>
          </p:cNvSpPr>
          <p:nvPr>
            <p:ph type="title"/>
          </p:nvPr>
        </p:nvSpPr>
        <p:spPr/>
        <p:txBody>
          <a:bodyPr/>
          <a:lstStyle/>
          <a:p>
            <a:r>
              <a:rPr lang="en-US" altLang="ja-JP" dirty="0" smtClean="0"/>
              <a:t>&lt;Example&gt; The growth of C-format</a:t>
            </a:r>
            <a:endParaRPr kumimoji="1" lang="ja-JP" altLang="en-US" dirty="0"/>
          </a:p>
        </p:txBody>
      </p:sp>
      <p:pic>
        <p:nvPicPr>
          <p:cNvPr id="21"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99592" y="1474131"/>
            <a:ext cx="851217" cy="84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角丸四角形吹き出し 23"/>
          <p:cNvSpPr/>
          <p:nvPr/>
        </p:nvSpPr>
        <p:spPr>
          <a:xfrm>
            <a:off x="5436097" y="3861048"/>
            <a:ext cx="2736303" cy="535518"/>
          </a:xfrm>
          <a:prstGeom prst="wedgeRoundRectCallout">
            <a:avLst>
              <a:gd name="adj1" fmla="val -28448"/>
              <a:gd name="adj2" fmla="val 91593"/>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Change the assignment</a:t>
            </a:r>
          </a:p>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by Package designer</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角丸四角形吹き出し 24"/>
          <p:cNvSpPr/>
          <p:nvPr/>
        </p:nvSpPr>
        <p:spPr>
          <a:xfrm>
            <a:off x="2608946" y="3861048"/>
            <a:ext cx="2170083" cy="366823"/>
          </a:xfrm>
          <a:prstGeom prst="wedgeRoundRectCallout">
            <a:avLst>
              <a:gd name="adj1" fmla="val -22343"/>
              <a:gd name="adj2" fmla="val -120762"/>
              <a:gd name="adj3" fmla="val 16667"/>
            </a:avLst>
          </a:prstGeom>
          <a:solidFill>
            <a:srgbClr val="FFC000"/>
          </a:solidFil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ja-JP" altLang="en-US"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普通はここで喧嘩になる。</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6" name="Picture 3"/>
          <p:cNvPicPr>
            <a:picLocks noChangeAspect="1" noChangeArrowheads="1"/>
          </p:cNvPicPr>
          <p:nvPr/>
        </p:nvPicPr>
        <p:blipFill>
          <a:blip r:embed="rId9" cstate="print">
            <a:extLst>
              <a:ext uri="{BEBA8EAE-BF5A-486C-A8C5-ECC9F3942E4B}">
                <a14:imgProps xmlns:a14="http://schemas.microsoft.com/office/drawing/2010/main">
                  <a14:imgLayer r:embed="rId10">
                    <a14:imgEffect>
                      <a14:backgroundRemoval t="7921" b="93777" l="0" r="97297"/>
                    </a14:imgEffect>
                  </a14:imgLayer>
                </a14:imgProps>
              </a:ext>
              <a:ext uri="{28A0092B-C50C-407E-A947-70E740481C1C}">
                <a14:useLocalDpi xmlns:a14="http://schemas.microsoft.com/office/drawing/2010/main" val="0"/>
              </a:ext>
            </a:extLst>
          </a:blip>
          <a:srcRect/>
          <a:stretch>
            <a:fillRect/>
          </a:stretch>
        </p:blipFill>
        <p:spPr bwMode="auto">
          <a:xfrm>
            <a:off x="48834" y="4257080"/>
            <a:ext cx="1374243" cy="125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図 21" descr="PKG_after.JPG"/>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899592" y="4869160"/>
            <a:ext cx="851217" cy="825523"/>
          </a:xfrm>
          <a:prstGeom prst="rect">
            <a:avLst/>
          </a:prstGeom>
        </p:spPr>
      </p:pic>
      <p:sp>
        <p:nvSpPr>
          <p:cNvPr id="6" name="下矢印 5"/>
          <p:cNvSpPr/>
          <p:nvPr/>
        </p:nvSpPr>
        <p:spPr>
          <a:xfrm>
            <a:off x="1829788" y="2204864"/>
            <a:ext cx="437956" cy="26367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27" name="下矢印 26"/>
          <p:cNvSpPr/>
          <p:nvPr/>
        </p:nvSpPr>
        <p:spPr>
          <a:xfrm>
            <a:off x="1835696" y="3885406"/>
            <a:ext cx="437956" cy="26367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23" name="角丸四角形吹き出し 22"/>
          <p:cNvSpPr/>
          <p:nvPr/>
        </p:nvSpPr>
        <p:spPr>
          <a:xfrm>
            <a:off x="2601924" y="3861048"/>
            <a:ext cx="2170083" cy="366822"/>
          </a:xfrm>
          <a:prstGeom prst="wedgeRoundRectCallout">
            <a:avLst>
              <a:gd name="adj1" fmla="val -22343"/>
              <a:gd name="adj2" fmla="val 93659"/>
              <a:gd name="adj3" fmla="val 16667"/>
            </a:avLst>
          </a:prstGeom>
          <a:solidFill>
            <a:srgbClr val="FFC000"/>
          </a:solidFil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Dispute?</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756985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a:t>&lt;Example&gt; The growth of C-format</a:t>
            </a:r>
            <a:endParaRPr kumimoji="1" lang="ja-JP" altLang="en-US" dirty="0"/>
          </a:p>
        </p:txBody>
      </p:sp>
      <p:sp>
        <p:nvSpPr>
          <p:cNvPr id="13" name="テキスト ボックス 12"/>
          <p:cNvSpPr txBox="1"/>
          <p:nvPr/>
        </p:nvSpPr>
        <p:spPr>
          <a:xfrm>
            <a:off x="971600" y="980728"/>
            <a:ext cx="7200800" cy="861774"/>
          </a:xfrm>
          <a:prstGeom prst="rect">
            <a:avLst/>
          </a:prstGeom>
          <a:solidFill>
            <a:srgbClr val="FFFF99"/>
          </a:solidFill>
          <a:ln>
            <a:solidFill>
              <a:schemeClr val="tx1"/>
            </a:solidFill>
          </a:ln>
        </p:spPr>
        <p:txBody>
          <a:bodyPr wrap="square" rtlCol="0">
            <a:spAutoFit/>
          </a:bodyPr>
          <a:lstStyle/>
          <a:p>
            <a:pPr fontAlgn="auto">
              <a:spcBef>
                <a:spcPts val="0"/>
              </a:spcBef>
              <a:spcAft>
                <a:spcPts val="0"/>
              </a:spcAf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 </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Swappable Group --&gt;</a:t>
            </a:r>
          </a:p>
          <a:p>
            <a:pPr fontAlgn="auto">
              <a:spcBef>
                <a:spcPts val="0"/>
              </a:spcBef>
              <a:spcAft>
                <a:spcPts val="0"/>
              </a:spcAft>
            </a:pP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fontAlgn="auto">
              <a:spcBef>
                <a:spcPts val="0"/>
              </a:spcBef>
              <a:spcAft>
                <a:spcPts val="0"/>
              </a:spcAft>
            </a:pP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&lt;!-- Swappable Port </a:t>
            </a: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pP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fontAlgn="auto">
              <a:spcBef>
                <a:spcPts val="0"/>
              </a:spcBef>
              <a:spcAft>
                <a:spcPts val="0"/>
              </a:spcAft>
            </a:pPr>
            <a:endParaRPr lang="ja-JP" altLang="en-US"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p:cNvSpPr txBox="1"/>
          <p:nvPr/>
        </p:nvSpPr>
        <p:spPr>
          <a:xfrm>
            <a:off x="971600" y="2132856"/>
            <a:ext cx="7200800" cy="3016210"/>
          </a:xfrm>
          <a:prstGeom prst="rect">
            <a:avLst/>
          </a:prstGeom>
          <a:solidFill>
            <a:srgbClr val="FFFF99"/>
          </a:solidFill>
          <a:ln>
            <a:solidFill>
              <a:schemeClr val="tx1"/>
            </a:solidFill>
          </a:ln>
        </p:spPr>
        <p:txBody>
          <a:bodyPr wrap="square" rtlCol="0">
            <a:spAutoFit/>
          </a:bodyPr>
          <a:lstStyle/>
          <a:p>
            <a:pPr fontAlgn="auto">
              <a:spcBef>
                <a:spcPts val="0"/>
              </a:spcBef>
              <a:spcAft>
                <a:spcPts val="0"/>
              </a:spcAft>
            </a:pPr>
            <a:r>
              <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&lt;!-- </a:t>
            </a: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Swappable Group --&gt;</a:t>
            </a:r>
          </a:p>
          <a:p>
            <a:pPr fontAlgn="auto">
              <a:spcBef>
                <a:spcPts val="0"/>
              </a:spcBef>
              <a:spcAft>
                <a:spcPts val="0"/>
              </a:spcAft>
              <a:tabLst>
                <a:tab pos="266700"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swappable_group&gt;</a:t>
            </a:r>
          </a:p>
          <a:p>
            <a:pPr fontAlgn="auto">
              <a:spcBef>
                <a:spcPts val="0"/>
              </a:spcBef>
              <a:spcAft>
                <a:spcPts val="0"/>
              </a:spcAft>
              <a:tabLst>
                <a:tab pos="447675"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ref_portgroup name="FKB_DIN_BYTE0" /&gt;</a:t>
            </a:r>
          </a:p>
          <a:p>
            <a:pPr fontAlgn="auto">
              <a:spcBef>
                <a:spcPts val="0"/>
              </a:spcBef>
              <a:spcAft>
                <a:spcPts val="0"/>
              </a:spcAft>
              <a:tabLst>
                <a:tab pos="447675"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ref_portgroup name="FKB_DIN_BYTE1" /&gt;</a:t>
            </a:r>
          </a:p>
          <a:p>
            <a:pPr fontAlgn="auto">
              <a:spcBef>
                <a:spcPts val="0"/>
              </a:spcBef>
              <a:spcAft>
                <a:spcPts val="0"/>
              </a:spcAft>
              <a:tabLst>
                <a:tab pos="447675"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ref_portgroup name="FKB_DIN_BYTE2" /&gt;</a:t>
            </a:r>
          </a:p>
          <a:p>
            <a:pPr fontAlgn="auto">
              <a:spcBef>
                <a:spcPts val="0"/>
              </a:spcBef>
              <a:spcAft>
                <a:spcPts val="0"/>
              </a:spcAft>
              <a:tabLst>
                <a:tab pos="266700"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swappable_group&gt;</a:t>
            </a:r>
          </a:p>
          <a:p>
            <a:pPr fontAlgn="auto">
              <a:spcBef>
                <a:spcPts val="0"/>
              </a:spcBef>
              <a:spcAft>
                <a:spcPts val="0"/>
              </a:spcAft>
            </a:pPr>
            <a:endPar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fontAlgn="auto">
              <a:spcBef>
                <a:spcPts val="0"/>
              </a:spcBef>
              <a:spcAft>
                <a:spcPts val="0"/>
              </a:spcAft>
            </a:pPr>
            <a:r>
              <a:rPr lang="en-US" altLang="ja-JP" sz="10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&lt;!-- Swappable Port --&gt;</a:t>
            </a:r>
          </a:p>
          <a:p>
            <a:pPr fontAlgn="auto">
              <a:spcBef>
                <a:spcPts val="0"/>
              </a:spcBef>
              <a:spcAft>
                <a:spcPts val="0"/>
              </a:spcAft>
              <a:tabLst>
                <a:tab pos="266700"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swappable_port</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name="FKBDO[0]"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name="FKBDO[1]"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name="FKBDO[2]"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name="FKBDO[3]"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name="FKBDO[4]"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name="FKBDO[5]"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name="FKBDO[6]"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447675" algn="l"/>
              </a:tabLst>
            </a:pP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ref_port name="FKBDO[7]" </a:t>
            </a: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/&gt;</a:t>
            </a:r>
          </a:p>
          <a:p>
            <a:pPr fontAlgn="auto">
              <a:spcBef>
                <a:spcPts val="0"/>
              </a:spcBef>
              <a:spcAft>
                <a:spcPts val="0"/>
              </a:spcAft>
              <a:tabLst>
                <a:tab pos="266700" algn="l"/>
              </a:tabLst>
            </a:pPr>
            <a:r>
              <a:rPr lang="en-US" altLang="ja-JP" sz="10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&lt;/</a:t>
            </a:r>
            <a:r>
              <a:rPr lang="en-US" altLang="ja-JP" sz="1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swappable_port&gt;</a:t>
            </a:r>
          </a:p>
          <a:p>
            <a:pPr fontAlgn="auto">
              <a:spcBef>
                <a:spcPts val="0"/>
              </a:spcBef>
              <a:spcAft>
                <a:spcPts val="0"/>
              </a:spcAft>
            </a:pPr>
            <a:endParaRPr lang="en-US" altLang="ja-JP" sz="1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7037794" y="980728"/>
            <a:ext cx="1134606" cy="400110"/>
          </a:xfrm>
          <a:prstGeom prst="rect">
            <a:avLst/>
          </a:prstGeom>
          <a:noFill/>
        </p:spPr>
        <p:txBody>
          <a:bodyPr wrap="none" rtlCol="0">
            <a:spAutoFit/>
          </a:bodyPr>
          <a:lstStyle/>
          <a:p>
            <a:pPr algn="r" fontAlgn="auto">
              <a:spcBef>
                <a:spcPts val="0"/>
              </a:spcBef>
              <a:spcAft>
                <a:spcPts val="0"/>
              </a:spcAft>
            </a:pPr>
            <a:r>
              <a:rPr lang="en-US" altLang="ja-JP" sz="2000" dirty="0" smtClean="0">
                <a:solidFill>
                  <a:prstClr val="black"/>
                </a:solidFill>
                <a:latin typeface="Meiryo UI" pitchFamily="50" charset="-128"/>
                <a:ea typeface="Meiryo UI" pitchFamily="50" charset="-128"/>
                <a:cs typeface="Meiryo UI" pitchFamily="50" charset="-128"/>
              </a:rPr>
              <a:t>PKG-C3</a:t>
            </a:r>
            <a:endParaRPr lang="ja-JP" altLang="en-US" sz="2000" dirty="0">
              <a:solidFill>
                <a:prstClr val="black"/>
              </a:solidFill>
              <a:latin typeface="Meiryo UI" pitchFamily="50" charset="-128"/>
              <a:ea typeface="Meiryo UI" pitchFamily="50" charset="-128"/>
              <a:cs typeface="Meiryo UI" pitchFamily="50" charset="-128"/>
            </a:endParaRPr>
          </a:p>
        </p:txBody>
      </p:sp>
      <p:sp>
        <p:nvSpPr>
          <p:cNvPr id="16" name="テキスト ボックス 15"/>
          <p:cNvSpPr txBox="1"/>
          <p:nvPr/>
        </p:nvSpPr>
        <p:spPr>
          <a:xfrm>
            <a:off x="7037794" y="2132856"/>
            <a:ext cx="1134606" cy="400110"/>
          </a:xfrm>
          <a:prstGeom prst="rect">
            <a:avLst/>
          </a:prstGeom>
          <a:noFill/>
        </p:spPr>
        <p:txBody>
          <a:bodyPr wrap="none" rtlCol="0">
            <a:spAutoFit/>
          </a:bodyPr>
          <a:lstStyle/>
          <a:p>
            <a:pPr algn="r" fontAlgn="auto">
              <a:spcBef>
                <a:spcPts val="0"/>
              </a:spcBef>
              <a:spcAft>
                <a:spcPts val="0"/>
              </a:spcAft>
            </a:pPr>
            <a:r>
              <a:rPr lang="en-US" altLang="ja-JP" sz="2000" dirty="0" smtClean="0">
                <a:solidFill>
                  <a:prstClr val="black"/>
                </a:solidFill>
                <a:latin typeface="Meiryo UI" pitchFamily="50" charset="-128"/>
                <a:ea typeface="Meiryo UI" pitchFamily="50" charset="-128"/>
                <a:cs typeface="Meiryo UI" pitchFamily="50" charset="-128"/>
              </a:rPr>
              <a:t>PKG-C4</a:t>
            </a:r>
            <a:endParaRPr lang="ja-JP" altLang="en-US" sz="2000" dirty="0">
              <a:solidFill>
                <a:prstClr val="black"/>
              </a:solidFill>
              <a:latin typeface="Meiryo UI" pitchFamily="50" charset="-128"/>
              <a:ea typeface="Meiryo UI" pitchFamily="50" charset="-128"/>
              <a:cs typeface="Meiryo UI" pitchFamily="50" charset="-128"/>
            </a:endParaRPr>
          </a:p>
        </p:txBody>
      </p:sp>
      <p:sp>
        <p:nvSpPr>
          <p:cNvPr id="2" name="右中かっこ 1"/>
          <p:cNvSpPr/>
          <p:nvPr/>
        </p:nvSpPr>
        <p:spPr>
          <a:xfrm>
            <a:off x="4427984" y="2204864"/>
            <a:ext cx="216024" cy="2880320"/>
          </a:xfrm>
          <a:prstGeom prst="rightBrace">
            <a:avLst>
              <a:gd name="adj1" fmla="val 49562"/>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pPr>
            <a:endParaRPr lang="ja-JP" altLang="en-US" sz="1800">
              <a:solidFill>
                <a:prstClr val="black"/>
              </a:solidFill>
            </a:endParaRPr>
          </a:p>
        </p:txBody>
      </p:sp>
      <p:sp>
        <p:nvSpPr>
          <p:cNvPr id="3" name="テキスト ボックス 2"/>
          <p:cNvSpPr txBox="1"/>
          <p:nvPr/>
        </p:nvSpPr>
        <p:spPr>
          <a:xfrm>
            <a:off x="4572000" y="3429000"/>
            <a:ext cx="2657138" cy="369332"/>
          </a:xfrm>
          <a:prstGeom prst="rect">
            <a:avLst/>
          </a:prstGeom>
          <a:noFill/>
        </p:spPr>
        <p:txBody>
          <a:bodyPr wrap="none" rtlCol="0">
            <a:spAutoFit/>
          </a:bodyPr>
          <a:lstStyle/>
          <a:p>
            <a:pPr fontAlgn="auto">
              <a:spcBef>
                <a:spcPts val="0"/>
              </a:spcBef>
              <a:spcAft>
                <a:spcPts val="0"/>
              </a:spcAft>
            </a:pPr>
            <a:r>
              <a:rPr lang="en-US" altLang="ja-JP" sz="1800" b="1" dirty="0" smtClean="0">
                <a:solidFill>
                  <a:srgbClr val="FF0000"/>
                </a:solidFill>
                <a:latin typeface="Meiryo UI" pitchFamily="50" charset="-128"/>
                <a:ea typeface="Meiryo UI" pitchFamily="50" charset="-128"/>
                <a:cs typeface="Meiryo UI" pitchFamily="50" charset="-128"/>
              </a:rPr>
              <a:t>Add swappable info.</a:t>
            </a:r>
            <a:endParaRPr lang="ja-JP" altLang="en-US" sz="1800" b="1" dirty="0">
              <a:solidFill>
                <a:srgbClr val="FF0000"/>
              </a:solidFill>
              <a:latin typeface="Meiryo UI" pitchFamily="50" charset="-128"/>
              <a:ea typeface="Meiryo UI" pitchFamily="50" charset="-128"/>
              <a:cs typeface="Meiryo UI" pitchFamily="50" charset="-128"/>
            </a:endParaRPr>
          </a:p>
        </p:txBody>
      </p:sp>
      <p:sp>
        <p:nvSpPr>
          <p:cNvPr id="9" name="テキスト ボックス 8"/>
          <p:cNvSpPr txBox="1"/>
          <p:nvPr/>
        </p:nvSpPr>
        <p:spPr>
          <a:xfrm>
            <a:off x="4572000" y="1196752"/>
            <a:ext cx="3269549" cy="369332"/>
          </a:xfrm>
          <a:prstGeom prst="rect">
            <a:avLst/>
          </a:prstGeom>
          <a:noFill/>
        </p:spPr>
        <p:txBody>
          <a:bodyPr wrap="none" rtlCol="0">
            <a:spAutoFit/>
          </a:bodyPr>
          <a:lstStyle/>
          <a:p>
            <a:pPr fontAlgn="auto">
              <a:spcBef>
                <a:spcPts val="0"/>
              </a:spcBef>
              <a:spcAft>
                <a:spcPts val="0"/>
              </a:spcAft>
            </a:pPr>
            <a:r>
              <a:rPr lang="en-US" altLang="ja-JP" sz="1800" b="1" dirty="0" smtClean="0">
                <a:solidFill>
                  <a:srgbClr val="FF0000"/>
                </a:solidFill>
                <a:latin typeface="Meiryo UI" pitchFamily="50" charset="-128"/>
                <a:ea typeface="Meiryo UI" pitchFamily="50" charset="-128"/>
                <a:cs typeface="Meiryo UI" pitchFamily="50" charset="-128"/>
              </a:rPr>
              <a:t>No info. about port swap</a:t>
            </a:r>
            <a:endParaRPr lang="ja-JP" altLang="en-US" sz="1800" b="1" dirty="0">
              <a:solidFill>
                <a:srgbClr val="FF0000"/>
              </a:solidFill>
              <a:latin typeface="Meiryo UI" pitchFamily="50" charset="-128"/>
              <a:ea typeface="Meiryo UI" pitchFamily="50" charset="-128"/>
              <a:cs typeface="Meiryo UI" pitchFamily="50" charset="-128"/>
            </a:endParaRPr>
          </a:p>
        </p:txBody>
      </p:sp>
      <p:sp>
        <p:nvSpPr>
          <p:cNvPr id="10" name="下矢印 9"/>
          <p:cNvSpPr/>
          <p:nvPr/>
        </p:nvSpPr>
        <p:spPr>
          <a:xfrm>
            <a:off x="5529532" y="1556792"/>
            <a:ext cx="437956" cy="187220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11" name="角丸四角形 10"/>
          <p:cNvSpPr/>
          <p:nvPr/>
        </p:nvSpPr>
        <p:spPr>
          <a:xfrm>
            <a:off x="971600" y="5661248"/>
            <a:ext cx="7200800" cy="7293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altLang="ja-JP" dirty="0" smtClean="0">
                <a:solidFill>
                  <a:prstClr val="black"/>
                </a:solidFill>
              </a:rPr>
              <a:t>Share the information about constraint and flexibility</a:t>
            </a:r>
          </a:p>
          <a:p>
            <a:pPr algn="ctr" fontAlgn="auto">
              <a:spcBef>
                <a:spcPts val="0"/>
              </a:spcBef>
              <a:spcAft>
                <a:spcPts val="0"/>
              </a:spcAft>
            </a:pPr>
            <a:r>
              <a:rPr lang="en-US" altLang="ja-JP" dirty="0" smtClean="0">
                <a:solidFill>
                  <a:prstClr val="black"/>
                </a:solidFill>
              </a:rPr>
              <a:t>=&gt; </a:t>
            </a:r>
            <a:r>
              <a:rPr lang="en-US" altLang="ja-JP" dirty="0" smtClean="0">
                <a:solidFill>
                  <a:srgbClr val="FF0000"/>
                </a:solidFill>
              </a:rPr>
              <a:t>change of design proposal is possible</a:t>
            </a:r>
            <a:endParaRPr lang="ja-JP" altLang="en-US" dirty="0">
              <a:solidFill>
                <a:srgbClr val="FF0000"/>
              </a:solidFill>
            </a:endParaRPr>
          </a:p>
        </p:txBody>
      </p:sp>
      <p:sp>
        <p:nvSpPr>
          <p:cNvPr id="12" name="角丸四角形吹き出し 11"/>
          <p:cNvSpPr/>
          <p:nvPr/>
        </p:nvSpPr>
        <p:spPr>
          <a:xfrm>
            <a:off x="4740170" y="3933056"/>
            <a:ext cx="3000181" cy="671363"/>
          </a:xfrm>
          <a:prstGeom prst="wedgeRoundRectCallout">
            <a:avLst>
              <a:gd name="adj1" fmla="val -34663"/>
              <a:gd name="adj2" fmla="val -76974"/>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Give the constraint from package designer to board designer</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角丸四角形吹き出し 16"/>
          <p:cNvSpPr/>
          <p:nvPr/>
        </p:nvSpPr>
        <p:spPr>
          <a:xfrm>
            <a:off x="5148064" y="4869160"/>
            <a:ext cx="3312368" cy="808369"/>
          </a:xfrm>
          <a:prstGeom prst="wedgeRoundRectCallout">
            <a:avLst>
              <a:gd name="adj1" fmla="val -33554"/>
              <a:gd name="adj2" fmla="val -76387"/>
              <a:gd name="adj3" fmla="val 16667"/>
            </a:avLst>
          </a:prstGeom>
          <a:solidFill>
            <a:srgbClr val="FFC000"/>
          </a:solidFil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8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Based on the constraint, board designer can change the design</a:t>
            </a:r>
            <a:endParaRPr lang="ja-JP" altLang="en-US" sz="18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角丸四角形吹き出し 17"/>
          <p:cNvSpPr/>
          <p:nvPr/>
        </p:nvSpPr>
        <p:spPr>
          <a:xfrm>
            <a:off x="6084168" y="2619696"/>
            <a:ext cx="2592288" cy="449264"/>
          </a:xfrm>
          <a:prstGeom prst="wedgeRoundRectCallout">
            <a:avLst>
              <a:gd name="adj1" fmla="val -59258"/>
              <a:gd name="adj2" fmla="val -19527"/>
              <a:gd name="adj3" fmla="val 16667"/>
            </a:avLst>
          </a:prstGeom>
          <a:solidFill>
            <a:srgbClr val="FFC000"/>
          </a:solidFill>
        </p:spPr>
        <p:style>
          <a:lnRef idx="1">
            <a:schemeClr val="accent6"/>
          </a:lnRef>
          <a:fillRef idx="2">
            <a:schemeClr val="accent6"/>
          </a:fillRef>
          <a:effectRef idx="1">
            <a:schemeClr val="accent6"/>
          </a:effectRef>
          <a:fontRef idx="minor">
            <a:schemeClr val="dk1"/>
          </a:fontRef>
        </p:style>
        <p:txBody>
          <a:bodyPr rtlCol="0" anchor="ctr"/>
          <a:lstStyle/>
          <a:p>
            <a:pPr algn="ctr" fontAlgn="auto">
              <a:spcBef>
                <a:spcPts val="0"/>
              </a:spcBef>
              <a:spcAft>
                <a:spcPts val="0"/>
              </a:spcAft>
            </a:pPr>
            <a:r>
              <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Her is additional preparation</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578444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11560" y="1988840"/>
            <a:ext cx="7920880" cy="1569660"/>
          </a:xfrm>
          <a:prstGeom prst="rect">
            <a:avLst/>
          </a:prstGeom>
          <a:noFill/>
        </p:spPr>
        <p:txBody>
          <a:bodyPr wrap="square" rtlCol="0">
            <a:spAutoFit/>
          </a:bodyPr>
          <a:lstStyle/>
          <a:p>
            <a:pPr algn="ctr" fontAlgn="auto">
              <a:spcBef>
                <a:spcPts val="0"/>
              </a:spcBef>
              <a:spcAft>
                <a:spcPts val="0"/>
              </a:spcAft>
            </a:pPr>
            <a:r>
              <a:rPr lang="en-US" altLang="ja-JP" sz="4800" dirty="0" smtClean="0">
                <a:solidFill>
                  <a:prstClr val="black"/>
                </a:solidFill>
                <a:latin typeface="Calibri"/>
                <a:ea typeface="ＭＳ Ｐゴシック"/>
              </a:rPr>
              <a:t>LPB Standard Format</a:t>
            </a:r>
          </a:p>
          <a:p>
            <a:pPr algn="ctr" fontAlgn="auto">
              <a:spcBef>
                <a:spcPts val="0"/>
              </a:spcBef>
              <a:spcAft>
                <a:spcPts val="0"/>
              </a:spcAft>
            </a:pPr>
            <a:r>
              <a:rPr lang="en-US" altLang="ja-JP" sz="4800" dirty="0" smtClean="0">
                <a:solidFill>
                  <a:prstClr val="black"/>
                </a:solidFill>
                <a:latin typeface="HGP創英角ｺﾞｼｯｸUB" panose="020B0900000000000000" pitchFamily="50" charset="-128"/>
                <a:ea typeface="HGP創英角ｺﾞｼｯｸUB" panose="020B0900000000000000" pitchFamily="50" charset="-128"/>
              </a:rPr>
              <a:t>Summary</a:t>
            </a:r>
            <a:endParaRPr lang="ja-JP" altLang="en-US" sz="4800" dirty="0">
              <a:solidFill>
                <a:prstClr val="black"/>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1014589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514635" y="116632"/>
            <a:ext cx="8186738" cy="576262"/>
          </a:xfrm>
        </p:spPr>
        <p:txBody>
          <a:bodyPr/>
          <a:lstStyle/>
          <a:p>
            <a:r>
              <a:rPr lang="en-US" altLang="ja-JP" b="1" dirty="0" smtClean="0">
                <a:solidFill>
                  <a:prstClr val="black"/>
                </a:solidFill>
                <a:latin typeface="Meiryo UI" pitchFamily="50" charset="-128"/>
                <a:ea typeface="Meiryo UI" pitchFamily="50" charset="-128"/>
                <a:cs typeface="Meiryo UI" pitchFamily="50" charset="-128"/>
              </a:rPr>
              <a:t>Benefit </a:t>
            </a:r>
            <a:r>
              <a:rPr lang="en-US" altLang="ja-JP" b="1" dirty="0">
                <a:solidFill>
                  <a:prstClr val="black"/>
                </a:solidFill>
                <a:latin typeface="Meiryo UI" pitchFamily="50" charset="-128"/>
                <a:ea typeface="Meiryo UI" pitchFamily="50" charset="-128"/>
                <a:cs typeface="Meiryo UI" pitchFamily="50" charset="-128"/>
              </a:rPr>
              <a:t>of LPB </a:t>
            </a:r>
            <a:r>
              <a:rPr lang="en-US" altLang="ja-JP" b="1" dirty="0" smtClean="0">
                <a:solidFill>
                  <a:prstClr val="black"/>
                </a:solidFill>
                <a:latin typeface="Meiryo UI" pitchFamily="50" charset="-128"/>
                <a:ea typeface="Meiryo UI" pitchFamily="50" charset="-128"/>
                <a:cs typeface="Meiryo UI" pitchFamily="50" charset="-128"/>
              </a:rPr>
              <a:t>format</a:t>
            </a:r>
            <a:endParaRPr kumimoji="1" lang="ja-JP" altLang="en-US" dirty="0"/>
          </a:p>
        </p:txBody>
      </p:sp>
      <p:sp>
        <p:nvSpPr>
          <p:cNvPr id="169" name="テキスト ボックス 168"/>
          <p:cNvSpPr txBox="1"/>
          <p:nvPr/>
        </p:nvSpPr>
        <p:spPr>
          <a:xfrm>
            <a:off x="107504" y="692696"/>
            <a:ext cx="8820472" cy="5493812"/>
          </a:xfrm>
          <a:prstGeom prst="rect">
            <a:avLst/>
          </a:prstGeom>
          <a:noFill/>
        </p:spPr>
        <p:txBody>
          <a:bodyPr wrap="square" rtlCol="0">
            <a:spAutoFit/>
          </a:bodyPr>
          <a:lstStyle/>
          <a:p>
            <a:pPr marL="442913" indent="-282575" fontAlgn="auto">
              <a:spcBef>
                <a:spcPts val="0"/>
              </a:spcBef>
              <a:spcAft>
                <a:spcPts val="600"/>
              </a:spcAft>
              <a:buFont typeface="Arial" panose="020B0604020202020204" pitchFamily="34" charset="0"/>
              <a:buChar char="•"/>
            </a:pPr>
            <a:r>
              <a:rPr lang="en-US" altLang="ja-JP" sz="2800" b="1" dirty="0" smtClean="0">
                <a:solidFill>
                  <a:prstClr val="black"/>
                </a:solidFill>
                <a:latin typeface="Meiryo UI" pitchFamily="50" charset="-128"/>
                <a:ea typeface="Meiryo UI" pitchFamily="50" charset="-128"/>
                <a:cs typeface="Meiryo UI" pitchFamily="50" charset="-128"/>
              </a:rPr>
              <a:t>Quick &amp; Accurate design/simulation set up</a:t>
            </a:r>
          </a:p>
          <a:p>
            <a:pPr marL="960438" lvl="1" indent="-342900" fontAlgn="auto">
              <a:spcBef>
                <a:spcPts val="0"/>
              </a:spcBef>
              <a:spcAft>
                <a:spcPts val="600"/>
              </a:spcAft>
              <a:buFont typeface="Wingdings" panose="05000000000000000000" pitchFamily="2" charset="2"/>
              <a:buChar char="Ø"/>
            </a:pPr>
            <a:r>
              <a:rPr lang="en-US" altLang="ja-JP" dirty="0" smtClean="0">
                <a:solidFill>
                  <a:prstClr val="black"/>
                </a:solidFill>
                <a:latin typeface="Meiryo UI" pitchFamily="50" charset="-128"/>
                <a:ea typeface="Meiryo UI" pitchFamily="50" charset="-128"/>
                <a:cs typeface="Meiryo UI" pitchFamily="50" charset="-128"/>
              </a:rPr>
              <a:t>No more e-mail/phone call/meetings</a:t>
            </a:r>
          </a:p>
          <a:p>
            <a:pPr marL="960438" lvl="1" indent="-342900" fontAlgn="auto">
              <a:spcBef>
                <a:spcPts val="0"/>
              </a:spcBef>
              <a:spcAft>
                <a:spcPts val="600"/>
              </a:spcAft>
              <a:buFont typeface="Wingdings" panose="05000000000000000000" pitchFamily="2" charset="2"/>
              <a:buChar char="Ø"/>
            </a:pPr>
            <a:r>
              <a:rPr lang="en-US" altLang="ja-JP" dirty="0" smtClean="0">
                <a:solidFill>
                  <a:prstClr val="black"/>
                </a:solidFill>
                <a:latin typeface="Meiryo UI" pitchFamily="50" charset="-128"/>
                <a:ea typeface="Meiryo UI" pitchFamily="50" charset="-128"/>
                <a:cs typeface="Meiryo UI" pitchFamily="50" charset="-128"/>
              </a:rPr>
              <a:t>Avoid human error; eliminate hand edit,  version control</a:t>
            </a:r>
            <a:endParaRPr lang="en-US" altLang="ja-JP" sz="1000" dirty="0" smtClean="0">
              <a:solidFill>
                <a:prstClr val="black"/>
              </a:solidFill>
              <a:latin typeface="Meiryo UI" pitchFamily="50" charset="-128"/>
              <a:ea typeface="Meiryo UI" pitchFamily="50" charset="-128"/>
              <a:cs typeface="Meiryo UI" pitchFamily="50" charset="-128"/>
            </a:endParaRPr>
          </a:p>
          <a:p>
            <a:pPr marL="442913" indent="-282575" fontAlgn="auto">
              <a:spcBef>
                <a:spcPts val="0"/>
              </a:spcBef>
              <a:spcAft>
                <a:spcPts val="600"/>
              </a:spcAft>
              <a:buFont typeface="Arial" panose="020B0604020202020204" pitchFamily="34" charset="0"/>
              <a:buChar char="•"/>
            </a:pPr>
            <a:r>
              <a:rPr lang="en-US" altLang="ja-JP" sz="2800" b="1" dirty="0" smtClean="0">
                <a:solidFill>
                  <a:prstClr val="black"/>
                </a:solidFill>
                <a:latin typeface="Meiryo UI" pitchFamily="50" charset="-128"/>
                <a:ea typeface="Meiryo UI" pitchFamily="50" charset="-128"/>
                <a:cs typeface="Meiryo UI" pitchFamily="50" charset="-128"/>
              </a:rPr>
              <a:t>Feedback can be done from any parties, and instantly.</a:t>
            </a:r>
          </a:p>
          <a:p>
            <a:pPr marL="1074738" lvl="1" indent="-457200" fontAlgn="auto">
              <a:spcBef>
                <a:spcPts val="0"/>
              </a:spcBef>
              <a:spcAft>
                <a:spcPts val="600"/>
              </a:spcAft>
              <a:buFont typeface="Wingdings" panose="05000000000000000000" pitchFamily="2" charset="2"/>
              <a:buChar char="Ø"/>
            </a:pPr>
            <a:r>
              <a:rPr lang="en-US" altLang="ja-JP" dirty="0" smtClean="0">
                <a:solidFill>
                  <a:prstClr val="black"/>
                </a:solidFill>
                <a:latin typeface="Meiryo UI" pitchFamily="50" charset="-128"/>
                <a:ea typeface="Meiryo UI" pitchFamily="50" charset="-128"/>
                <a:cs typeface="Meiryo UI" pitchFamily="50" charset="-128"/>
              </a:rPr>
              <a:t>For optimization/cost down/quality up </a:t>
            </a:r>
            <a:r>
              <a:rPr lang="en-US" altLang="ja-JP" dirty="0" smtClean="0">
                <a:solidFill>
                  <a:prstClr val="black"/>
                </a:solidFill>
                <a:latin typeface="Meiryo UI" pitchFamily="50" charset="-128"/>
                <a:ea typeface="Meiryo UI" pitchFamily="50" charset="-128"/>
                <a:cs typeface="Meiryo UI" pitchFamily="50" charset="-128"/>
              </a:rPr>
              <a:t>feedback </a:t>
            </a:r>
            <a:endParaRPr lang="en-US" altLang="ja-JP" dirty="0" smtClean="0">
              <a:solidFill>
                <a:prstClr val="black"/>
              </a:solidFill>
              <a:latin typeface="Meiryo UI" pitchFamily="50" charset="-128"/>
              <a:ea typeface="Meiryo UI" pitchFamily="50" charset="-128"/>
              <a:cs typeface="Meiryo UI" pitchFamily="50" charset="-128"/>
            </a:endParaRPr>
          </a:p>
          <a:p>
            <a:pPr marL="900113" lvl="1" indent="-282575" fontAlgn="auto">
              <a:spcBef>
                <a:spcPts val="0"/>
              </a:spcBef>
              <a:spcAft>
                <a:spcPts val="600"/>
              </a:spcAft>
              <a:buFont typeface="Arial" panose="020B0604020202020204" pitchFamily="34" charset="0"/>
              <a:buChar char="•"/>
            </a:pPr>
            <a:endParaRPr lang="en-US" altLang="ja-JP" sz="100" dirty="0" smtClean="0">
              <a:solidFill>
                <a:prstClr val="black"/>
              </a:solidFill>
              <a:latin typeface="Meiryo UI" pitchFamily="50" charset="-128"/>
              <a:ea typeface="Meiryo UI" pitchFamily="50" charset="-128"/>
              <a:cs typeface="Meiryo UI" pitchFamily="50" charset="-128"/>
            </a:endParaRPr>
          </a:p>
          <a:p>
            <a:pPr marL="442913" indent="-282575" fontAlgn="auto">
              <a:spcBef>
                <a:spcPts val="0"/>
              </a:spcBef>
              <a:spcAft>
                <a:spcPts val="600"/>
              </a:spcAft>
              <a:buFont typeface="Arial" panose="020B0604020202020204" pitchFamily="34" charset="0"/>
              <a:buChar char="•"/>
            </a:pPr>
            <a:r>
              <a:rPr lang="en-US" altLang="ja-JP" sz="2800" b="1" dirty="0" smtClean="0">
                <a:solidFill>
                  <a:prstClr val="black"/>
                </a:solidFill>
                <a:latin typeface="Meiryo UI" pitchFamily="50" charset="-128"/>
                <a:ea typeface="Meiryo UI" pitchFamily="50" charset="-128"/>
                <a:cs typeface="Meiryo UI" pitchFamily="50" charset="-128"/>
              </a:rPr>
              <a:t>Easy implementation</a:t>
            </a:r>
            <a:r>
              <a:rPr lang="en-US" altLang="ja-JP" b="1" dirty="0" smtClean="0">
                <a:solidFill>
                  <a:prstClr val="black"/>
                </a:solidFill>
                <a:latin typeface="Meiryo UI" pitchFamily="50" charset="-128"/>
                <a:ea typeface="Meiryo UI" pitchFamily="50" charset="-128"/>
                <a:cs typeface="Meiryo UI" pitchFamily="50" charset="-128"/>
              </a:rPr>
              <a:t> </a:t>
            </a:r>
          </a:p>
          <a:p>
            <a:pPr marL="900113" lvl="1" indent="-282575" fontAlgn="auto">
              <a:spcBef>
                <a:spcPts val="0"/>
              </a:spcBef>
              <a:spcAft>
                <a:spcPts val="600"/>
              </a:spcAft>
              <a:buFont typeface="Arial" panose="020B0604020202020204" pitchFamily="34" charset="0"/>
              <a:buChar char="•"/>
            </a:pPr>
            <a:r>
              <a:rPr lang="en-US" altLang="ja-JP" dirty="0" smtClean="0">
                <a:solidFill>
                  <a:prstClr val="black"/>
                </a:solidFill>
                <a:latin typeface="Meiryo UI" pitchFamily="50" charset="-128"/>
                <a:ea typeface="Meiryo UI" pitchFamily="50" charset="-128"/>
                <a:cs typeface="Meiryo UI" pitchFamily="50" charset="-128"/>
              </a:rPr>
              <a:t>Human readable,  open format XML/Verilog-HDL</a:t>
            </a:r>
          </a:p>
          <a:p>
            <a:pPr marL="900113" lvl="1" indent="-282575" fontAlgn="auto">
              <a:spcBef>
                <a:spcPts val="0"/>
              </a:spcBef>
              <a:spcAft>
                <a:spcPts val="600"/>
              </a:spcAft>
              <a:buFont typeface="Arial" panose="020B0604020202020204" pitchFamily="34" charset="0"/>
              <a:buChar char="•"/>
            </a:pPr>
            <a:r>
              <a:rPr lang="en-US" altLang="ja-JP" dirty="0" smtClean="0">
                <a:solidFill>
                  <a:prstClr val="black"/>
                </a:solidFill>
                <a:latin typeface="Meiryo UI" pitchFamily="50" charset="-128"/>
                <a:ea typeface="Meiryo UI" pitchFamily="50" charset="-128"/>
                <a:cs typeface="Meiryo UI" pitchFamily="50" charset="-128"/>
              </a:rPr>
              <a:t>XML parser available</a:t>
            </a:r>
            <a:r>
              <a:rPr lang="en-US" altLang="ja-JP" sz="2000" dirty="0" smtClean="0">
                <a:solidFill>
                  <a:prstClr val="black"/>
                </a:solidFill>
                <a:latin typeface="Meiryo UI" pitchFamily="50" charset="-128"/>
                <a:ea typeface="Meiryo UI" pitchFamily="50" charset="-128"/>
                <a:cs typeface="Meiryo UI" pitchFamily="50" charset="-128"/>
              </a:rPr>
              <a:t>.</a:t>
            </a:r>
          </a:p>
          <a:p>
            <a:pPr marL="900113" lvl="1" indent="-282575" fontAlgn="auto">
              <a:spcBef>
                <a:spcPts val="0"/>
              </a:spcBef>
              <a:spcAft>
                <a:spcPts val="600"/>
              </a:spcAft>
              <a:buFont typeface="Arial" panose="020B0604020202020204" pitchFamily="34" charset="0"/>
              <a:buChar char="•"/>
            </a:pPr>
            <a:r>
              <a:rPr lang="en-US" altLang="ja-JP" dirty="0">
                <a:solidFill>
                  <a:prstClr val="black"/>
                </a:solidFill>
                <a:latin typeface="Meiryo UI" pitchFamily="50" charset="-128"/>
                <a:ea typeface="Meiryo UI" pitchFamily="50" charset="-128"/>
                <a:cs typeface="Meiryo UI" pitchFamily="50" charset="-128"/>
              </a:rPr>
              <a:t>Simple / light geometry </a:t>
            </a:r>
            <a:r>
              <a:rPr lang="en-US" altLang="ja-JP" dirty="0" smtClean="0">
                <a:solidFill>
                  <a:prstClr val="black"/>
                </a:solidFill>
                <a:latin typeface="Meiryo UI" pitchFamily="50" charset="-128"/>
                <a:ea typeface="Meiryo UI" pitchFamily="50" charset="-128"/>
                <a:cs typeface="Meiryo UI" pitchFamily="50" charset="-128"/>
              </a:rPr>
              <a:t>format (</a:t>
            </a:r>
            <a:r>
              <a:rPr lang="en-US" altLang="ja-JP" dirty="0" err="1" smtClean="0">
                <a:solidFill>
                  <a:prstClr val="black"/>
                </a:solidFill>
                <a:latin typeface="Meiryo UI" pitchFamily="50" charset="-128"/>
                <a:ea typeface="Meiryo UI" pitchFamily="50" charset="-128"/>
                <a:cs typeface="Meiryo UI" pitchFamily="50" charset="-128"/>
              </a:rPr>
              <a:t>G-format:XFL</a:t>
            </a:r>
            <a:r>
              <a:rPr lang="en-US" altLang="ja-JP" dirty="0" smtClean="0">
                <a:solidFill>
                  <a:prstClr val="black"/>
                </a:solidFill>
                <a:latin typeface="Meiryo UI" pitchFamily="50" charset="-128"/>
                <a:ea typeface="Meiryo UI" pitchFamily="50" charset="-128"/>
                <a:cs typeface="Meiryo UI" pitchFamily="50" charset="-128"/>
              </a:rPr>
              <a:t>)</a:t>
            </a:r>
            <a:endParaRPr lang="en-US" altLang="ja-JP" dirty="0">
              <a:solidFill>
                <a:prstClr val="black"/>
              </a:solidFill>
              <a:latin typeface="Meiryo UI" pitchFamily="50" charset="-128"/>
              <a:ea typeface="Meiryo UI" pitchFamily="50" charset="-128"/>
              <a:cs typeface="Meiryo UI" pitchFamily="50" charset="-128"/>
            </a:endParaRPr>
          </a:p>
          <a:p>
            <a:pPr marL="900113" lvl="1" indent="-282575" fontAlgn="auto">
              <a:spcBef>
                <a:spcPts val="0"/>
              </a:spcBef>
              <a:spcAft>
                <a:spcPts val="600"/>
              </a:spcAft>
              <a:buFont typeface="Arial" panose="020B0604020202020204" pitchFamily="34" charset="0"/>
              <a:buChar char="•"/>
            </a:pPr>
            <a:endParaRPr lang="en-US" altLang="ja-JP" sz="2000" dirty="0" smtClean="0">
              <a:solidFill>
                <a:prstClr val="black"/>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0739957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smtClean="0"/>
              <a:t>Join us!</a:t>
            </a:r>
            <a:endParaRPr kumimoji="1" lang="ja-JP" altLang="en-US" dirty="0"/>
          </a:p>
        </p:txBody>
      </p:sp>
      <p:sp>
        <p:nvSpPr>
          <p:cNvPr id="169" name="テキスト ボックス 168"/>
          <p:cNvSpPr txBox="1"/>
          <p:nvPr/>
        </p:nvSpPr>
        <p:spPr>
          <a:xfrm>
            <a:off x="179512" y="908720"/>
            <a:ext cx="8856984" cy="3991862"/>
          </a:xfrm>
          <a:prstGeom prst="rect">
            <a:avLst/>
          </a:prstGeom>
          <a:noFill/>
        </p:spPr>
        <p:txBody>
          <a:bodyPr wrap="square" rtlCol="0">
            <a:spAutoFit/>
          </a:bodyPr>
          <a:lstStyle/>
          <a:p>
            <a:pPr fontAlgn="auto">
              <a:lnSpc>
                <a:spcPct val="130000"/>
              </a:lnSpc>
              <a:spcBef>
                <a:spcPts val="0"/>
              </a:spcBef>
              <a:spcAft>
                <a:spcPts val="1200"/>
              </a:spcAft>
            </a:pPr>
            <a:r>
              <a:rPr lang="en-US" altLang="ja-JP" b="1" dirty="0" smtClean="0">
                <a:solidFill>
                  <a:prstClr val="black"/>
                </a:solidFill>
                <a:latin typeface="Meiryo UI" pitchFamily="50" charset="-128"/>
                <a:ea typeface="Meiryo UI" pitchFamily="50" charset="-128"/>
                <a:cs typeface="Meiryo UI" pitchFamily="50" charset="-128"/>
              </a:rPr>
              <a:t>Visit &amp; </a:t>
            </a:r>
            <a:r>
              <a:rPr lang="en-US" altLang="ja-JP" b="1" dirty="0">
                <a:solidFill>
                  <a:prstClr val="black"/>
                </a:solidFill>
                <a:latin typeface="Meiryo UI" pitchFamily="50" charset="-128"/>
                <a:ea typeface="Meiryo UI" pitchFamily="50" charset="-128"/>
                <a:cs typeface="Meiryo UI" pitchFamily="50" charset="-128"/>
              </a:rPr>
              <a:t>S</a:t>
            </a:r>
            <a:r>
              <a:rPr lang="en-US" altLang="ja-JP" b="1" dirty="0" smtClean="0">
                <a:solidFill>
                  <a:prstClr val="black"/>
                </a:solidFill>
                <a:latin typeface="Meiryo UI" pitchFamily="50" charset="-128"/>
                <a:ea typeface="Meiryo UI" pitchFamily="50" charset="-128"/>
                <a:cs typeface="Meiryo UI" pitchFamily="50" charset="-128"/>
              </a:rPr>
              <a:t>upport </a:t>
            </a:r>
          </a:p>
          <a:p>
            <a:pPr fontAlgn="auto">
              <a:lnSpc>
                <a:spcPct val="130000"/>
              </a:lnSpc>
              <a:spcBef>
                <a:spcPts val="0"/>
              </a:spcBef>
              <a:spcAft>
                <a:spcPts val="1200"/>
              </a:spcAft>
            </a:pPr>
            <a:endParaRPr lang="en-US" altLang="ja-JP" b="1" dirty="0" smtClean="0">
              <a:solidFill>
                <a:prstClr val="black"/>
              </a:solidFill>
              <a:latin typeface="Meiryo UI" pitchFamily="50" charset="-128"/>
              <a:ea typeface="Meiryo UI" pitchFamily="50" charset="-128"/>
              <a:cs typeface="Meiryo UI" pitchFamily="50" charset="-128"/>
            </a:endParaRPr>
          </a:p>
          <a:p>
            <a:pPr marL="900113" lvl="1" indent="-282575" fontAlgn="auto">
              <a:spcBef>
                <a:spcPts val="0"/>
              </a:spcBef>
              <a:spcAft>
                <a:spcPts val="600"/>
              </a:spcAft>
              <a:buFont typeface="Arial" panose="020B0604020202020204" pitchFamily="34" charset="0"/>
              <a:buChar char="•"/>
            </a:pPr>
            <a:r>
              <a:rPr lang="en-US" altLang="ja-JP" sz="2800" dirty="0" smtClean="0">
                <a:solidFill>
                  <a:prstClr val="black"/>
                </a:solidFill>
                <a:latin typeface="Meiryo UI" pitchFamily="50" charset="-128"/>
                <a:ea typeface="Meiryo UI" pitchFamily="50" charset="-128"/>
                <a:cs typeface="Meiryo UI" pitchFamily="50" charset="-128"/>
              </a:rPr>
              <a:t>Visit </a:t>
            </a:r>
            <a:r>
              <a:rPr lang="en-US" altLang="ja-JP" sz="2800" dirty="0">
                <a:solidFill>
                  <a:prstClr val="black"/>
                </a:solidFill>
                <a:latin typeface="Meiryo UI" pitchFamily="50" charset="-128"/>
                <a:ea typeface="Meiryo UI" pitchFamily="50" charset="-128"/>
                <a:cs typeface="Meiryo UI" pitchFamily="50" charset="-128"/>
              </a:rPr>
              <a:t>website </a:t>
            </a:r>
            <a:r>
              <a:rPr lang="en-US" altLang="ja-JP" sz="2800" dirty="0" smtClean="0">
                <a:solidFill>
                  <a:prstClr val="black"/>
                </a:solidFill>
                <a:latin typeface="Meiryo UI" pitchFamily="50" charset="-128"/>
                <a:ea typeface="Meiryo UI" pitchFamily="50" charset="-128"/>
                <a:cs typeface="Meiryo UI" pitchFamily="50" charset="-128"/>
              </a:rPr>
              <a:t> “LPB format” ”LPB forum” </a:t>
            </a:r>
            <a:endParaRPr lang="en-US" altLang="ja-JP" sz="2800" dirty="0">
              <a:solidFill>
                <a:prstClr val="black"/>
              </a:solidFill>
              <a:latin typeface="Meiryo UI" pitchFamily="50" charset="-128"/>
              <a:ea typeface="Meiryo UI" pitchFamily="50" charset="-128"/>
              <a:cs typeface="Meiryo UI" pitchFamily="50" charset="-128"/>
            </a:endParaRPr>
          </a:p>
          <a:p>
            <a:pPr marL="900113" lvl="1" indent="-282575" fontAlgn="auto">
              <a:spcBef>
                <a:spcPts val="0"/>
              </a:spcBef>
              <a:spcAft>
                <a:spcPts val="600"/>
              </a:spcAft>
              <a:buFont typeface="Arial" panose="020B0604020202020204" pitchFamily="34" charset="0"/>
              <a:buChar char="•"/>
            </a:pPr>
            <a:r>
              <a:rPr lang="en-US" altLang="ja-JP" sz="2800" dirty="0" smtClean="0">
                <a:solidFill>
                  <a:prstClr val="black"/>
                </a:solidFill>
                <a:latin typeface="Meiryo UI" pitchFamily="50" charset="-128"/>
                <a:ea typeface="Meiryo UI" pitchFamily="50" charset="-128"/>
                <a:cs typeface="Meiryo UI" pitchFamily="50" charset="-128"/>
              </a:rPr>
              <a:t>Please support International Standard IEEE SA P2401</a:t>
            </a:r>
          </a:p>
          <a:p>
            <a:pPr marL="160338" fontAlgn="auto">
              <a:spcBef>
                <a:spcPts val="0"/>
              </a:spcBef>
              <a:spcAft>
                <a:spcPts val="600"/>
              </a:spcAft>
            </a:pPr>
            <a:endParaRPr lang="en-US" altLang="ja-JP" sz="3600" dirty="0">
              <a:solidFill>
                <a:srgbClr val="FF0000"/>
              </a:solidFill>
              <a:latin typeface="Meiryo UI" pitchFamily="50" charset="-128"/>
              <a:ea typeface="Meiryo UI" pitchFamily="50" charset="-128"/>
              <a:cs typeface="Meiryo UI" pitchFamily="50" charset="-128"/>
            </a:endParaRPr>
          </a:p>
          <a:p>
            <a:pPr marL="160338" fontAlgn="auto">
              <a:spcBef>
                <a:spcPts val="0"/>
              </a:spcBef>
              <a:spcAft>
                <a:spcPts val="600"/>
              </a:spcAft>
            </a:pPr>
            <a:r>
              <a:rPr lang="en-US" altLang="ja-JP" sz="3600" b="1" dirty="0" smtClean="0">
                <a:solidFill>
                  <a:srgbClr val="FF0000"/>
                </a:solidFill>
                <a:latin typeface="Arial" panose="020B0604020202020204" pitchFamily="34" charset="0"/>
                <a:ea typeface="Meiryo UI" pitchFamily="50" charset="-128"/>
                <a:cs typeface="Arial" panose="020B0604020202020204" pitchFamily="34" charset="0"/>
              </a:rPr>
              <a:t>Link Together by LPB standard format</a:t>
            </a:r>
          </a:p>
        </p:txBody>
      </p:sp>
    </p:spTree>
    <p:extLst>
      <p:ext uri="{BB962C8B-B14F-4D97-AF65-F5344CB8AC3E}">
        <p14:creationId xmlns:p14="http://schemas.microsoft.com/office/powerpoint/2010/main" val="180169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コンテンツ プレースホルダー 1"/>
          <p:cNvSpPr>
            <a:spLocks noGrp="1"/>
          </p:cNvSpPr>
          <p:nvPr>
            <p:ph idx="1"/>
          </p:nvPr>
        </p:nvSpPr>
        <p:spPr>
          <a:xfrm>
            <a:off x="229805" y="908720"/>
            <a:ext cx="8229600" cy="808856"/>
          </a:xfrm>
        </p:spPr>
        <p:txBody>
          <a:bodyPr/>
          <a:lstStyle/>
          <a:p>
            <a:r>
              <a:rPr lang="en-US" altLang="ja-JP" dirty="0" smtClean="0">
                <a:ea typeface="ＭＳ Ｐゴシック" charset="-128"/>
                <a:cs typeface="Arial" panose="020B0604020202020204" pitchFamily="34" charset="0"/>
              </a:rPr>
              <a:t>Product development flow &amp; EMC issues </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Issues </a:t>
            </a:r>
            <a:endParaRPr lang="ja-JP" altLang="en-US" b="1" dirty="0" smtClean="0">
              <a:ea typeface="ＭＳ Ｐゴシック" charset="-128"/>
              <a:cs typeface="Arial" panose="020B0604020202020204" pitchFamily="34" charset="0"/>
            </a:endParaRPr>
          </a:p>
        </p:txBody>
      </p:sp>
      <p:sp>
        <p:nvSpPr>
          <p:cNvPr id="2" name="右矢印 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5" name="右矢印 4"/>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6" name="右矢印 5"/>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30" name="右矢印 29"/>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31" name="右矢印 30"/>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32" name="右矢印 31"/>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4" name="左カーブ矢印 3"/>
          <p:cNvSpPr/>
          <p:nvPr/>
        </p:nvSpPr>
        <p:spPr>
          <a:xfrm rot="5400000">
            <a:off x="6142662" y="2196472"/>
            <a:ext cx="784104" cy="3061332"/>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sp>
        <p:nvSpPr>
          <p:cNvPr id="3" name="爆発 2 2"/>
          <p:cNvSpPr/>
          <p:nvPr/>
        </p:nvSpPr>
        <p:spPr>
          <a:xfrm>
            <a:off x="7282556" y="2890912"/>
            <a:ext cx="1872208" cy="1318050"/>
          </a:xfrm>
          <a:prstGeom prst="irregularSeal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smtClean="0">
                <a:latin typeface="Arial" panose="020B0604020202020204" pitchFamily="34" charset="0"/>
                <a:cs typeface="Arial" panose="020B0604020202020204" pitchFamily="34" charset="0"/>
              </a:rPr>
              <a:t>IBIS </a:t>
            </a:r>
            <a:r>
              <a:rPr kumimoji="1" lang="en-US" altLang="ja-JP" sz="2000" b="1" dirty="0" err="1" smtClean="0">
                <a:latin typeface="Arial" panose="020B0604020202020204" pitchFamily="34" charset="0"/>
                <a:cs typeface="Arial" panose="020B0604020202020204" pitchFamily="34" charset="0"/>
              </a:rPr>
              <a:t>Sim</a:t>
            </a:r>
            <a:r>
              <a:rPr kumimoji="1" lang="en-US" altLang="ja-JP" sz="2000" b="1" dirty="0" smtClean="0">
                <a:latin typeface="Arial" panose="020B0604020202020204" pitchFamily="34" charset="0"/>
                <a:cs typeface="Arial" panose="020B0604020202020204" pitchFamily="34" charset="0"/>
              </a:rPr>
              <a:t> </a:t>
            </a:r>
          </a:p>
          <a:p>
            <a:pPr algn="ctr"/>
            <a:r>
              <a:rPr kumimoji="1" lang="en-US" altLang="ja-JP" sz="2000" b="1" dirty="0" smtClean="0">
                <a:latin typeface="Arial" panose="020B0604020202020204" pitchFamily="34" charset="0"/>
                <a:cs typeface="Arial" panose="020B0604020202020204" pitchFamily="34" charset="0"/>
              </a:rPr>
              <a:t>NG</a:t>
            </a:r>
            <a:endParaRPr kumimoji="1" lang="ja-JP" altLang="en-US" sz="2000" b="1" dirty="0">
              <a:latin typeface="Arial" panose="020B0604020202020204" pitchFamily="34" charset="0"/>
              <a:cs typeface="Arial" panose="020B0604020202020204" pitchFamily="34" charset="0"/>
            </a:endParaRPr>
          </a:p>
        </p:txBody>
      </p:sp>
      <p:sp>
        <p:nvSpPr>
          <p:cNvPr id="9216" name="テキスト ボックス 9215"/>
          <p:cNvSpPr txBox="1"/>
          <p:nvPr/>
        </p:nvSpPr>
        <p:spPr>
          <a:xfrm>
            <a:off x="173820" y="3429000"/>
            <a:ext cx="2160240" cy="461665"/>
          </a:xfrm>
          <a:prstGeom prst="rect">
            <a:avLst/>
          </a:prstGeom>
          <a:noFill/>
        </p:spPr>
        <p:txBody>
          <a:bodyPr wrap="square" rtlCol="0">
            <a:spAutoFit/>
          </a:bodyPr>
          <a:lstStyle/>
          <a:p>
            <a:r>
              <a:rPr kumimoji="1" lang="en-US" altLang="ja-JP" dirty="0" smtClean="0">
                <a:solidFill>
                  <a:srgbClr val="FF0000"/>
                </a:solidFill>
                <a:latin typeface="Arial" panose="020B0604020202020204" pitchFamily="34" charset="0"/>
                <a:cs typeface="Arial" panose="020B0604020202020204" pitchFamily="34" charset="0"/>
              </a:rPr>
              <a:t>Current</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42" name="左カーブ矢印 41"/>
          <p:cNvSpPr/>
          <p:nvPr/>
        </p:nvSpPr>
        <p:spPr>
          <a:xfrm rot="5400000">
            <a:off x="4043648" y="2814350"/>
            <a:ext cx="601915" cy="2007772"/>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sp>
        <p:nvSpPr>
          <p:cNvPr id="43" name="左カーブ矢印 42"/>
          <p:cNvSpPr/>
          <p:nvPr/>
        </p:nvSpPr>
        <p:spPr>
          <a:xfrm rot="5400000">
            <a:off x="2412538" y="2957987"/>
            <a:ext cx="541136" cy="1848044"/>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Arial" panose="020B0604020202020204" pitchFamily="34" charset="0"/>
              <a:cs typeface="Arial" panose="020B0604020202020204" pitchFamily="34" charset="0"/>
            </a:endParaRPr>
          </a:p>
        </p:txBody>
      </p:sp>
      <p:sp>
        <p:nvSpPr>
          <p:cNvPr id="9221" name="テキスト ボックス 9220"/>
          <p:cNvSpPr txBox="1"/>
          <p:nvPr/>
        </p:nvSpPr>
        <p:spPr>
          <a:xfrm>
            <a:off x="2334060" y="4869160"/>
            <a:ext cx="4761476" cy="1200329"/>
          </a:xfrm>
          <a:prstGeom prst="rect">
            <a:avLst/>
          </a:prstGeom>
          <a:solidFill>
            <a:srgbClr val="FFFF00"/>
          </a:solidFill>
          <a:ln>
            <a:solidFill>
              <a:schemeClr val="tx1"/>
            </a:solidFill>
          </a:ln>
        </p:spPr>
        <p:txBody>
          <a:bodyPr wrap="square" rtlCol="0">
            <a:spAutoFit/>
          </a:bodyPr>
          <a:lstStyle/>
          <a:p>
            <a:r>
              <a:rPr kumimoji="1" lang="en-US" altLang="ja-JP" dirty="0" smtClean="0">
                <a:latin typeface="Arial" panose="020B0604020202020204" pitchFamily="34" charset="0"/>
                <a:cs typeface="Arial" panose="020B0604020202020204" pitchFamily="34" charset="0"/>
              </a:rPr>
              <a:t>Time consuming, re-design at all </a:t>
            </a:r>
          </a:p>
          <a:p>
            <a:r>
              <a:rPr kumimoji="1" lang="en-US" altLang="ja-JP" dirty="0" smtClean="0">
                <a:latin typeface="Arial" panose="020B0604020202020204" pitchFamily="34" charset="0"/>
                <a:cs typeface="Arial" panose="020B0604020202020204" pitchFamily="34" charset="0"/>
              </a:rPr>
              <a:t>=&gt;development cost, </a:t>
            </a:r>
          </a:p>
          <a:p>
            <a:r>
              <a:rPr lang="en-US" altLang="ja-JP" dirty="0">
                <a:latin typeface="Arial" panose="020B0604020202020204" pitchFamily="34" charset="0"/>
                <a:cs typeface="Arial" panose="020B0604020202020204" pitchFamily="34" charset="0"/>
              </a:rPr>
              <a:t> </a:t>
            </a:r>
            <a:r>
              <a:rPr lang="en-US" altLang="ja-JP" dirty="0" smtClean="0">
                <a:latin typeface="Arial" panose="020B0604020202020204" pitchFamily="34" charset="0"/>
                <a:cs typeface="Arial" panose="020B0604020202020204" pitchFamily="34" charset="0"/>
              </a:rPr>
              <a:t>    </a:t>
            </a:r>
            <a:r>
              <a:rPr kumimoji="1" lang="en-US" altLang="ja-JP" dirty="0" smtClean="0">
                <a:latin typeface="Arial" panose="020B0604020202020204" pitchFamily="34" charset="0"/>
                <a:cs typeface="Arial" panose="020B0604020202020204" pitchFamily="34" charset="0"/>
              </a:rPr>
              <a:t>missing business </a:t>
            </a:r>
            <a:r>
              <a:rPr kumimoji="1" lang="en-US" altLang="ja-JP" dirty="0" smtClean="0">
                <a:latin typeface="Arial" panose="020B0604020202020204" pitchFamily="34" charset="0"/>
                <a:cs typeface="Arial" panose="020B0604020202020204" pitchFamily="34" charset="0"/>
              </a:rPr>
              <a:t>window</a:t>
            </a:r>
            <a:endParaRPr kumimoji="1" lang="ja-JP" alt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right)">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221"/>
                                        </p:tgtEl>
                                        <p:attrNameLst>
                                          <p:attrName>style.visibility</p:attrName>
                                        </p:attrNameLst>
                                      </p:cBhvr>
                                      <p:to>
                                        <p:strVal val="visible"/>
                                      </p:to>
                                    </p:set>
                                    <p:animEffect transition="in" filter="fade">
                                      <p:cBhvr>
                                        <p:cTn id="25"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42" grpId="0" animBg="1"/>
      <p:bldP spid="43" grpId="0" animBg="1"/>
      <p:bldP spid="92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コンテンツ プレースホルダー 1"/>
          <p:cNvSpPr>
            <a:spLocks noGrp="1"/>
          </p:cNvSpPr>
          <p:nvPr>
            <p:ph idx="1"/>
          </p:nvPr>
        </p:nvSpPr>
        <p:spPr>
          <a:xfrm>
            <a:off x="376466" y="963960"/>
            <a:ext cx="8229600" cy="808856"/>
          </a:xfrm>
        </p:spPr>
        <p:txBody>
          <a:bodyPr/>
          <a:lstStyle/>
          <a:p>
            <a:r>
              <a:rPr lang="en-US" altLang="ja-JP" dirty="0" smtClean="0">
                <a:ea typeface="ＭＳ Ｐゴシック" charset="-128"/>
                <a:cs typeface="Arial" panose="020B0604020202020204" pitchFamily="34" charset="0"/>
              </a:rPr>
              <a:t>How to improve…</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Target to improve </a:t>
            </a:r>
            <a:endParaRPr lang="ja-JP" altLang="en-US" b="1" dirty="0" smtClean="0">
              <a:ea typeface="ＭＳ Ｐゴシック" charset="-128"/>
              <a:cs typeface="Arial" panose="020B0604020202020204" pitchFamily="34" charset="0"/>
            </a:endParaRPr>
          </a:p>
        </p:txBody>
      </p:sp>
      <p:sp>
        <p:nvSpPr>
          <p:cNvPr id="37" name="上矢印 36"/>
          <p:cNvSpPr/>
          <p:nvPr/>
        </p:nvSpPr>
        <p:spPr>
          <a:xfrm>
            <a:off x="4355976"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en-US" altLang="ja-JP" sz="1100" b="1" dirty="0" err="1">
                <a:latin typeface="Arial" panose="020B0604020202020204" pitchFamily="34" charset="0"/>
                <a:cs typeface="Arial" panose="020B0604020202020204" pitchFamily="34" charset="0"/>
              </a:rPr>
              <a:t>Sim</a:t>
            </a:r>
            <a:endParaRPr lang="ja-JP" altLang="en-US" sz="1100" b="1" dirty="0">
              <a:latin typeface="Arial" panose="020B0604020202020204" pitchFamily="34" charset="0"/>
              <a:cs typeface="Arial" panose="020B0604020202020204" pitchFamily="34" charset="0"/>
            </a:endParaRPr>
          </a:p>
        </p:txBody>
      </p:sp>
      <p:sp>
        <p:nvSpPr>
          <p:cNvPr id="41" name="テキスト ボックス 40"/>
          <p:cNvSpPr txBox="1"/>
          <p:nvPr/>
        </p:nvSpPr>
        <p:spPr>
          <a:xfrm>
            <a:off x="184560" y="3284984"/>
            <a:ext cx="6619688" cy="461665"/>
          </a:xfrm>
          <a:prstGeom prst="rect">
            <a:avLst/>
          </a:prstGeom>
          <a:noFill/>
        </p:spPr>
        <p:txBody>
          <a:bodyPr wrap="square" rtlCol="0">
            <a:spAutoFit/>
          </a:bodyPr>
          <a:lstStyle/>
          <a:p>
            <a:r>
              <a:rPr kumimoji="1" lang="en-US" altLang="ja-JP" dirty="0" smtClean="0">
                <a:solidFill>
                  <a:srgbClr val="FF0000"/>
                </a:solidFill>
                <a:latin typeface="Arial" panose="020B0604020202020204" pitchFamily="34" charset="0"/>
                <a:cs typeface="Arial" panose="020B0604020202020204" pitchFamily="34" charset="0"/>
              </a:rPr>
              <a:t>Improve - put check point </a:t>
            </a:r>
            <a:r>
              <a:rPr lang="en-US" altLang="ja-JP" dirty="0" smtClean="0">
                <a:solidFill>
                  <a:srgbClr val="FF0000"/>
                </a:solidFill>
                <a:latin typeface="Arial" panose="020B0604020202020204" pitchFamily="34" charset="0"/>
                <a:cs typeface="Arial" panose="020B0604020202020204" pitchFamily="34" charset="0"/>
              </a:rPr>
              <a:t>from early stage, </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44" name="上矢印 43"/>
          <p:cNvSpPr/>
          <p:nvPr/>
        </p:nvSpPr>
        <p:spPr>
          <a:xfrm>
            <a:off x="293252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en-US" altLang="ja-JP" sz="1100" b="1" dirty="0" err="1">
                <a:latin typeface="Arial" panose="020B0604020202020204" pitchFamily="34" charset="0"/>
                <a:cs typeface="Arial" panose="020B0604020202020204" pitchFamily="34" charset="0"/>
              </a:rPr>
              <a:t>Sim</a:t>
            </a:r>
            <a:endParaRPr lang="ja-JP" altLang="en-US" sz="1100" b="1" dirty="0">
              <a:latin typeface="Arial" panose="020B0604020202020204" pitchFamily="34" charset="0"/>
              <a:cs typeface="Arial" panose="020B0604020202020204" pitchFamily="34" charset="0"/>
            </a:endParaRPr>
          </a:p>
        </p:txBody>
      </p:sp>
      <p:sp>
        <p:nvSpPr>
          <p:cNvPr id="45" name="上矢印 44"/>
          <p:cNvSpPr/>
          <p:nvPr/>
        </p:nvSpPr>
        <p:spPr>
          <a:xfrm>
            <a:off x="159594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a:latin typeface="Arial" panose="020B0604020202020204" pitchFamily="34" charset="0"/>
                <a:cs typeface="Arial" panose="020B0604020202020204" pitchFamily="34" charset="0"/>
              </a:rPr>
              <a:t>IBIS</a:t>
            </a:r>
          </a:p>
          <a:p>
            <a:pPr algn="ctr"/>
            <a:r>
              <a:rPr lang="en-US" altLang="ja-JP" sz="1100" b="1" dirty="0" err="1">
                <a:latin typeface="Arial" panose="020B0604020202020204" pitchFamily="34" charset="0"/>
                <a:cs typeface="Arial" panose="020B0604020202020204" pitchFamily="34" charset="0"/>
              </a:rPr>
              <a:t>Sim</a:t>
            </a:r>
            <a:endParaRPr lang="ja-JP" altLang="en-US" sz="1100" b="1" dirty="0">
              <a:latin typeface="Arial" panose="020B0604020202020204" pitchFamily="34" charset="0"/>
              <a:cs typeface="Arial" panose="020B0604020202020204" pitchFamily="34" charset="0"/>
            </a:endParaRPr>
          </a:p>
        </p:txBody>
      </p:sp>
      <p:sp>
        <p:nvSpPr>
          <p:cNvPr id="46" name="上矢印 45"/>
          <p:cNvSpPr/>
          <p:nvPr/>
        </p:nvSpPr>
        <p:spPr>
          <a:xfrm>
            <a:off x="257124" y="3754037"/>
            <a:ext cx="1054372"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dirty="0" smtClean="0">
                <a:latin typeface="Arial" panose="020B0604020202020204" pitchFamily="34" charset="0"/>
                <a:cs typeface="Arial" panose="020B0604020202020204" pitchFamily="34" charset="0"/>
              </a:rPr>
              <a:t>IBIS</a:t>
            </a:r>
          </a:p>
          <a:p>
            <a:pPr algn="ctr"/>
            <a:r>
              <a:rPr kumimoji="1" lang="en-US" altLang="ja-JP" sz="1100" b="1" dirty="0" err="1" smtClean="0">
                <a:latin typeface="Arial" panose="020B0604020202020204" pitchFamily="34" charset="0"/>
                <a:cs typeface="Arial" panose="020B0604020202020204" pitchFamily="34" charset="0"/>
              </a:rPr>
              <a:t>Sim</a:t>
            </a:r>
            <a:endParaRPr kumimoji="1" lang="ja-JP" altLang="en-US" sz="1100" b="1" dirty="0">
              <a:latin typeface="Arial" panose="020B0604020202020204" pitchFamily="34" charset="0"/>
              <a:cs typeface="Arial" panose="020B0604020202020204" pitchFamily="34" charset="0"/>
            </a:endParaRPr>
          </a:p>
        </p:txBody>
      </p:sp>
      <p:sp>
        <p:nvSpPr>
          <p:cNvPr id="9220" name="フローチャート : 代替処理 9219"/>
          <p:cNvSpPr/>
          <p:nvPr/>
        </p:nvSpPr>
        <p:spPr>
          <a:xfrm>
            <a:off x="7282556" y="3834624"/>
            <a:ext cx="1654912" cy="792088"/>
          </a:xfrm>
          <a:prstGeom prst="flowChartAlternateProcess">
            <a:avLst/>
          </a:prstGeom>
          <a:solidFill>
            <a:srgbClr val="00CC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IBIS </a:t>
            </a:r>
            <a:r>
              <a:rPr kumimoji="1" lang="en-US" altLang="ja-JP" sz="2000" dirty="0" err="1" smtClean="0">
                <a:latin typeface="Arial" panose="020B0604020202020204" pitchFamily="34" charset="0"/>
                <a:cs typeface="Arial" panose="020B0604020202020204" pitchFamily="34" charset="0"/>
              </a:rPr>
              <a:t>Sim</a:t>
            </a:r>
            <a:r>
              <a:rPr kumimoji="1" lang="en-US" altLang="ja-JP" sz="2000" dirty="0" smtClean="0">
                <a:latin typeface="Arial" panose="020B0604020202020204" pitchFamily="34" charset="0"/>
                <a:cs typeface="Arial" panose="020B0604020202020204" pitchFamily="34" charset="0"/>
              </a:rPr>
              <a:t> issues Free</a:t>
            </a:r>
            <a:endParaRPr kumimoji="1" lang="ja-JP" altLang="en-US" sz="2000" dirty="0">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28" name="テキスト ボックス 27"/>
          <p:cNvSpPr txBox="1"/>
          <p:nvPr/>
        </p:nvSpPr>
        <p:spPr>
          <a:xfrm>
            <a:off x="2334060" y="4869160"/>
            <a:ext cx="4761476"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Reduce iterations </a:t>
            </a:r>
          </a:p>
          <a:p>
            <a:pPr algn="ctr"/>
            <a:r>
              <a:rPr kumimoji="1" lang="en-US" altLang="ja-JP" dirty="0" smtClean="0">
                <a:latin typeface="Arial" panose="020B0604020202020204" pitchFamily="34" charset="0"/>
                <a:cs typeface="Arial" panose="020B0604020202020204" pitchFamily="34" charset="0"/>
              </a:rPr>
              <a:t>=&gt;Time to market </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725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barn(inVertical)">
                                      <p:cBhvr>
                                        <p:cTn id="11" dur="500"/>
                                        <p:tgtEl>
                                          <p:spTgt spid="4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barn(inVertical)">
                                      <p:cBhvr>
                                        <p:cTn id="15" dur="500"/>
                                        <p:tgtEl>
                                          <p:spTgt spid="4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inVertical)">
                                      <p:cBhvr>
                                        <p:cTn id="19" dur="500"/>
                                        <p:tgtEl>
                                          <p:spTgt spid="37"/>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9220"/>
                                        </p:tgtEl>
                                        <p:attrNameLst>
                                          <p:attrName>style.visibility</p:attrName>
                                        </p:attrNameLst>
                                      </p:cBhvr>
                                      <p:to>
                                        <p:strVal val="visible"/>
                                      </p:to>
                                    </p:set>
                                    <p:anim calcmode="lin" valueType="num">
                                      <p:cBhvr>
                                        <p:cTn id="23" dur="1000" fill="hold"/>
                                        <p:tgtEl>
                                          <p:spTgt spid="9220"/>
                                        </p:tgtEl>
                                        <p:attrNameLst>
                                          <p:attrName>ppt_w</p:attrName>
                                        </p:attrNameLst>
                                      </p:cBhvr>
                                      <p:tavLst>
                                        <p:tav tm="0">
                                          <p:val>
                                            <p:fltVal val="0"/>
                                          </p:val>
                                        </p:tav>
                                        <p:tav tm="100000">
                                          <p:val>
                                            <p:strVal val="#ppt_w"/>
                                          </p:val>
                                        </p:tav>
                                      </p:tavLst>
                                    </p:anim>
                                    <p:anim calcmode="lin" valueType="num">
                                      <p:cBhvr>
                                        <p:cTn id="24" dur="1000" fill="hold"/>
                                        <p:tgtEl>
                                          <p:spTgt spid="9220"/>
                                        </p:tgtEl>
                                        <p:attrNameLst>
                                          <p:attrName>ppt_h</p:attrName>
                                        </p:attrNameLst>
                                      </p:cBhvr>
                                      <p:tavLst>
                                        <p:tav tm="0">
                                          <p:val>
                                            <p:fltVal val="0"/>
                                          </p:val>
                                        </p:tav>
                                        <p:tav tm="100000">
                                          <p:val>
                                            <p:strVal val="#ppt_h"/>
                                          </p:val>
                                        </p:tav>
                                      </p:tavLst>
                                    </p:anim>
                                    <p:anim calcmode="lin" valueType="num">
                                      <p:cBhvr>
                                        <p:cTn id="25" dur="1000" fill="hold"/>
                                        <p:tgtEl>
                                          <p:spTgt spid="9220"/>
                                        </p:tgtEl>
                                        <p:attrNameLst>
                                          <p:attrName>style.rotation</p:attrName>
                                        </p:attrNameLst>
                                      </p:cBhvr>
                                      <p:tavLst>
                                        <p:tav tm="0">
                                          <p:val>
                                            <p:fltVal val="90"/>
                                          </p:val>
                                        </p:tav>
                                        <p:tav tm="100000">
                                          <p:val>
                                            <p:fltVal val="0"/>
                                          </p:val>
                                        </p:tav>
                                      </p:tavLst>
                                    </p:anim>
                                    <p:animEffect transition="in" filter="fade">
                                      <p:cBhvr>
                                        <p:cTn id="26" dur="1000"/>
                                        <p:tgtEl>
                                          <p:spTgt spid="92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animBg="1"/>
      <p:bldP spid="45" grpId="0" animBg="1"/>
      <p:bldP spid="46" grpId="0" animBg="1"/>
      <p:bldP spid="9220"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コンテンツ プレースホルダー 1"/>
          <p:cNvSpPr>
            <a:spLocks noGrp="1"/>
          </p:cNvSpPr>
          <p:nvPr>
            <p:ph idx="1"/>
          </p:nvPr>
        </p:nvSpPr>
        <p:spPr>
          <a:xfrm>
            <a:off x="376466" y="764704"/>
            <a:ext cx="8229600" cy="808856"/>
          </a:xfrm>
        </p:spPr>
        <p:txBody>
          <a:bodyPr/>
          <a:lstStyle/>
          <a:p>
            <a:r>
              <a:rPr lang="en-US" altLang="ja-JP" dirty="0" smtClean="0">
                <a:ea typeface="ＭＳ Ｐゴシック" charset="-128"/>
                <a:cs typeface="Arial" panose="020B0604020202020204" pitchFamily="34" charset="0"/>
              </a:rPr>
              <a:t>To estimate simulation time which is allowed in each design steps</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a:xfrm>
            <a:off x="0" y="115888"/>
            <a:ext cx="9144000" cy="576262"/>
          </a:xfrm>
        </p:spPr>
        <p:txBody>
          <a:bodyPr/>
          <a:lstStyle/>
          <a:p>
            <a:r>
              <a:rPr lang="en-US" altLang="ja-JP" b="1" dirty="0" smtClean="0">
                <a:ea typeface="ＭＳ Ｐゴシック" charset="-128"/>
                <a:cs typeface="Arial" panose="020B0604020202020204" pitchFamily="34" charset="0"/>
              </a:rPr>
              <a:t>Challenge of EMC simulation in design </a:t>
            </a:r>
            <a:endParaRPr lang="ja-JP" altLang="en-US" b="1" dirty="0" smtClean="0">
              <a:ea typeface="ＭＳ Ｐゴシック" charset="-128"/>
              <a:cs typeface="Arial" panose="020B0604020202020204" pitchFamily="34" charset="0"/>
            </a:endParaRPr>
          </a:p>
        </p:txBody>
      </p:sp>
      <p:sp>
        <p:nvSpPr>
          <p:cNvPr id="37" name="上矢印 36"/>
          <p:cNvSpPr/>
          <p:nvPr/>
        </p:nvSpPr>
        <p:spPr>
          <a:xfrm>
            <a:off x="4188904" y="3775472"/>
            <a:ext cx="1512168"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days</a:t>
            </a:r>
            <a:endParaRPr kumimoji="1" lang="ja-JP" altLang="en-US" sz="1600" b="1" dirty="0">
              <a:latin typeface="Arial" panose="020B0604020202020204" pitchFamily="34" charset="0"/>
              <a:cs typeface="Arial" panose="020B0604020202020204" pitchFamily="34" charset="0"/>
            </a:endParaRPr>
          </a:p>
        </p:txBody>
      </p:sp>
      <p:sp>
        <p:nvSpPr>
          <p:cNvPr id="41" name="テキスト ボックス 40"/>
          <p:cNvSpPr txBox="1"/>
          <p:nvPr/>
        </p:nvSpPr>
        <p:spPr>
          <a:xfrm>
            <a:off x="184560" y="3284984"/>
            <a:ext cx="3667360" cy="461665"/>
          </a:xfrm>
          <a:prstGeom prst="rect">
            <a:avLst/>
          </a:prstGeom>
          <a:noFill/>
        </p:spPr>
        <p:txBody>
          <a:bodyPr wrap="square" rtlCol="0">
            <a:spAutoFit/>
          </a:bodyPr>
          <a:lstStyle/>
          <a:p>
            <a:r>
              <a:rPr lang="en-US" altLang="ja-JP" dirty="0" smtClean="0">
                <a:solidFill>
                  <a:srgbClr val="FF0000"/>
                </a:solidFill>
                <a:latin typeface="Arial" panose="020B0604020202020204" pitchFamily="34" charset="0"/>
                <a:cs typeface="Arial" panose="020B0604020202020204" pitchFamily="34" charset="0"/>
              </a:rPr>
              <a:t>Allowable Simulation time</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44" name="上矢印 43"/>
          <p:cNvSpPr/>
          <p:nvPr/>
        </p:nvSpPr>
        <p:spPr>
          <a:xfrm>
            <a:off x="2932524" y="3754037"/>
            <a:ext cx="1135420"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h</a:t>
            </a:r>
            <a:endParaRPr kumimoji="1" lang="ja-JP" altLang="en-US" sz="1600" b="1" dirty="0">
              <a:latin typeface="Arial" panose="020B0604020202020204" pitchFamily="34" charset="0"/>
              <a:cs typeface="Arial" panose="020B0604020202020204" pitchFamily="34" charset="0"/>
            </a:endParaRPr>
          </a:p>
        </p:txBody>
      </p:sp>
      <p:sp>
        <p:nvSpPr>
          <p:cNvPr id="45" name="上矢印 44"/>
          <p:cNvSpPr/>
          <p:nvPr/>
        </p:nvSpPr>
        <p:spPr>
          <a:xfrm>
            <a:off x="1595944" y="3754037"/>
            <a:ext cx="88782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latin typeface="Arial" panose="020B0604020202020204" pitchFamily="34" charset="0"/>
                <a:cs typeface="Arial" panose="020B0604020202020204" pitchFamily="34" charset="0"/>
              </a:rPr>
              <a:t>1</a:t>
            </a:r>
            <a:endParaRPr lang="en-US" altLang="ja-JP" sz="1600" b="1" dirty="0" smtClean="0">
              <a:latin typeface="Arial" panose="020B0604020202020204" pitchFamily="34" charset="0"/>
              <a:cs typeface="Arial" panose="020B0604020202020204" pitchFamily="34" charset="0"/>
            </a:endParaRPr>
          </a:p>
          <a:p>
            <a:pPr algn="ctr"/>
            <a:r>
              <a:rPr kumimoji="1" lang="en-US" altLang="ja-JP" sz="1600" b="1" dirty="0" smtClean="0">
                <a:latin typeface="Arial" panose="020B0604020202020204" pitchFamily="34" charset="0"/>
                <a:cs typeface="Arial" panose="020B0604020202020204" pitchFamily="34" charset="0"/>
              </a:rPr>
              <a:t>h</a:t>
            </a:r>
            <a:endParaRPr kumimoji="1" lang="ja-JP" altLang="en-US" sz="1200" b="1" dirty="0">
              <a:latin typeface="Arial" panose="020B0604020202020204" pitchFamily="34" charset="0"/>
              <a:cs typeface="Arial" panose="020B0604020202020204" pitchFamily="34" charset="0"/>
            </a:endParaRPr>
          </a:p>
        </p:txBody>
      </p:sp>
      <p:sp>
        <p:nvSpPr>
          <p:cNvPr id="46" name="上矢印 45"/>
          <p:cNvSpPr/>
          <p:nvPr/>
        </p:nvSpPr>
        <p:spPr>
          <a:xfrm>
            <a:off x="257124" y="3754037"/>
            <a:ext cx="78648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0.5h</a:t>
            </a:r>
            <a:endParaRPr kumimoji="1" lang="ja-JP" altLang="en-US" sz="1200" b="1" dirty="0">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17" name="上矢印 16"/>
          <p:cNvSpPr/>
          <p:nvPr/>
        </p:nvSpPr>
        <p:spPr>
          <a:xfrm>
            <a:off x="6948264" y="3847480"/>
            <a:ext cx="2195736"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1~3</a:t>
            </a:r>
          </a:p>
          <a:p>
            <a:pPr algn="ctr"/>
            <a:r>
              <a:rPr lang="en-US" altLang="ja-JP" sz="1600" b="1" dirty="0" smtClean="0">
                <a:latin typeface="Arial" panose="020B0604020202020204" pitchFamily="34" charset="0"/>
                <a:cs typeface="Arial" panose="020B0604020202020204" pitchFamily="34" charset="0"/>
              </a:rPr>
              <a:t>week</a:t>
            </a:r>
            <a:endParaRPr kumimoji="1" lang="ja-JP" altLang="en-US" sz="1600" b="1" dirty="0">
              <a:latin typeface="Arial" panose="020B0604020202020204" pitchFamily="34" charset="0"/>
              <a:cs typeface="Arial" panose="020B0604020202020204" pitchFamily="34" charset="0"/>
            </a:endParaRPr>
          </a:p>
        </p:txBody>
      </p:sp>
      <p:sp>
        <p:nvSpPr>
          <p:cNvPr id="19" name="テキスト ボックス 18"/>
          <p:cNvSpPr txBox="1"/>
          <p:nvPr/>
        </p:nvSpPr>
        <p:spPr>
          <a:xfrm>
            <a:off x="2039856" y="4869160"/>
            <a:ext cx="5268448"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Allowable simulation times are different in the development stage.</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3161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b="1" dirty="0" smtClean="0"/>
              <a:t>What is the simulation time?</a:t>
            </a:r>
            <a:endParaRPr kumimoji="1" lang="ja-JP" altLang="en-US" b="1" dirty="0"/>
          </a:p>
        </p:txBody>
      </p:sp>
      <p:sp>
        <p:nvSpPr>
          <p:cNvPr id="4" name="コンテンツ プレースホルダー 3"/>
          <p:cNvSpPr>
            <a:spLocks noGrp="1"/>
          </p:cNvSpPr>
          <p:nvPr>
            <p:ph idx="1"/>
          </p:nvPr>
        </p:nvSpPr>
        <p:spPr>
          <a:xfrm>
            <a:off x="457200" y="908051"/>
            <a:ext cx="8229600" cy="2304926"/>
          </a:xfrm>
        </p:spPr>
        <p:txBody>
          <a:bodyPr/>
          <a:lstStyle/>
          <a:p>
            <a:r>
              <a:rPr kumimoji="1" lang="en-US" altLang="ja-JP" dirty="0" smtClean="0"/>
              <a:t>definition</a:t>
            </a:r>
            <a:endParaRPr kumimoji="1" lang="ja-JP" altLang="en-US" dirty="0"/>
          </a:p>
        </p:txBody>
      </p:sp>
      <p:sp>
        <p:nvSpPr>
          <p:cNvPr id="7" name="フローチャート: 処理 6"/>
          <p:cNvSpPr/>
          <p:nvPr/>
        </p:nvSpPr>
        <p:spPr>
          <a:xfrm>
            <a:off x="755576" y="2180763"/>
            <a:ext cx="4176464" cy="1320245"/>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smtClean="0">
                <a:solidFill>
                  <a:schemeClr val="tx1"/>
                </a:solidFill>
              </a:rPr>
              <a:t>Meeting, e-mail, negotiations</a:t>
            </a:r>
            <a:endParaRPr kumimoji="1" lang="ja-JP" altLang="en-US" dirty="0">
              <a:solidFill>
                <a:schemeClr val="tx1"/>
              </a:solidFill>
            </a:endParaRPr>
          </a:p>
        </p:txBody>
      </p:sp>
      <p:sp>
        <p:nvSpPr>
          <p:cNvPr id="8" name="フローチャート: 処理 7"/>
          <p:cNvSpPr/>
          <p:nvPr/>
        </p:nvSpPr>
        <p:spPr>
          <a:xfrm>
            <a:off x="4915024" y="2180763"/>
            <a:ext cx="881112" cy="1320245"/>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smtClean="0">
                <a:solidFill>
                  <a:schemeClr val="tx1"/>
                </a:solidFill>
              </a:rPr>
              <a:t>hand</a:t>
            </a:r>
            <a:endParaRPr kumimoji="1" lang="ja-JP" altLang="en-US" dirty="0">
              <a:solidFill>
                <a:schemeClr val="tx1"/>
              </a:solidFill>
            </a:endParaRPr>
          </a:p>
        </p:txBody>
      </p:sp>
      <p:sp>
        <p:nvSpPr>
          <p:cNvPr id="9" name="フローチャート: 処理 8"/>
          <p:cNvSpPr/>
          <p:nvPr/>
        </p:nvSpPr>
        <p:spPr>
          <a:xfrm>
            <a:off x="5796136" y="2180763"/>
            <a:ext cx="2808312" cy="1320245"/>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smtClean="0">
                <a:solidFill>
                  <a:schemeClr val="tx1"/>
                </a:solidFill>
              </a:rPr>
              <a:t>mesh, method, hard </a:t>
            </a:r>
            <a:endParaRPr kumimoji="1" lang="ja-JP" altLang="en-US" dirty="0">
              <a:solidFill>
                <a:schemeClr val="tx1"/>
              </a:solidFill>
            </a:endParaRPr>
          </a:p>
        </p:txBody>
      </p:sp>
      <p:sp>
        <p:nvSpPr>
          <p:cNvPr id="11" name="右矢印 10"/>
          <p:cNvSpPr/>
          <p:nvPr/>
        </p:nvSpPr>
        <p:spPr>
          <a:xfrm>
            <a:off x="755576" y="5661248"/>
            <a:ext cx="784887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time</a:t>
            </a:r>
            <a:endParaRPr kumimoji="1" lang="ja-JP" altLang="en-US" dirty="0"/>
          </a:p>
        </p:txBody>
      </p:sp>
      <p:sp>
        <p:nvSpPr>
          <p:cNvPr id="5" name="テキスト ボックス 4"/>
          <p:cNvSpPr txBox="1"/>
          <p:nvPr/>
        </p:nvSpPr>
        <p:spPr>
          <a:xfrm>
            <a:off x="611560" y="1628800"/>
            <a:ext cx="8064896" cy="1015663"/>
          </a:xfrm>
          <a:prstGeom prst="rect">
            <a:avLst/>
          </a:prstGeom>
          <a:noFill/>
        </p:spPr>
        <p:txBody>
          <a:bodyPr wrap="square" rtlCol="0">
            <a:spAutoFit/>
          </a:bodyPr>
          <a:lstStyle/>
          <a:p>
            <a:r>
              <a:rPr kumimoji="1" lang="en-US" altLang="ja-JP" sz="3200" dirty="0" smtClean="0">
                <a:latin typeface="Arial" panose="020B0604020202020204" pitchFamily="34" charset="0"/>
                <a:cs typeface="Arial" panose="020B0604020202020204" pitchFamily="34" charset="0"/>
              </a:rPr>
              <a:t>Simulation time = </a:t>
            </a:r>
          </a:p>
          <a:p>
            <a:r>
              <a:rPr kumimoji="1" lang="en-US" altLang="ja-JP" sz="2800" dirty="0" smtClean="0">
                <a:latin typeface="Arial" panose="020B0604020202020204" pitchFamily="34" charset="0"/>
                <a:cs typeface="Arial" panose="020B0604020202020204" pitchFamily="34" charset="0"/>
              </a:rPr>
              <a:t>     Parameter collection  + setup + calculation</a:t>
            </a:r>
            <a:endParaRPr kumimoji="1" lang="ja-JP" altLang="en-US" sz="2800" dirty="0">
              <a:latin typeface="Arial" panose="020B0604020202020204" pitchFamily="34" charset="0"/>
              <a:cs typeface="Arial" panose="020B0604020202020204" pitchFamily="34" charset="0"/>
            </a:endParaRPr>
          </a:p>
        </p:txBody>
      </p:sp>
      <p:sp>
        <p:nvSpPr>
          <p:cNvPr id="14" name="フローチャート: 処理 13"/>
          <p:cNvSpPr/>
          <p:nvPr/>
        </p:nvSpPr>
        <p:spPr>
          <a:xfrm>
            <a:off x="755576" y="4365104"/>
            <a:ext cx="4176464" cy="605681"/>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en-US" altLang="ja-JP" dirty="0" smtClean="0">
                <a:solidFill>
                  <a:schemeClr val="tx1"/>
                </a:solidFill>
              </a:rPr>
              <a:t>2weeks</a:t>
            </a:r>
            <a:endParaRPr kumimoji="1" lang="ja-JP" altLang="en-US" dirty="0">
              <a:solidFill>
                <a:schemeClr val="tx1"/>
              </a:solidFill>
            </a:endParaRPr>
          </a:p>
        </p:txBody>
      </p:sp>
      <p:sp>
        <p:nvSpPr>
          <p:cNvPr id="15" name="フローチャート: 処理 14"/>
          <p:cNvSpPr/>
          <p:nvPr/>
        </p:nvSpPr>
        <p:spPr>
          <a:xfrm>
            <a:off x="4915024" y="4365104"/>
            <a:ext cx="88111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ja-JP" sz="2000" dirty="0">
                <a:solidFill>
                  <a:schemeClr val="tx1"/>
                </a:solidFill>
              </a:rPr>
              <a:t>1</a:t>
            </a:r>
            <a:endParaRPr kumimoji="1" lang="en-US" altLang="ja-JP" sz="2000" dirty="0" smtClean="0">
              <a:solidFill>
                <a:schemeClr val="tx1"/>
              </a:solidFill>
            </a:endParaRPr>
          </a:p>
          <a:p>
            <a:pPr algn="ctr"/>
            <a:r>
              <a:rPr kumimoji="1" lang="en-US" altLang="ja-JP" sz="2000" dirty="0" smtClean="0">
                <a:solidFill>
                  <a:schemeClr val="tx1"/>
                </a:solidFill>
              </a:rPr>
              <a:t>day</a:t>
            </a:r>
            <a:endParaRPr kumimoji="1" lang="ja-JP" altLang="en-US" sz="2000" dirty="0">
              <a:solidFill>
                <a:schemeClr val="tx1"/>
              </a:solidFill>
            </a:endParaRPr>
          </a:p>
        </p:txBody>
      </p:sp>
      <p:sp>
        <p:nvSpPr>
          <p:cNvPr id="16" name="フローチャート: 処理 15"/>
          <p:cNvSpPr/>
          <p:nvPr/>
        </p:nvSpPr>
        <p:spPr>
          <a:xfrm>
            <a:off x="5796136" y="4365104"/>
            <a:ext cx="2808312"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ja-JP" dirty="0" smtClean="0">
                <a:solidFill>
                  <a:schemeClr val="tx1"/>
                </a:solidFill>
              </a:rPr>
              <a:t>30 hours</a:t>
            </a:r>
            <a:endParaRPr kumimoji="1" lang="ja-JP" altLang="en-US" dirty="0">
              <a:solidFill>
                <a:schemeClr val="tx1"/>
              </a:solidFill>
            </a:endParaRPr>
          </a:p>
        </p:txBody>
      </p:sp>
      <p:sp>
        <p:nvSpPr>
          <p:cNvPr id="12" name="テキスト ボックス 11"/>
          <p:cNvSpPr txBox="1"/>
          <p:nvPr/>
        </p:nvSpPr>
        <p:spPr>
          <a:xfrm>
            <a:off x="3851920" y="3645024"/>
            <a:ext cx="2160240" cy="461665"/>
          </a:xfrm>
          <a:prstGeom prst="rect">
            <a:avLst/>
          </a:prstGeom>
          <a:noFill/>
        </p:spPr>
        <p:txBody>
          <a:bodyPr wrap="square" rtlCol="0">
            <a:spAutoFit/>
          </a:bodyPr>
          <a:lstStyle/>
          <a:p>
            <a:r>
              <a:rPr kumimoji="1" lang="en-US" altLang="ja-JP" dirty="0" smtClean="0">
                <a:solidFill>
                  <a:srgbClr val="FF0000"/>
                </a:solidFill>
                <a:latin typeface="Arial" panose="020B0604020202020204" pitchFamily="34" charset="0"/>
                <a:cs typeface="Arial" panose="020B0604020202020204" pitchFamily="34" charset="0"/>
              </a:rPr>
              <a:t>Typical TAT</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21" name="フローチャート : せん孔テープ 20"/>
          <p:cNvSpPr/>
          <p:nvPr/>
        </p:nvSpPr>
        <p:spPr>
          <a:xfrm rot="16200000">
            <a:off x="3697506" y="4533752"/>
            <a:ext cx="864096" cy="238767"/>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9953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6828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5859"/>
              <a:gd name="connsiteX1" fmla="*/ 2500 w 10000"/>
              <a:gd name="connsiteY1" fmla="*/ 3953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5859"/>
              <a:gd name="connsiteX1" fmla="*/ 2500 w 10000"/>
              <a:gd name="connsiteY1" fmla="*/ 7078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4687"/>
              <a:gd name="connsiteX1" fmla="*/ 2500 w 10000"/>
              <a:gd name="connsiteY1" fmla="*/ 7078 h 14687"/>
              <a:gd name="connsiteX2" fmla="*/ 5000 w 10000"/>
              <a:gd name="connsiteY2" fmla="*/ 2953 h 14687"/>
              <a:gd name="connsiteX3" fmla="*/ 7647 w 10000"/>
              <a:gd name="connsiteY3" fmla="*/ 0 h 14687"/>
              <a:gd name="connsiteX4" fmla="*/ 10000 w 10000"/>
              <a:gd name="connsiteY4" fmla="*/ 2953 h 14687"/>
              <a:gd name="connsiteX5" fmla="*/ 10000 w 10000"/>
              <a:gd name="connsiteY5" fmla="*/ 10953 h 14687"/>
              <a:gd name="connsiteX6" fmla="*/ 7500 w 10000"/>
              <a:gd name="connsiteY6" fmla="*/ 6828 h 14687"/>
              <a:gd name="connsiteX7" fmla="*/ 5000 w 10000"/>
              <a:gd name="connsiteY7" fmla="*/ 10953 h 14687"/>
              <a:gd name="connsiteX8" fmla="*/ 2794 w 10000"/>
              <a:gd name="connsiteY8" fmla="*/ 14687 h 14687"/>
              <a:gd name="connsiteX9" fmla="*/ 0 w 10000"/>
              <a:gd name="connsiteY9" fmla="*/ 10953 h 14687"/>
              <a:gd name="connsiteX10" fmla="*/ 0 w 10000"/>
              <a:gd name="connsiteY10" fmla="*/ 2953 h 1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4687">
                <a:moveTo>
                  <a:pt x="0" y="2953"/>
                </a:moveTo>
                <a:cubicBezTo>
                  <a:pt x="0" y="3505"/>
                  <a:pt x="1119" y="7078"/>
                  <a:pt x="2500" y="7078"/>
                </a:cubicBezTo>
                <a:cubicBezTo>
                  <a:pt x="3881" y="7078"/>
                  <a:pt x="4142" y="4133"/>
                  <a:pt x="5000" y="2953"/>
                </a:cubicBezTo>
                <a:cubicBezTo>
                  <a:pt x="5858" y="1773"/>
                  <a:pt x="6266" y="0"/>
                  <a:pt x="7647" y="0"/>
                </a:cubicBezTo>
                <a:cubicBezTo>
                  <a:pt x="9028" y="0"/>
                  <a:pt x="10000" y="2401"/>
                  <a:pt x="10000" y="2953"/>
                </a:cubicBezTo>
                <a:lnTo>
                  <a:pt x="10000" y="10953"/>
                </a:lnTo>
                <a:cubicBezTo>
                  <a:pt x="10000" y="10401"/>
                  <a:pt x="8881" y="6828"/>
                  <a:pt x="7500" y="6828"/>
                </a:cubicBezTo>
                <a:cubicBezTo>
                  <a:pt x="6119" y="6828"/>
                  <a:pt x="5784" y="9643"/>
                  <a:pt x="5000" y="10953"/>
                </a:cubicBezTo>
                <a:cubicBezTo>
                  <a:pt x="4216" y="12263"/>
                  <a:pt x="4175" y="14687"/>
                  <a:pt x="2794" y="14687"/>
                </a:cubicBezTo>
                <a:cubicBezTo>
                  <a:pt x="1413" y="14687"/>
                  <a:pt x="0" y="11505"/>
                  <a:pt x="0" y="10953"/>
                </a:cubicBezTo>
                <a:lnTo>
                  <a:pt x="0" y="2953"/>
                </a:lnTo>
                <a:close/>
              </a:path>
            </a:pathLst>
          </a:cu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69471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上矢印 27"/>
          <p:cNvSpPr/>
          <p:nvPr/>
        </p:nvSpPr>
        <p:spPr>
          <a:xfrm>
            <a:off x="4188904" y="3775472"/>
            <a:ext cx="1512168"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days</a:t>
            </a:r>
            <a:endParaRPr kumimoji="1" lang="ja-JP" altLang="en-US" sz="1600" b="1" dirty="0">
              <a:latin typeface="Arial" panose="020B0604020202020204" pitchFamily="34" charset="0"/>
              <a:cs typeface="Arial" panose="020B0604020202020204" pitchFamily="34" charset="0"/>
            </a:endParaRPr>
          </a:p>
        </p:txBody>
      </p:sp>
      <p:sp>
        <p:nvSpPr>
          <p:cNvPr id="31" name="上矢印 30"/>
          <p:cNvSpPr/>
          <p:nvPr/>
        </p:nvSpPr>
        <p:spPr>
          <a:xfrm>
            <a:off x="2932524" y="3754037"/>
            <a:ext cx="1135420"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3</a:t>
            </a:r>
          </a:p>
          <a:p>
            <a:pPr algn="ctr"/>
            <a:r>
              <a:rPr lang="en-US" altLang="ja-JP" sz="1600" b="1" dirty="0" smtClean="0">
                <a:latin typeface="Arial" panose="020B0604020202020204" pitchFamily="34" charset="0"/>
                <a:cs typeface="Arial" panose="020B0604020202020204" pitchFamily="34" charset="0"/>
              </a:rPr>
              <a:t>h</a:t>
            </a:r>
            <a:endParaRPr kumimoji="1" lang="ja-JP" altLang="en-US" sz="1600" b="1" dirty="0">
              <a:latin typeface="Arial" panose="020B0604020202020204" pitchFamily="34" charset="0"/>
              <a:cs typeface="Arial" panose="020B0604020202020204" pitchFamily="34" charset="0"/>
            </a:endParaRPr>
          </a:p>
        </p:txBody>
      </p:sp>
      <p:sp>
        <p:nvSpPr>
          <p:cNvPr id="32" name="上矢印 31"/>
          <p:cNvSpPr/>
          <p:nvPr/>
        </p:nvSpPr>
        <p:spPr>
          <a:xfrm>
            <a:off x="1595944" y="3754037"/>
            <a:ext cx="88782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latin typeface="Arial" panose="020B0604020202020204" pitchFamily="34" charset="0"/>
                <a:cs typeface="Arial" panose="020B0604020202020204" pitchFamily="34" charset="0"/>
              </a:rPr>
              <a:t>1</a:t>
            </a:r>
            <a:endParaRPr lang="en-US" altLang="ja-JP" sz="1600" b="1" dirty="0" smtClean="0">
              <a:latin typeface="Arial" panose="020B0604020202020204" pitchFamily="34" charset="0"/>
              <a:cs typeface="Arial" panose="020B0604020202020204" pitchFamily="34" charset="0"/>
            </a:endParaRPr>
          </a:p>
          <a:p>
            <a:pPr algn="ctr"/>
            <a:r>
              <a:rPr kumimoji="1" lang="en-US" altLang="ja-JP" sz="1600" b="1" dirty="0" smtClean="0">
                <a:latin typeface="Arial" panose="020B0604020202020204" pitchFamily="34" charset="0"/>
                <a:cs typeface="Arial" panose="020B0604020202020204" pitchFamily="34" charset="0"/>
              </a:rPr>
              <a:t>h</a:t>
            </a:r>
            <a:endParaRPr kumimoji="1" lang="ja-JP" altLang="en-US" sz="1200" b="1" dirty="0">
              <a:latin typeface="Arial" panose="020B0604020202020204" pitchFamily="34" charset="0"/>
              <a:cs typeface="Arial" panose="020B0604020202020204" pitchFamily="34" charset="0"/>
            </a:endParaRPr>
          </a:p>
        </p:txBody>
      </p:sp>
      <p:sp>
        <p:nvSpPr>
          <p:cNvPr id="33" name="上矢印 32"/>
          <p:cNvSpPr/>
          <p:nvPr/>
        </p:nvSpPr>
        <p:spPr>
          <a:xfrm>
            <a:off x="257124" y="3754037"/>
            <a:ext cx="786484"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0.5h</a:t>
            </a:r>
            <a:endParaRPr kumimoji="1" lang="ja-JP" altLang="en-US" sz="1200" b="1" dirty="0">
              <a:latin typeface="Arial" panose="020B0604020202020204" pitchFamily="34" charset="0"/>
              <a:cs typeface="Arial" panose="020B0604020202020204" pitchFamily="34" charset="0"/>
            </a:endParaRPr>
          </a:p>
        </p:txBody>
      </p:sp>
      <p:sp>
        <p:nvSpPr>
          <p:cNvPr id="9218" name="コンテンツ プレースホルダー 1"/>
          <p:cNvSpPr>
            <a:spLocks noGrp="1"/>
          </p:cNvSpPr>
          <p:nvPr>
            <p:ph idx="1"/>
          </p:nvPr>
        </p:nvSpPr>
        <p:spPr>
          <a:xfrm>
            <a:off x="376466" y="963960"/>
            <a:ext cx="8229600" cy="808856"/>
          </a:xfrm>
        </p:spPr>
        <p:txBody>
          <a:bodyPr/>
          <a:lstStyle/>
          <a:p>
            <a:r>
              <a:rPr lang="en-US" altLang="ja-JP" dirty="0" smtClean="0">
                <a:ea typeface="ＭＳ Ｐゴシック" charset="-128"/>
                <a:cs typeface="Arial" panose="020B0604020202020204" pitchFamily="34" charset="0"/>
              </a:rPr>
              <a:t>Actually …</a:t>
            </a:r>
            <a:endParaRPr lang="ja-JP" altLang="en-US" dirty="0" smtClean="0">
              <a:ea typeface="ＭＳ Ｐゴシック" charset="-128"/>
              <a:cs typeface="Arial" panose="020B0604020202020204" pitchFamily="34" charset="0"/>
            </a:endParaRPr>
          </a:p>
        </p:txBody>
      </p:sp>
      <p:sp>
        <p:nvSpPr>
          <p:cNvPr id="9219" name="タイトル 2"/>
          <p:cNvSpPr>
            <a:spLocks noGrp="1"/>
          </p:cNvSpPr>
          <p:nvPr>
            <p:ph type="title"/>
          </p:nvPr>
        </p:nvSpPr>
        <p:spPr/>
        <p:txBody>
          <a:bodyPr/>
          <a:lstStyle/>
          <a:p>
            <a:r>
              <a:rPr lang="en-US" altLang="ja-JP" b="1" dirty="0" smtClean="0">
                <a:ea typeface="ＭＳ Ｐゴシック" charset="-128"/>
                <a:cs typeface="Arial" panose="020B0604020202020204" pitchFamily="34" charset="0"/>
              </a:rPr>
              <a:t>However…</a:t>
            </a:r>
            <a:endParaRPr lang="ja-JP" altLang="en-US" b="1" dirty="0" smtClean="0">
              <a:ea typeface="ＭＳ Ｐゴシック" charset="-128"/>
              <a:cs typeface="Arial" panose="020B0604020202020204" pitchFamily="34" charset="0"/>
            </a:endParaRPr>
          </a:p>
        </p:txBody>
      </p:sp>
      <p:sp>
        <p:nvSpPr>
          <p:cNvPr id="41" name="テキスト ボックス 40"/>
          <p:cNvSpPr txBox="1"/>
          <p:nvPr/>
        </p:nvSpPr>
        <p:spPr>
          <a:xfrm>
            <a:off x="184560" y="3284984"/>
            <a:ext cx="3667360" cy="461665"/>
          </a:xfrm>
          <a:prstGeom prst="rect">
            <a:avLst/>
          </a:prstGeom>
          <a:noFill/>
        </p:spPr>
        <p:txBody>
          <a:bodyPr wrap="square" rtlCol="0">
            <a:spAutoFit/>
          </a:bodyPr>
          <a:lstStyle/>
          <a:p>
            <a:r>
              <a:rPr lang="en-US" altLang="ja-JP" dirty="0" smtClean="0">
                <a:solidFill>
                  <a:srgbClr val="FF0000"/>
                </a:solidFill>
                <a:latin typeface="Arial" panose="020B0604020202020204" pitchFamily="34" charset="0"/>
                <a:cs typeface="Arial" panose="020B0604020202020204" pitchFamily="34" charset="0"/>
              </a:rPr>
              <a:t>Allowable Simulation time</a:t>
            </a:r>
            <a:endParaRPr kumimoji="1" lang="ja-JP" altLang="en-US" dirty="0">
              <a:solidFill>
                <a:srgbClr val="FF0000"/>
              </a:solidFill>
              <a:latin typeface="Arial" panose="020B0604020202020204" pitchFamily="34" charset="0"/>
              <a:cs typeface="Arial" panose="020B0604020202020204" pitchFamily="34" charset="0"/>
            </a:endParaRPr>
          </a:p>
        </p:txBody>
      </p:sp>
      <p:sp>
        <p:nvSpPr>
          <p:cNvPr id="22" name="右矢印 21"/>
          <p:cNvSpPr/>
          <p:nvPr/>
        </p:nvSpPr>
        <p:spPr>
          <a:xfrm>
            <a:off x="0" y="1534886"/>
            <a:ext cx="1835696"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Product planning</a:t>
            </a:r>
            <a:endParaRPr kumimoji="1" lang="ja-JP" altLang="en-US" sz="2000" dirty="0">
              <a:latin typeface="Arial" panose="020B0604020202020204" pitchFamily="34" charset="0"/>
              <a:cs typeface="Arial" panose="020B0604020202020204" pitchFamily="34" charset="0"/>
            </a:endParaRPr>
          </a:p>
        </p:txBody>
      </p:sp>
      <p:sp>
        <p:nvSpPr>
          <p:cNvPr id="23" name="右矢印 22"/>
          <p:cNvSpPr/>
          <p:nvPr/>
        </p:nvSpPr>
        <p:spPr>
          <a:xfrm>
            <a:off x="1403648" y="1553936"/>
            <a:ext cx="193707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Circuit Design</a:t>
            </a:r>
            <a:endParaRPr kumimoji="1" lang="ja-JP" altLang="en-US" sz="2000" dirty="0">
              <a:latin typeface="Arial" panose="020B0604020202020204" pitchFamily="34" charset="0"/>
              <a:cs typeface="Arial" panose="020B0604020202020204" pitchFamily="34" charset="0"/>
            </a:endParaRPr>
          </a:p>
        </p:txBody>
      </p:sp>
      <p:sp>
        <p:nvSpPr>
          <p:cNvPr id="24" name="右矢印 23"/>
          <p:cNvSpPr/>
          <p:nvPr/>
        </p:nvSpPr>
        <p:spPr>
          <a:xfrm>
            <a:off x="2879176" y="1556792"/>
            <a:ext cx="1728192"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Layout</a:t>
            </a:r>
            <a:endParaRPr kumimoji="1" lang="ja-JP" altLang="en-US" sz="2000" dirty="0">
              <a:latin typeface="Arial" panose="020B0604020202020204" pitchFamily="34" charset="0"/>
              <a:cs typeface="Arial" panose="020B0604020202020204" pitchFamily="34" charset="0"/>
            </a:endParaRPr>
          </a:p>
        </p:txBody>
      </p:sp>
      <p:sp>
        <p:nvSpPr>
          <p:cNvPr id="25" name="右矢印 24"/>
          <p:cNvSpPr/>
          <p:nvPr/>
        </p:nvSpPr>
        <p:spPr>
          <a:xfrm>
            <a:off x="4188904" y="1556792"/>
            <a:ext cx="1939688" cy="1800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SI/PI/EMC Check</a:t>
            </a:r>
            <a:endParaRPr kumimoji="1" lang="ja-JP" altLang="en-US" sz="2000" dirty="0">
              <a:latin typeface="Arial" panose="020B0604020202020204" pitchFamily="34" charset="0"/>
              <a:cs typeface="Arial" panose="020B0604020202020204" pitchFamily="34" charset="0"/>
            </a:endParaRPr>
          </a:p>
        </p:txBody>
      </p:sp>
      <p:sp>
        <p:nvSpPr>
          <p:cNvPr id="26" name="右矢印 25"/>
          <p:cNvSpPr/>
          <p:nvPr/>
        </p:nvSpPr>
        <p:spPr>
          <a:xfrm>
            <a:off x="5655376" y="1547214"/>
            <a:ext cx="2012968"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err="1" smtClean="0">
                <a:latin typeface="Arial" panose="020B0604020202020204" pitchFamily="34" charset="0"/>
                <a:cs typeface="Arial" panose="020B0604020202020204" pitchFamily="34" charset="0"/>
              </a:rPr>
              <a:t>Manufactur</a:t>
            </a:r>
            <a:endParaRPr kumimoji="1" lang="en-US" altLang="ja-JP" sz="2000" dirty="0" smtClean="0">
              <a:latin typeface="Arial" panose="020B0604020202020204" pitchFamily="34" charset="0"/>
              <a:cs typeface="Arial" panose="020B0604020202020204" pitchFamily="34" charset="0"/>
            </a:endParaRPr>
          </a:p>
          <a:p>
            <a:pPr algn="ctr"/>
            <a:r>
              <a:rPr lang="en-US" altLang="ja-JP" sz="2000" dirty="0">
                <a:latin typeface="Arial" panose="020B0604020202020204" pitchFamily="34" charset="0"/>
                <a:cs typeface="Arial" panose="020B0604020202020204" pitchFamily="34" charset="0"/>
              </a:rPr>
              <a:t>-</a:t>
            </a:r>
            <a:r>
              <a:rPr kumimoji="1" lang="en-US" altLang="ja-JP" sz="2000" dirty="0" err="1" smtClean="0">
                <a:latin typeface="Arial" panose="020B0604020202020204" pitchFamily="34" charset="0"/>
                <a:cs typeface="Arial" panose="020B0604020202020204" pitchFamily="34" charset="0"/>
              </a:rPr>
              <a:t>ing</a:t>
            </a:r>
            <a:endParaRPr kumimoji="1" lang="ja-JP" altLang="en-US" sz="2000" dirty="0">
              <a:latin typeface="Arial" panose="020B0604020202020204" pitchFamily="34" charset="0"/>
              <a:cs typeface="Arial" panose="020B0604020202020204" pitchFamily="34" charset="0"/>
            </a:endParaRPr>
          </a:p>
        </p:txBody>
      </p:sp>
      <p:sp>
        <p:nvSpPr>
          <p:cNvPr id="27" name="右矢印 26"/>
          <p:cNvSpPr/>
          <p:nvPr/>
        </p:nvSpPr>
        <p:spPr>
          <a:xfrm>
            <a:off x="7095536" y="1580006"/>
            <a:ext cx="2048464" cy="17878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latin typeface="Arial" panose="020B0604020202020204" pitchFamily="34" charset="0"/>
                <a:cs typeface="Arial" panose="020B0604020202020204" pitchFamily="34" charset="0"/>
              </a:rPr>
              <a:t>Compliance /Field Test</a:t>
            </a:r>
            <a:endParaRPr kumimoji="1" lang="ja-JP" altLang="en-US" sz="2000" dirty="0">
              <a:latin typeface="Arial" panose="020B0604020202020204" pitchFamily="34" charset="0"/>
              <a:cs typeface="Arial" panose="020B0604020202020204" pitchFamily="34" charset="0"/>
            </a:endParaRPr>
          </a:p>
        </p:txBody>
      </p:sp>
      <p:sp>
        <p:nvSpPr>
          <p:cNvPr id="17" name="上矢印 16"/>
          <p:cNvSpPr/>
          <p:nvPr/>
        </p:nvSpPr>
        <p:spPr>
          <a:xfrm>
            <a:off x="6948264" y="3847480"/>
            <a:ext cx="2195736" cy="805656"/>
          </a:xfrm>
          <a:prstGeom prst="upArrow">
            <a:avLst>
              <a:gd name="adj1" fmla="val 5963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latin typeface="Arial" panose="020B0604020202020204" pitchFamily="34" charset="0"/>
                <a:cs typeface="Arial" panose="020B0604020202020204" pitchFamily="34" charset="0"/>
              </a:rPr>
              <a:t>1~3</a:t>
            </a:r>
          </a:p>
          <a:p>
            <a:pPr algn="ctr"/>
            <a:r>
              <a:rPr lang="en-US" altLang="ja-JP" sz="1600" b="1" dirty="0" smtClean="0">
                <a:latin typeface="Arial" panose="020B0604020202020204" pitchFamily="34" charset="0"/>
                <a:cs typeface="Arial" panose="020B0604020202020204" pitchFamily="34" charset="0"/>
              </a:rPr>
              <a:t>weeks</a:t>
            </a:r>
            <a:endParaRPr kumimoji="1" lang="ja-JP" altLang="en-US" sz="1600" b="1" dirty="0">
              <a:latin typeface="Arial" panose="020B0604020202020204" pitchFamily="34" charset="0"/>
              <a:cs typeface="Arial" panose="020B0604020202020204" pitchFamily="34" charset="0"/>
            </a:endParaRPr>
          </a:p>
        </p:txBody>
      </p:sp>
      <p:sp>
        <p:nvSpPr>
          <p:cNvPr id="19" name="テキスト ボックス 18"/>
          <p:cNvSpPr txBox="1"/>
          <p:nvPr/>
        </p:nvSpPr>
        <p:spPr>
          <a:xfrm>
            <a:off x="2334060" y="4869160"/>
            <a:ext cx="4761476" cy="830997"/>
          </a:xfrm>
          <a:prstGeom prst="rect">
            <a:avLst/>
          </a:prstGeom>
          <a:solidFill>
            <a:srgbClr val="FFFF00"/>
          </a:solidFill>
          <a:ln>
            <a:solidFill>
              <a:schemeClr val="tx1"/>
            </a:solidFill>
          </a:ln>
        </p:spPr>
        <p:txBody>
          <a:bodyPr wrap="square" rtlCol="0">
            <a:spAutoFit/>
          </a:bodyPr>
          <a:lstStyle/>
          <a:p>
            <a:pPr algn="ctr"/>
            <a:r>
              <a:rPr kumimoji="1" lang="en-US" altLang="ja-JP" dirty="0" smtClean="0">
                <a:latin typeface="Arial" panose="020B0604020202020204" pitchFamily="34" charset="0"/>
                <a:cs typeface="Arial" panose="020B0604020202020204" pitchFamily="34" charset="0"/>
              </a:rPr>
              <a:t>IBIS simulation cannot be done at early stage.</a:t>
            </a:r>
            <a:endParaRPr kumimoji="1" lang="ja-JP" altLang="en-US" dirty="0">
              <a:latin typeface="Arial" panose="020B0604020202020204" pitchFamily="34" charset="0"/>
              <a:cs typeface="Arial" panose="020B0604020202020204" pitchFamily="34" charset="0"/>
            </a:endParaRPr>
          </a:p>
        </p:txBody>
      </p:sp>
      <p:sp>
        <p:nvSpPr>
          <p:cNvPr id="3" name="乗算記号 2"/>
          <p:cNvSpPr/>
          <p:nvPr/>
        </p:nvSpPr>
        <p:spPr>
          <a:xfrm>
            <a:off x="257124" y="3775472"/>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乗算記号 20"/>
          <p:cNvSpPr/>
          <p:nvPr/>
        </p:nvSpPr>
        <p:spPr>
          <a:xfrm>
            <a:off x="164661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乗算記号 28"/>
          <p:cNvSpPr/>
          <p:nvPr/>
        </p:nvSpPr>
        <p:spPr>
          <a:xfrm>
            <a:off x="3137444" y="3754037"/>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乗算記号 29"/>
          <p:cNvSpPr/>
          <p:nvPr/>
        </p:nvSpPr>
        <p:spPr>
          <a:xfrm>
            <a:off x="4572000" y="3809153"/>
            <a:ext cx="786484" cy="949672"/>
          </a:xfrm>
          <a:prstGeom prst="mathMultipl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3519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P spid="21" grpId="0" animBg="1"/>
      <p:bldP spid="29" grpId="0" animBg="1"/>
      <p:bldP spid="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200918" y="38100"/>
            <a:ext cx="8547546" cy="576262"/>
          </a:xfrm>
        </p:spPr>
        <p:txBody>
          <a:bodyPr/>
          <a:lstStyle/>
          <a:p>
            <a:r>
              <a:rPr lang="en-US" altLang="ja-JP" b="1" dirty="0"/>
              <a:t>C</a:t>
            </a:r>
            <a:r>
              <a:rPr lang="en-US" altLang="ja-JP" b="1" dirty="0" smtClean="0"/>
              <a:t>hallenge to reduce the time. But…</a:t>
            </a:r>
            <a:endParaRPr kumimoji="1" lang="ja-JP" altLang="en-US" b="1" dirty="0"/>
          </a:p>
        </p:txBody>
      </p:sp>
      <p:sp>
        <p:nvSpPr>
          <p:cNvPr id="7" name="フローチャート: 処理 6"/>
          <p:cNvSpPr/>
          <p:nvPr/>
        </p:nvSpPr>
        <p:spPr>
          <a:xfrm>
            <a:off x="755576" y="1244659"/>
            <a:ext cx="4176464" cy="1320245"/>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smtClean="0">
                <a:solidFill>
                  <a:schemeClr val="tx1"/>
                </a:solidFill>
              </a:rPr>
              <a:t>Meeting, e-mail, negotiations</a:t>
            </a:r>
            <a:endParaRPr kumimoji="1" lang="ja-JP" altLang="en-US" dirty="0">
              <a:solidFill>
                <a:schemeClr val="tx1"/>
              </a:solidFill>
            </a:endParaRPr>
          </a:p>
        </p:txBody>
      </p:sp>
      <p:sp>
        <p:nvSpPr>
          <p:cNvPr id="8" name="フローチャート: 処理 7"/>
          <p:cNvSpPr/>
          <p:nvPr/>
        </p:nvSpPr>
        <p:spPr>
          <a:xfrm>
            <a:off x="4915024" y="1244659"/>
            <a:ext cx="881112" cy="1320245"/>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smtClean="0">
                <a:solidFill>
                  <a:schemeClr val="tx1"/>
                </a:solidFill>
              </a:rPr>
              <a:t>hand</a:t>
            </a:r>
            <a:endParaRPr kumimoji="1" lang="ja-JP" altLang="en-US" dirty="0">
              <a:solidFill>
                <a:schemeClr val="tx1"/>
              </a:solidFill>
            </a:endParaRPr>
          </a:p>
        </p:txBody>
      </p:sp>
      <p:sp>
        <p:nvSpPr>
          <p:cNvPr id="9" name="フローチャート: 処理 8"/>
          <p:cNvSpPr/>
          <p:nvPr/>
        </p:nvSpPr>
        <p:spPr>
          <a:xfrm>
            <a:off x="5796136" y="1244659"/>
            <a:ext cx="2808312" cy="1320245"/>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altLang="ja-JP" dirty="0">
                <a:solidFill>
                  <a:schemeClr val="tx1"/>
                </a:solidFill>
              </a:rPr>
              <a:t>mesh, method, hard </a:t>
            </a:r>
            <a:endParaRPr lang="ja-JP" altLang="en-US" dirty="0">
              <a:solidFill>
                <a:schemeClr val="tx1"/>
              </a:solidFill>
            </a:endParaRPr>
          </a:p>
        </p:txBody>
      </p:sp>
      <p:sp>
        <p:nvSpPr>
          <p:cNvPr id="5" name="テキスト ボックス 4"/>
          <p:cNvSpPr txBox="1"/>
          <p:nvPr/>
        </p:nvSpPr>
        <p:spPr>
          <a:xfrm>
            <a:off x="1115616" y="1177588"/>
            <a:ext cx="7632848" cy="523220"/>
          </a:xfrm>
          <a:prstGeom prst="rect">
            <a:avLst/>
          </a:prstGeom>
          <a:noFill/>
        </p:spPr>
        <p:txBody>
          <a:bodyPr wrap="square" rtlCol="0">
            <a:spAutoFit/>
          </a:bodyPr>
          <a:lstStyle/>
          <a:p>
            <a:r>
              <a:rPr kumimoji="1" lang="en-US" altLang="ja-JP" sz="2800" dirty="0" smtClean="0">
                <a:latin typeface="Arial" panose="020B0604020202020204" pitchFamily="34" charset="0"/>
                <a:cs typeface="Arial" panose="020B0604020202020204" pitchFamily="34" charset="0"/>
              </a:rPr>
              <a:t>Parameter collection     setup   calculation</a:t>
            </a:r>
            <a:endParaRPr kumimoji="1" lang="ja-JP" altLang="en-US" sz="2800" dirty="0">
              <a:latin typeface="Arial" panose="020B0604020202020204" pitchFamily="34" charset="0"/>
              <a:cs typeface="Arial" panose="020B0604020202020204" pitchFamily="34" charset="0"/>
            </a:endParaRPr>
          </a:p>
        </p:txBody>
      </p:sp>
      <p:sp>
        <p:nvSpPr>
          <p:cNvPr id="14" name="フローチャート: 処理 13"/>
          <p:cNvSpPr/>
          <p:nvPr/>
        </p:nvSpPr>
        <p:spPr>
          <a:xfrm>
            <a:off x="755576" y="3039342"/>
            <a:ext cx="4176464" cy="605681"/>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kumimoji="1" lang="en-US" altLang="ja-JP" dirty="0" smtClean="0">
                <a:solidFill>
                  <a:schemeClr val="tx1"/>
                </a:solidFill>
              </a:rPr>
              <a:t>2weeks</a:t>
            </a:r>
            <a:endParaRPr kumimoji="1" lang="ja-JP" altLang="en-US" dirty="0">
              <a:solidFill>
                <a:schemeClr val="tx1"/>
              </a:solidFill>
            </a:endParaRPr>
          </a:p>
        </p:txBody>
      </p:sp>
      <p:sp>
        <p:nvSpPr>
          <p:cNvPr id="15" name="フローチャート: 処理 14"/>
          <p:cNvSpPr/>
          <p:nvPr/>
        </p:nvSpPr>
        <p:spPr>
          <a:xfrm>
            <a:off x="4915024" y="3039342"/>
            <a:ext cx="881112" cy="605681"/>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en-US" altLang="ja-JP" sz="2000" dirty="0">
                <a:solidFill>
                  <a:schemeClr val="tx1"/>
                </a:solidFill>
              </a:rPr>
              <a:t>1</a:t>
            </a:r>
            <a:endParaRPr kumimoji="1" lang="en-US" altLang="ja-JP" sz="2000" dirty="0" smtClean="0">
              <a:solidFill>
                <a:schemeClr val="tx1"/>
              </a:solidFill>
            </a:endParaRPr>
          </a:p>
          <a:p>
            <a:pPr algn="ctr"/>
            <a:r>
              <a:rPr kumimoji="1" lang="en-US" altLang="ja-JP" sz="2000" dirty="0" smtClean="0">
                <a:solidFill>
                  <a:schemeClr val="tx1"/>
                </a:solidFill>
              </a:rPr>
              <a:t>day</a:t>
            </a:r>
            <a:endParaRPr kumimoji="1" lang="ja-JP" altLang="en-US" sz="2000" dirty="0">
              <a:solidFill>
                <a:schemeClr val="tx1"/>
              </a:solidFill>
            </a:endParaRPr>
          </a:p>
        </p:txBody>
      </p:sp>
      <p:sp>
        <p:nvSpPr>
          <p:cNvPr id="16" name="フローチャート: 処理 15"/>
          <p:cNvSpPr/>
          <p:nvPr/>
        </p:nvSpPr>
        <p:spPr>
          <a:xfrm>
            <a:off x="5796136" y="3039342"/>
            <a:ext cx="216024" cy="605681"/>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dirty="0">
              <a:solidFill>
                <a:schemeClr val="tx1"/>
              </a:solidFill>
            </a:endParaRPr>
          </a:p>
        </p:txBody>
      </p:sp>
      <p:sp>
        <p:nvSpPr>
          <p:cNvPr id="21" name="フローチャート : せん孔テープ 20"/>
          <p:cNvSpPr/>
          <p:nvPr/>
        </p:nvSpPr>
        <p:spPr>
          <a:xfrm rot="16200000">
            <a:off x="3697506" y="3207990"/>
            <a:ext cx="864096" cy="238767"/>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9953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1953"/>
              <a:gd name="connsiteX1" fmla="*/ 2500 w 10000"/>
              <a:gd name="connsiteY1" fmla="*/ 3953 h 11953"/>
              <a:gd name="connsiteX2" fmla="*/ 5000 w 10000"/>
              <a:gd name="connsiteY2" fmla="*/ 2953 h 11953"/>
              <a:gd name="connsiteX3" fmla="*/ 7647 w 10000"/>
              <a:gd name="connsiteY3" fmla="*/ 0 h 11953"/>
              <a:gd name="connsiteX4" fmla="*/ 10000 w 10000"/>
              <a:gd name="connsiteY4" fmla="*/ 2953 h 11953"/>
              <a:gd name="connsiteX5" fmla="*/ 10000 w 10000"/>
              <a:gd name="connsiteY5" fmla="*/ 10953 h 11953"/>
              <a:gd name="connsiteX6" fmla="*/ 7500 w 10000"/>
              <a:gd name="connsiteY6" fmla="*/ 6828 h 11953"/>
              <a:gd name="connsiteX7" fmla="*/ 5000 w 10000"/>
              <a:gd name="connsiteY7" fmla="*/ 10953 h 11953"/>
              <a:gd name="connsiteX8" fmla="*/ 2500 w 10000"/>
              <a:gd name="connsiteY8" fmla="*/ 11953 h 11953"/>
              <a:gd name="connsiteX9" fmla="*/ 0 w 10000"/>
              <a:gd name="connsiteY9" fmla="*/ 10953 h 11953"/>
              <a:gd name="connsiteX10" fmla="*/ 0 w 10000"/>
              <a:gd name="connsiteY10" fmla="*/ 2953 h 11953"/>
              <a:gd name="connsiteX0" fmla="*/ 0 w 10000"/>
              <a:gd name="connsiteY0" fmla="*/ 2953 h 15859"/>
              <a:gd name="connsiteX1" fmla="*/ 2500 w 10000"/>
              <a:gd name="connsiteY1" fmla="*/ 3953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5859"/>
              <a:gd name="connsiteX1" fmla="*/ 2500 w 10000"/>
              <a:gd name="connsiteY1" fmla="*/ 7078 h 15859"/>
              <a:gd name="connsiteX2" fmla="*/ 5000 w 10000"/>
              <a:gd name="connsiteY2" fmla="*/ 2953 h 15859"/>
              <a:gd name="connsiteX3" fmla="*/ 7647 w 10000"/>
              <a:gd name="connsiteY3" fmla="*/ 0 h 15859"/>
              <a:gd name="connsiteX4" fmla="*/ 10000 w 10000"/>
              <a:gd name="connsiteY4" fmla="*/ 2953 h 15859"/>
              <a:gd name="connsiteX5" fmla="*/ 10000 w 10000"/>
              <a:gd name="connsiteY5" fmla="*/ 10953 h 15859"/>
              <a:gd name="connsiteX6" fmla="*/ 7500 w 10000"/>
              <a:gd name="connsiteY6" fmla="*/ 6828 h 15859"/>
              <a:gd name="connsiteX7" fmla="*/ 5000 w 10000"/>
              <a:gd name="connsiteY7" fmla="*/ 10953 h 15859"/>
              <a:gd name="connsiteX8" fmla="*/ 2794 w 10000"/>
              <a:gd name="connsiteY8" fmla="*/ 15859 h 15859"/>
              <a:gd name="connsiteX9" fmla="*/ 0 w 10000"/>
              <a:gd name="connsiteY9" fmla="*/ 10953 h 15859"/>
              <a:gd name="connsiteX10" fmla="*/ 0 w 10000"/>
              <a:gd name="connsiteY10" fmla="*/ 2953 h 15859"/>
              <a:gd name="connsiteX0" fmla="*/ 0 w 10000"/>
              <a:gd name="connsiteY0" fmla="*/ 2953 h 14687"/>
              <a:gd name="connsiteX1" fmla="*/ 2500 w 10000"/>
              <a:gd name="connsiteY1" fmla="*/ 7078 h 14687"/>
              <a:gd name="connsiteX2" fmla="*/ 5000 w 10000"/>
              <a:gd name="connsiteY2" fmla="*/ 2953 h 14687"/>
              <a:gd name="connsiteX3" fmla="*/ 7647 w 10000"/>
              <a:gd name="connsiteY3" fmla="*/ 0 h 14687"/>
              <a:gd name="connsiteX4" fmla="*/ 10000 w 10000"/>
              <a:gd name="connsiteY4" fmla="*/ 2953 h 14687"/>
              <a:gd name="connsiteX5" fmla="*/ 10000 w 10000"/>
              <a:gd name="connsiteY5" fmla="*/ 10953 h 14687"/>
              <a:gd name="connsiteX6" fmla="*/ 7500 w 10000"/>
              <a:gd name="connsiteY6" fmla="*/ 6828 h 14687"/>
              <a:gd name="connsiteX7" fmla="*/ 5000 w 10000"/>
              <a:gd name="connsiteY7" fmla="*/ 10953 h 14687"/>
              <a:gd name="connsiteX8" fmla="*/ 2794 w 10000"/>
              <a:gd name="connsiteY8" fmla="*/ 14687 h 14687"/>
              <a:gd name="connsiteX9" fmla="*/ 0 w 10000"/>
              <a:gd name="connsiteY9" fmla="*/ 10953 h 14687"/>
              <a:gd name="connsiteX10" fmla="*/ 0 w 10000"/>
              <a:gd name="connsiteY10" fmla="*/ 2953 h 1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4687">
                <a:moveTo>
                  <a:pt x="0" y="2953"/>
                </a:moveTo>
                <a:cubicBezTo>
                  <a:pt x="0" y="3505"/>
                  <a:pt x="1119" y="7078"/>
                  <a:pt x="2500" y="7078"/>
                </a:cubicBezTo>
                <a:cubicBezTo>
                  <a:pt x="3881" y="7078"/>
                  <a:pt x="4142" y="4133"/>
                  <a:pt x="5000" y="2953"/>
                </a:cubicBezTo>
                <a:cubicBezTo>
                  <a:pt x="5858" y="1773"/>
                  <a:pt x="6266" y="0"/>
                  <a:pt x="7647" y="0"/>
                </a:cubicBezTo>
                <a:cubicBezTo>
                  <a:pt x="9028" y="0"/>
                  <a:pt x="10000" y="2401"/>
                  <a:pt x="10000" y="2953"/>
                </a:cubicBezTo>
                <a:lnTo>
                  <a:pt x="10000" y="10953"/>
                </a:lnTo>
                <a:cubicBezTo>
                  <a:pt x="10000" y="10401"/>
                  <a:pt x="8881" y="6828"/>
                  <a:pt x="7500" y="6828"/>
                </a:cubicBezTo>
                <a:cubicBezTo>
                  <a:pt x="6119" y="6828"/>
                  <a:pt x="5784" y="9643"/>
                  <a:pt x="5000" y="10953"/>
                </a:cubicBezTo>
                <a:cubicBezTo>
                  <a:pt x="4216" y="12263"/>
                  <a:pt x="4175" y="14687"/>
                  <a:pt x="2794" y="14687"/>
                </a:cubicBezTo>
                <a:cubicBezTo>
                  <a:pt x="1413" y="14687"/>
                  <a:pt x="0" y="11505"/>
                  <a:pt x="0" y="10953"/>
                </a:cubicBezTo>
                <a:lnTo>
                  <a:pt x="0" y="2953"/>
                </a:lnTo>
                <a:close/>
              </a:path>
            </a:pathLst>
          </a:custGeom>
          <a:solidFill>
            <a:schemeClr val="bg1"/>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6228184" y="2926683"/>
            <a:ext cx="3168352" cy="830997"/>
          </a:xfrm>
          <a:prstGeom prst="rect">
            <a:avLst/>
          </a:prstGeom>
          <a:noFill/>
        </p:spPr>
        <p:txBody>
          <a:bodyPr wrap="square" rtlCol="0">
            <a:spAutoFit/>
          </a:bodyPr>
          <a:lstStyle/>
          <a:p>
            <a:r>
              <a:rPr kumimoji="1" lang="en-US" altLang="ja-JP" dirty="0" smtClean="0">
                <a:latin typeface="Arial" panose="020B0604020202020204" pitchFamily="34" charset="0"/>
                <a:cs typeface="Arial" panose="020B0604020202020204" pitchFamily="34" charset="0"/>
              </a:rPr>
              <a:t>EDA / computer / Academic challenge</a:t>
            </a:r>
            <a:endParaRPr kumimoji="1" lang="ja-JP" altLang="en-US" dirty="0">
              <a:latin typeface="Arial" panose="020B0604020202020204" pitchFamily="34" charset="0"/>
              <a:cs typeface="Arial" panose="020B0604020202020204" pitchFamily="34" charset="0"/>
            </a:endParaRPr>
          </a:p>
        </p:txBody>
      </p:sp>
      <p:cxnSp>
        <p:nvCxnSpPr>
          <p:cNvPr id="10" name="直線コネクタ 9"/>
          <p:cNvCxnSpPr/>
          <p:nvPr/>
        </p:nvCxnSpPr>
        <p:spPr>
          <a:xfrm>
            <a:off x="5796136" y="2564904"/>
            <a:ext cx="0" cy="474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6012160" y="2564904"/>
            <a:ext cx="2592288" cy="47443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図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0380" y="4797153"/>
            <a:ext cx="3141660" cy="1008111"/>
          </a:xfrm>
          <a:prstGeom prst="rect">
            <a:avLst/>
          </a:prstGeom>
        </p:spPr>
      </p:pic>
      <p:pic>
        <p:nvPicPr>
          <p:cNvPr id="27" name="図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5580" y="4236285"/>
            <a:ext cx="3545179" cy="2433076"/>
          </a:xfrm>
          <a:prstGeom prst="rect">
            <a:avLst/>
          </a:prstGeom>
        </p:spPr>
      </p:pic>
      <p:sp>
        <p:nvSpPr>
          <p:cNvPr id="29" name="テキスト ボックス 28"/>
          <p:cNvSpPr txBox="1"/>
          <p:nvPr/>
        </p:nvSpPr>
        <p:spPr>
          <a:xfrm>
            <a:off x="2619504" y="5775439"/>
            <a:ext cx="2880320" cy="461665"/>
          </a:xfrm>
          <a:prstGeom prst="rect">
            <a:avLst/>
          </a:prstGeom>
          <a:noFill/>
        </p:spPr>
        <p:txBody>
          <a:bodyPr wrap="square" rtlCol="0">
            <a:spAutoFit/>
          </a:bodyPr>
          <a:lstStyle/>
          <a:p>
            <a:r>
              <a:rPr kumimoji="1" lang="en-US" altLang="ja-JP" dirty="0" smtClean="0"/>
              <a:t> supplied by OR tech</a:t>
            </a:r>
            <a:endParaRPr kumimoji="1" lang="ja-JP" altLang="en-US" dirty="0"/>
          </a:p>
        </p:txBody>
      </p:sp>
      <p:sp>
        <p:nvSpPr>
          <p:cNvPr id="30" name="テキスト ボックス 29"/>
          <p:cNvSpPr txBox="1"/>
          <p:nvPr/>
        </p:nvSpPr>
        <p:spPr>
          <a:xfrm>
            <a:off x="5697846" y="2494607"/>
            <a:ext cx="2412268" cy="461665"/>
          </a:xfrm>
          <a:prstGeom prst="rect">
            <a:avLst/>
          </a:prstGeom>
          <a:noFill/>
        </p:spPr>
        <p:txBody>
          <a:bodyPr wrap="square" rtlCol="0">
            <a:spAutoFit/>
          </a:bodyPr>
          <a:lstStyle/>
          <a:p>
            <a:r>
              <a:rPr kumimoji="1" lang="en-US" altLang="ja-JP" dirty="0" smtClean="0">
                <a:latin typeface="Arial" panose="020B0604020202020204" pitchFamily="34" charset="0"/>
                <a:cs typeface="Arial" panose="020B0604020202020204" pitchFamily="34" charset="0"/>
              </a:rPr>
              <a:t>X10~ X100</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4612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3705</TotalTime>
  <Words>3128</Words>
  <Application>Microsoft Office PowerPoint</Application>
  <PresentationFormat>画面に合わせる (4:3)</PresentationFormat>
  <Paragraphs>830</Paragraphs>
  <Slides>36</Slides>
  <Notes>24</Notes>
  <HiddenSlides>0</HiddenSlides>
  <MMClips>0</MMClips>
  <ScaleCrop>false</ScaleCrop>
  <HeadingPairs>
    <vt:vector size="4" baseType="variant">
      <vt:variant>
        <vt:lpstr>テーマ</vt:lpstr>
      </vt:variant>
      <vt:variant>
        <vt:i4>1</vt:i4>
      </vt:variant>
      <vt:variant>
        <vt:lpstr>スライド タイトル</vt:lpstr>
      </vt:variant>
      <vt:variant>
        <vt:i4>36</vt:i4>
      </vt:variant>
    </vt:vector>
  </HeadingPairs>
  <TitlesOfParts>
    <vt:vector size="37" baseType="lpstr">
      <vt:lpstr>Office テーマ</vt:lpstr>
      <vt:lpstr>Introduction of P2401 LSI-Package-Board Standard Format</vt:lpstr>
      <vt:lpstr>PowerPoint プレゼンテーション</vt:lpstr>
      <vt:lpstr>PowerPoint プレゼンテーション</vt:lpstr>
      <vt:lpstr>Issues </vt:lpstr>
      <vt:lpstr>Target to improve </vt:lpstr>
      <vt:lpstr>Challenge of EMC simulation in design </vt:lpstr>
      <vt:lpstr>What is the simulation time?</vt:lpstr>
      <vt:lpstr>However…</vt:lpstr>
      <vt:lpstr>Challenge to reduce the time. But…</vt:lpstr>
      <vt:lpstr>Still…</vt:lpstr>
      <vt:lpstr>What LPB is trying to achieved?</vt:lpstr>
      <vt:lpstr>Reach to the target!</vt:lpstr>
      <vt:lpstr>Design and Simulation</vt:lpstr>
      <vt:lpstr>Design and Simulation</vt:lpstr>
      <vt:lpstr>PowerPoint プレゼンテーション</vt:lpstr>
      <vt:lpstr>PowerPoint プレゼンテーション</vt:lpstr>
      <vt:lpstr>PowerPoint プレゼンテーション</vt:lpstr>
      <vt:lpstr>PowerPoint プレゼンテーション</vt:lpstr>
      <vt:lpstr>EDA venders adoption</vt:lpstr>
      <vt:lpstr>PowerPoint プレゼンテーション</vt:lpstr>
      <vt:lpstr>LPB Standard Format</vt:lpstr>
      <vt:lpstr>LPB Standard Format Abstract</vt:lpstr>
      <vt:lpstr>LPB Standard Format Abstract</vt:lpstr>
      <vt:lpstr>LPB Standard Format Abstract</vt:lpstr>
      <vt:lpstr>LPB Standard Format Abstract</vt:lpstr>
      <vt:lpstr>LPB Standard Format Abstract</vt:lpstr>
      <vt:lpstr>LPB Standard Format Abstract</vt:lpstr>
      <vt:lpstr>LPB Files Delivery</vt:lpstr>
      <vt:lpstr>LPB sample files for test bench</vt:lpstr>
      <vt:lpstr>Reference flow using LPB standard format</vt:lpstr>
      <vt:lpstr>Growth of LPB files in design steps</vt:lpstr>
      <vt:lpstr>&lt;Example&gt; The growth of C-format</vt:lpstr>
      <vt:lpstr>&lt;Example&gt; The growth of C-format</vt:lpstr>
      <vt:lpstr>PowerPoint プレゼンテーション</vt:lpstr>
      <vt:lpstr>Benefit of LPB format</vt:lpstr>
      <vt:lpstr>Join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otsuki</dc:creator>
  <cp:lastModifiedBy>Genichi Tanaka</cp:lastModifiedBy>
  <cp:revision>174</cp:revision>
  <dcterms:created xsi:type="dcterms:W3CDTF">2013-06-19T07:54:57Z</dcterms:created>
  <dcterms:modified xsi:type="dcterms:W3CDTF">2014-06-05T05:24:07Z</dcterms:modified>
</cp:coreProperties>
</file>