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5" r:id="rId3"/>
    <p:sldId id="327" r:id="rId4"/>
    <p:sldId id="320" r:id="rId5"/>
    <p:sldId id="319" r:id="rId6"/>
    <p:sldId id="322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08" r:id="rId17"/>
    <p:sldId id="337" r:id="rId1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6600FF"/>
    <a:srgbClr val="6699FF"/>
    <a:srgbClr val="6666FF"/>
    <a:srgbClr val="99CC00"/>
    <a:srgbClr val="FFFF66"/>
    <a:srgbClr val="008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32" autoAdjust="0"/>
    <p:restoredTop sz="93087" autoAdjust="0"/>
  </p:normalViewPr>
  <p:slideViewPr>
    <p:cSldViewPr snapToGrid="0">
      <p:cViewPr>
        <p:scale>
          <a:sx n="100" d="100"/>
          <a:sy n="100" d="100"/>
        </p:scale>
        <p:origin x="-2286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69C13730-80B0-43A1-BA35-DFD854EB7A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5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fld id="{F148AC03-000A-4845-9317-34CE6C506D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0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148B9C-631B-4121-81BA-60B1F06E765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3561-76CA-4BCE-B557-34F8C91469A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1BB2E-D53C-4438-9089-4F7DEB1E2325}" type="slidenum">
              <a:rPr lang="en-US"/>
              <a:pPr/>
              <a:t>16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2014 IBIS Summit at DAC </a:t>
            </a:r>
            <a:endParaRPr lang="en-US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672"/>
            <a:ext cx="3027363" cy="227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36600"/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i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907AC-CBBB-476D-9AE6-85F76F678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8499C-2B0C-41C9-A80A-CE2D20C493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A0594-CFD7-4A71-B584-54300593E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698E3-E590-47AD-9ACF-ADF2DEF6E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3F2FA-0966-4E5D-9044-359261983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9EE32-212F-4B8E-9882-68BBD0E65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8A1-62CB-4F76-BA89-F675FFBA8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6724" y="277594"/>
            <a:ext cx="8467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0" y="1133475"/>
            <a:ext cx="842962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30C6261-92AD-435A-BC37-5E0980084B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7" r:id="rId6"/>
    <p:sldLayoutId id="2147483658" r:id="rId7"/>
    <p:sldLayoutId id="2147483659" r:id="rId8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q"/>
        <a:defRPr sz="3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71600"/>
            <a:ext cx="8515350" cy="7620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Chair’s Status Report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3962400" cy="1247775"/>
          </a:xfrm>
        </p:spPr>
        <p:txBody>
          <a:bodyPr/>
          <a:lstStyle/>
          <a:p>
            <a:r>
              <a:rPr lang="en-US" sz="2000" dirty="0"/>
              <a:t>Michael Mirmak</a:t>
            </a:r>
          </a:p>
          <a:p>
            <a:r>
              <a:rPr lang="en-US" sz="2000" dirty="0"/>
              <a:t>Intel Corp.</a:t>
            </a:r>
          </a:p>
          <a:p>
            <a:r>
              <a:rPr lang="en-US" sz="2000" dirty="0"/>
              <a:t>Chair, IBIS Open Forum</a:t>
            </a:r>
          </a:p>
          <a:p>
            <a:endParaRPr lang="en-US" sz="2000" dirty="0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844925" y="3937000"/>
            <a:ext cx="396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pitchFamily="34" charset="0"/>
              </a:rPr>
              <a:t>at </a:t>
            </a:r>
            <a:r>
              <a:rPr lang="en-US" sz="2000" dirty="0" smtClean="0">
                <a:latin typeface="Arial" pitchFamily="34" charset="0"/>
              </a:rPr>
              <a:t>DAC 2014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San Francisco, CA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</a:rPr>
              <a:t>June 5, 2014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 smtClean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i="1" dirty="0" smtClean="0">
                <a:latin typeface="Arial" pitchFamily="34" charset="0"/>
              </a:rPr>
              <a:t>Portions presented at the 2014 European IBIS Summit</a:t>
            </a:r>
            <a:endParaRPr lang="en-US" sz="2000" i="1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pitchFamily="34" charset="0"/>
                <a:hlinkClick r:id="rId3"/>
              </a:rPr>
              <a:t>http</a:t>
            </a:r>
            <a:r>
              <a:rPr lang="en-US" sz="2000" dirty="0">
                <a:latin typeface="Arial" pitchFamily="34" charset="0"/>
                <a:hlinkClick r:id="rId3"/>
              </a:rPr>
              <a:t>://www.eda.org/ibis/</a:t>
            </a:r>
            <a:endParaRPr lang="en-US" sz="2000" dirty="0">
              <a:latin typeface="Arial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pitchFamily="34" charset="0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Revised proposal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98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Release Schedule for IBIS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62025"/>
            <a:ext cx="8429625" cy="5133975"/>
          </a:xfrm>
        </p:spPr>
        <p:txBody>
          <a:bodyPr/>
          <a:lstStyle/>
          <a:p>
            <a:r>
              <a:rPr lang="en-US" sz="2800" dirty="0" smtClean="0"/>
              <a:t>Need to move to 9+ month cycle</a:t>
            </a:r>
          </a:p>
          <a:p>
            <a:pPr lvl="1"/>
            <a:r>
              <a:rPr lang="en-US" sz="2400" dirty="0" smtClean="0"/>
              <a:t>Feedback from 2014 DesignCon IBIS Summit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New proposal: </a:t>
            </a:r>
            <a:r>
              <a:rPr lang="en-US" sz="2800" u="sng" dirty="0" smtClean="0"/>
              <a:t>annual</a:t>
            </a:r>
            <a:r>
              <a:rPr lang="en-US" sz="2800" dirty="0" smtClean="0"/>
              <a:t> cycle with three parts</a:t>
            </a:r>
          </a:p>
          <a:p>
            <a:pPr lvl="1"/>
            <a:r>
              <a:rPr lang="en-US" sz="2400" dirty="0" smtClean="0"/>
              <a:t>Technical Period</a:t>
            </a:r>
          </a:p>
          <a:p>
            <a:pPr lvl="2"/>
            <a:r>
              <a:rPr lang="en-US" sz="2000" dirty="0" smtClean="0"/>
              <a:t>February - July	</a:t>
            </a:r>
          </a:p>
          <a:p>
            <a:pPr lvl="2"/>
            <a:r>
              <a:rPr lang="en-US" sz="2000" dirty="0" smtClean="0"/>
              <a:t>August </a:t>
            </a:r>
            <a:r>
              <a:rPr lang="en-US" sz="2000" dirty="0"/>
              <a:t>1 </a:t>
            </a:r>
            <a:r>
              <a:rPr lang="en-US" sz="2000" dirty="0" smtClean="0"/>
              <a:t>- close technical changes</a:t>
            </a:r>
          </a:p>
          <a:p>
            <a:pPr lvl="1"/>
            <a:r>
              <a:rPr lang="en-US" sz="2400" dirty="0" smtClean="0"/>
              <a:t>Editorial Period</a:t>
            </a:r>
          </a:p>
          <a:p>
            <a:pPr lvl="2"/>
            <a:r>
              <a:rPr lang="en-US" sz="2000" dirty="0" smtClean="0"/>
              <a:t>August - September</a:t>
            </a:r>
          </a:p>
          <a:p>
            <a:pPr lvl="2"/>
            <a:r>
              <a:rPr lang="en-US" sz="2000" dirty="0" smtClean="0"/>
              <a:t>Nov. </a:t>
            </a:r>
            <a:r>
              <a:rPr lang="en-US" sz="2000" dirty="0"/>
              <a:t>1 - </a:t>
            </a:r>
            <a:r>
              <a:rPr lang="en-US" sz="2000" dirty="0" smtClean="0"/>
              <a:t>close &amp; vote on final document</a:t>
            </a:r>
          </a:p>
          <a:p>
            <a:pPr lvl="1"/>
            <a:r>
              <a:rPr lang="en-US" sz="2400" dirty="0" smtClean="0"/>
              <a:t>Quiet Period (Events, Holidays)</a:t>
            </a:r>
          </a:p>
          <a:p>
            <a:pPr lvl="2"/>
            <a:r>
              <a:rPr lang="en-US" sz="2000" dirty="0" smtClean="0"/>
              <a:t>November - January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0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Work?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28625" y="2933700"/>
          <a:ext cx="842962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469"/>
                <a:gridCol w="702469"/>
                <a:gridCol w="728662"/>
                <a:gridCol w="676276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12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343525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7467600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7496175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1095375" y="4038600"/>
            <a:ext cx="4248150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904875" y="4171950"/>
            <a:ext cx="4133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BIRD Development</a:t>
            </a:r>
          </a:p>
          <a:p>
            <a:pPr algn="ctr"/>
            <a:r>
              <a:rPr lang="en-US" sz="1600" b="1" dirty="0">
                <a:latin typeface="+mn-lt"/>
              </a:rPr>
              <a:t>f</a:t>
            </a:r>
            <a:r>
              <a:rPr lang="en-US" sz="1600" b="1" dirty="0" smtClean="0">
                <a:latin typeface="+mn-lt"/>
              </a:rPr>
              <a:t>or a Given Version</a:t>
            </a:r>
            <a:endParaRPr lang="en-US" sz="16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96175" y="4333875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Events &amp; Holidays</a:t>
            </a:r>
            <a:endParaRPr lang="en-US" sz="1400" b="1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28726" y="2486025"/>
            <a:ext cx="3933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Technical Development</a:t>
            </a:r>
            <a:endParaRPr lang="en-US" b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43525" y="2486025"/>
            <a:ext cx="2124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Editing</a:t>
            </a:r>
            <a:endParaRPr lang="en-US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02058" y="3783092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838700" y="1504950"/>
            <a:ext cx="428625" cy="8667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095375" y="1038225"/>
            <a:ext cx="593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Parser development can start as early as this point</a:t>
            </a:r>
            <a:endParaRPr lang="en-US" sz="2000" i="1" dirty="0"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5495925" y="4562475"/>
            <a:ext cx="1914525" cy="6953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3009900" y="5238750"/>
            <a:ext cx="3645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Document vote &amp; release here</a:t>
            </a:r>
            <a:endParaRPr lang="en-US" sz="2000" i="1" dirty="0">
              <a:latin typeface="+mn-lt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1095375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442912" y="4038604"/>
            <a:ext cx="652463" cy="2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0" y="4386917"/>
            <a:ext cx="102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Events &amp; Holidays</a:t>
            </a:r>
            <a:endParaRPr lang="en-US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832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Schedule?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1009651"/>
            <a:ext cx="8429625" cy="5086350"/>
          </a:xfrm>
        </p:spPr>
        <p:txBody>
          <a:bodyPr/>
          <a:lstStyle/>
          <a:p>
            <a:r>
              <a:rPr lang="en-US" sz="2800" dirty="0" smtClean="0"/>
              <a:t>Calendar can limit potential interactions</a:t>
            </a:r>
          </a:p>
          <a:p>
            <a:pPr lvl="1"/>
            <a:r>
              <a:rPr lang="en-US" sz="2400" dirty="0" smtClean="0"/>
              <a:t>End-of-year holidays/shutdowns</a:t>
            </a:r>
          </a:p>
          <a:p>
            <a:pPr lvl="1"/>
            <a:r>
              <a:rPr lang="en-US" sz="2400" dirty="0" smtClean="0"/>
              <a:t>Fall Asian IBIS Summits and preparation</a:t>
            </a:r>
          </a:p>
          <a:p>
            <a:pPr lvl="1"/>
            <a:r>
              <a:rPr lang="en-US" sz="2400" dirty="0" smtClean="0"/>
              <a:t>New Year celebrations in Asia</a:t>
            </a:r>
          </a:p>
          <a:p>
            <a:pPr lvl="1"/>
            <a:r>
              <a:rPr lang="en-US" sz="2400" dirty="0" smtClean="0"/>
              <a:t>DesignCon Summit and preparation</a:t>
            </a:r>
          </a:p>
          <a:p>
            <a:pPr lvl="1"/>
            <a:r>
              <a:rPr lang="en-US" sz="2400" dirty="0" smtClean="0"/>
              <a:t>July/August vacation schedule in Europe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Member companies are likely affected by the same calendar items</a:t>
            </a:r>
          </a:p>
          <a:p>
            <a:pPr lvl="1"/>
            <a:r>
              <a:rPr lang="en-US" sz="2400" dirty="0" smtClean="0"/>
              <a:t>Peak work periods are Sept. - Oct. and March - May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4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IBIS Numbering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Specification moves to date codes</a:t>
            </a:r>
          </a:p>
          <a:p>
            <a:pPr lvl="1"/>
            <a:r>
              <a:rPr lang="en-US" sz="2400" dirty="0" smtClean="0"/>
              <a:t>Year and month of approval (e.g., 2014.11)</a:t>
            </a:r>
          </a:p>
          <a:p>
            <a:pPr lvl="1"/>
            <a:r>
              <a:rPr lang="en-US" sz="2400" dirty="0" smtClean="0"/>
              <a:t>Multiple releases in the same month unlikely</a:t>
            </a:r>
          </a:p>
          <a:p>
            <a:pPr lvl="1"/>
            <a:r>
              <a:rPr lang="en-US" sz="2400" dirty="0"/>
              <a:t>Major/minor release distinction goes away</a:t>
            </a:r>
          </a:p>
          <a:p>
            <a:pPr lvl="1"/>
            <a:r>
              <a:rPr lang="en-US" sz="2400" dirty="0" smtClean="0"/>
              <a:t>[IBIS </a:t>
            </a:r>
            <a:r>
              <a:rPr lang="en-US" sz="2400" dirty="0" err="1" smtClean="0"/>
              <a:t>Ver</a:t>
            </a:r>
            <a:r>
              <a:rPr lang="en-US" sz="2400" dirty="0" smtClean="0"/>
              <a:t>] and </a:t>
            </a:r>
            <a:r>
              <a:rPr lang="en-US" sz="2400" dirty="0" err="1" smtClean="0"/>
              <a:t>AMI_Version</a:t>
            </a:r>
            <a:r>
              <a:rPr lang="en-US" sz="2400" dirty="0" smtClean="0"/>
              <a:t> affected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Parser versions track specifications</a:t>
            </a:r>
          </a:p>
          <a:p>
            <a:pPr lvl="1"/>
            <a:r>
              <a:rPr lang="en-US" sz="2400" dirty="0" smtClean="0"/>
              <a:t>Parser uses specification release number, for features</a:t>
            </a:r>
          </a:p>
          <a:p>
            <a:pPr lvl="1"/>
            <a:r>
              <a:rPr lang="en-US" sz="2400" dirty="0" smtClean="0"/>
              <a:t>Parser updates use additional numbers</a:t>
            </a:r>
          </a:p>
          <a:p>
            <a:pPr lvl="2"/>
            <a:r>
              <a:rPr lang="en-US" sz="2000" dirty="0" smtClean="0"/>
              <a:t>e.g.,2014.11 r01 or similar</a:t>
            </a:r>
          </a:p>
          <a:p>
            <a:pPr lvl="1"/>
            <a:r>
              <a:rPr lang="en-US" sz="2400" dirty="0" smtClean="0"/>
              <a:t>Name changes to simply “</a:t>
            </a:r>
            <a:r>
              <a:rPr lang="en-US" sz="2400" dirty="0" err="1" smtClean="0"/>
              <a:t>ibischk</a:t>
            </a:r>
            <a:r>
              <a:rPr lang="en-US" sz="2400" dirty="0" smtClean="0"/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7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implemented immediately…</a:t>
            </a:r>
          </a:p>
          <a:p>
            <a:pPr lvl="1"/>
            <a:r>
              <a:rPr lang="en-US" dirty="0" smtClean="0"/>
              <a:t>Next version is not 6.x or 7, but 2014.11</a:t>
            </a:r>
            <a:endParaRPr lang="en-US" dirty="0"/>
          </a:p>
          <a:p>
            <a:pPr lvl="1"/>
            <a:r>
              <a:rPr lang="en-US" dirty="0" smtClean="0"/>
              <a:t>BIRDs for 2014.11 must be approved on/before Aug. 1, 2014</a:t>
            </a:r>
          </a:p>
          <a:p>
            <a:r>
              <a:rPr lang="en-US" dirty="0" smtClean="0"/>
              <a:t>Membership dues in 2015</a:t>
            </a:r>
          </a:p>
          <a:p>
            <a:pPr lvl="1"/>
            <a:r>
              <a:rPr lang="en-US" dirty="0" smtClean="0"/>
              <a:t>Parser development fees become part of membership dues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609601" y="5095875"/>
            <a:ext cx="7972424" cy="10287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Is this schedule realistic for the IBIS community?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Can tools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</a:rPr>
              <a:t> and design cycles absorb annual updates?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254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2014 IBIS Summit at DAC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C367C-01BE-45A0-95B5-162F96081661}" type="slidenum">
              <a:rPr lang="en-US"/>
              <a:pPr/>
              <a:t>16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r>
              <a:rPr lang="en-US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1024589"/>
            <a:ext cx="7624763" cy="5114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9579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IBIS Development Data</a:t>
            </a:r>
          </a:p>
          <a:p>
            <a:pPr lvl="1"/>
            <a:r>
              <a:rPr lang="en-US" dirty="0" smtClean="0"/>
              <a:t>BIRD and Version Life Cycles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Planning for the Future</a:t>
            </a:r>
          </a:p>
          <a:p>
            <a:pPr lvl="1"/>
            <a:r>
              <a:rPr lang="en-US" dirty="0" smtClean="0"/>
              <a:t>Annual Development Schedule Proposal</a:t>
            </a:r>
          </a:p>
          <a:p>
            <a:pPr lvl="1"/>
            <a:r>
              <a:rPr lang="en-US" dirty="0" smtClean="0"/>
              <a:t>Proposal for Discussion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53BA-0559-4370-BB73-73A5625A63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IBIS DEVELOPMENT DATA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750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941" y="1495800"/>
            <a:ext cx="6367628" cy="461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Do Versions “Live”?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7453478" y="3300115"/>
            <a:ext cx="733426" cy="15100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453478" y="2966561"/>
            <a:ext cx="104067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1 year</a:t>
            </a:r>
          </a:p>
          <a:p>
            <a:pPr algn="ctr"/>
            <a:r>
              <a:rPr lang="en-US" dirty="0" smtClean="0">
                <a:latin typeface="+mn-lt"/>
              </a:rPr>
              <a:t>line</a:t>
            </a:r>
            <a:endParaRPr lang="en-US" dirty="0">
              <a:latin typeface="+mn-lt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537397" y="4810125"/>
            <a:ext cx="63674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8" y="1733549"/>
            <a:ext cx="1841694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1669"/>
            <a:ext cx="7143750" cy="5181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339150"/>
            <a:ext cx="8467725" cy="584775"/>
          </a:xfrm>
        </p:spPr>
        <p:txBody>
          <a:bodyPr/>
          <a:lstStyle/>
          <a:p>
            <a:r>
              <a:rPr lang="en-US" sz="3200" dirty="0" smtClean="0"/>
              <a:t>How Long are BIRDs Considered?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05125" y="6248400"/>
            <a:ext cx="3505200" cy="457200"/>
          </a:xfrm>
        </p:spPr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85876" y="1518702"/>
            <a:ext cx="423862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Average: 177 days</a:t>
            </a: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“Statutory” minimum is now 14 days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71551"/>
            <a:ext cx="8429625" cy="5124450"/>
          </a:xfrm>
        </p:spPr>
        <p:txBody>
          <a:bodyPr/>
          <a:lstStyle/>
          <a:p>
            <a:r>
              <a:rPr lang="en-US" sz="2400" dirty="0" smtClean="0"/>
              <a:t>12 BIRDs are open, on packages &amp; advanced AMI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581275" y="2724150"/>
            <a:ext cx="295275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480666"/>
            <a:ext cx="6515100" cy="472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34025" y="1820554"/>
            <a:ext cx="3381374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Longer than any other BIRD</a:t>
            </a: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Longer than any IBIS version other than 5.0!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2400300" y="2143125"/>
            <a:ext cx="306705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72029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707886"/>
          </a:xfrm>
        </p:spPr>
        <p:txBody>
          <a:bodyPr/>
          <a:lstStyle/>
          <a:p>
            <a:r>
              <a:rPr lang="en-US" dirty="0" smtClean="0"/>
              <a:t>Planning THE FUTURE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8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Schedule for IBIS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1133475"/>
            <a:ext cx="8505825" cy="4962525"/>
          </a:xfrm>
        </p:spPr>
        <p:txBody>
          <a:bodyPr/>
          <a:lstStyle/>
          <a:p>
            <a:r>
              <a:rPr lang="en-US" sz="2400" dirty="0" smtClean="0"/>
              <a:t>Moving to a regular, software-like release plan</a:t>
            </a:r>
          </a:p>
          <a:p>
            <a:pPr lvl="1"/>
            <a:r>
              <a:rPr lang="en-US" sz="2000" dirty="0" smtClean="0"/>
              <a:t>Allows better planning by “customers” (IBIS community)</a:t>
            </a:r>
          </a:p>
          <a:p>
            <a:pPr lvl="1"/>
            <a:r>
              <a:rPr lang="en-US" sz="2000" dirty="0" smtClean="0"/>
              <a:t>Keeps number of changes manageable</a:t>
            </a:r>
          </a:p>
          <a:p>
            <a:pPr lvl="1"/>
            <a:r>
              <a:rPr lang="en-US" sz="2000" dirty="0" smtClean="0"/>
              <a:t>Reduces &amp; stabilizes parser development cycle time and cost</a:t>
            </a:r>
          </a:p>
          <a:p>
            <a:r>
              <a:rPr lang="en-US" sz="2400" dirty="0" smtClean="0"/>
              <a:t>Two “cycles”, each with two parts</a:t>
            </a:r>
          </a:p>
          <a:p>
            <a:pPr lvl="1"/>
            <a:r>
              <a:rPr lang="en-US" sz="2000" dirty="0" smtClean="0"/>
              <a:t>Cycle 1</a:t>
            </a:r>
          </a:p>
          <a:p>
            <a:pPr lvl="2"/>
            <a:r>
              <a:rPr lang="en-US" sz="1800" dirty="0" smtClean="0"/>
              <a:t>Nov. – Feb.: technical development</a:t>
            </a:r>
          </a:p>
          <a:p>
            <a:pPr lvl="2"/>
            <a:r>
              <a:rPr lang="en-US" sz="1800" dirty="0" smtClean="0"/>
              <a:t>March 1 – close technical changes</a:t>
            </a:r>
          </a:p>
          <a:p>
            <a:pPr lvl="2"/>
            <a:r>
              <a:rPr lang="en-US" sz="1800" dirty="0" smtClean="0"/>
              <a:t>May 1 – close final document (editorial fixes in-between)</a:t>
            </a:r>
          </a:p>
          <a:p>
            <a:pPr lvl="1"/>
            <a:r>
              <a:rPr lang="en-US" sz="2000" dirty="0" smtClean="0"/>
              <a:t>Cycle 2</a:t>
            </a:r>
          </a:p>
          <a:p>
            <a:pPr lvl="2"/>
            <a:r>
              <a:rPr lang="en-US" sz="1800" dirty="0" smtClean="0"/>
              <a:t>May – Aug.: technical development</a:t>
            </a:r>
          </a:p>
          <a:p>
            <a:pPr lvl="2"/>
            <a:r>
              <a:rPr lang="en-US" sz="1800" dirty="0" smtClean="0"/>
              <a:t>Sept. 1 – close technical changes</a:t>
            </a:r>
          </a:p>
          <a:p>
            <a:pPr lvl="2"/>
            <a:r>
              <a:rPr lang="en-US" sz="1800" dirty="0" smtClean="0"/>
              <a:t>Nov. 1 – close final document (editorial fixes in-between)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2042197">
            <a:off x="7677882" y="785631"/>
            <a:ext cx="1405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From </a:t>
            </a:r>
          </a:p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Feb. 2012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68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Work?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28625" y="2933700"/>
          <a:ext cx="842962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469"/>
                <a:gridCol w="702469"/>
                <a:gridCol w="728662"/>
                <a:gridCol w="676276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  <a:gridCol w="7024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2014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907AC-CBBB-476D-9AE6-85F76F6781B6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857375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267075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6057900" y="247650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7467600" y="2495550"/>
            <a:ext cx="0" cy="1990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295650" y="4029075"/>
            <a:ext cx="2695575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7496175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533400" y="4038600"/>
            <a:ext cx="1304925" cy="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362325" y="4181475"/>
            <a:ext cx="264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BIRD Development</a:t>
            </a:r>
            <a:endParaRPr lang="en-US" sz="16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96175" y="4333875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BIRD Development</a:t>
            </a:r>
            <a:endParaRPr lang="en-US" sz="1400" b="1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" y="4229100"/>
            <a:ext cx="150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BIRD Development</a:t>
            </a:r>
            <a:endParaRPr lang="en-US" sz="1400" b="1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8325" y="2486025"/>
            <a:ext cx="150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Cycle 1</a:t>
            </a:r>
            <a:endParaRPr lang="en-US" b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00750" y="2486025"/>
            <a:ext cx="150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Cycle 2</a:t>
            </a:r>
            <a:endParaRPr lang="en-US" b="1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63884" y="3676650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64409" y="3676650"/>
            <a:ext cx="1007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Editorial</a:t>
            </a:r>
          </a:p>
          <a:p>
            <a:pPr algn="ctr"/>
            <a:r>
              <a:rPr lang="en-US" sz="1600" b="1" dirty="0" smtClean="0">
                <a:latin typeface="+mn-lt"/>
              </a:rPr>
              <a:t>Work</a:t>
            </a:r>
            <a:endParaRPr lang="en-US" sz="1600" b="1" dirty="0"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838700" y="1504950"/>
            <a:ext cx="1143000" cy="9525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1866901" y="1495425"/>
            <a:ext cx="1323974" cy="914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095375" y="1038225"/>
            <a:ext cx="593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Parser development can start as early as this point</a:t>
            </a:r>
            <a:endParaRPr lang="en-US" sz="2000" i="1" dirty="0">
              <a:latin typeface="+mn-lt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5495925" y="4562475"/>
            <a:ext cx="1914525" cy="6953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H="1" flipV="1">
            <a:off x="3333751" y="4524376"/>
            <a:ext cx="1152524" cy="71437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3009900" y="5238750"/>
            <a:ext cx="3902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Document votes &amp; releases here</a:t>
            </a:r>
            <a:endParaRPr lang="en-US" sz="2000" i="1" dirty="0"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 rot="2042197">
            <a:off x="7677882" y="785631"/>
            <a:ext cx="1405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From </a:t>
            </a:r>
          </a:p>
          <a:p>
            <a:pPr algn="ctr"/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Feb. 2012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07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5482</TotalTime>
  <Words>654</Words>
  <Application>Microsoft Office PowerPoint</Application>
  <PresentationFormat>On-screen Show (4:3)</PresentationFormat>
  <Paragraphs>201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Bamboo</vt:lpstr>
      <vt:lpstr>Chair’s Status Report</vt:lpstr>
      <vt:lpstr>Agenda</vt:lpstr>
      <vt:lpstr>IBIS DEVELOPMENT DATA</vt:lpstr>
      <vt:lpstr>How Long Do Versions “Live”?</vt:lpstr>
      <vt:lpstr>How Long are BIRDs Considered?</vt:lpstr>
      <vt:lpstr>Pending BIRDs</vt:lpstr>
      <vt:lpstr>Planning THE FUTURE</vt:lpstr>
      <vt:lpstr>Release Schedule for IBIS</vt:lpstr>
      <vt:lpstr>How Does This Work?</vt:lpstr>
      <vt:lpstr>Revised proposal</vt:lpstr>
      <vt:lpstr>Release Schedule for IBIS</vt:lpstr>
      <vt:lpstr>How Does This Work?</vt:lpstr>
      <vt:lpstr>Why This Schedule?</vt:lpstr>
      <vt:lpstr>IBIS Numbering Proposal</vt:lpstr>
      <vt:lpstr>Implications</vt:lpstr>
      <vt:lpstr>Q/A</vt:lpstr>
      <vt:lpstr>Pending BIRDs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at 2012 DesignCon</dc:subject>
  <dc:creator>Michael Mirmak</dc:creator>
  <cp:lastModifiedBy>Michael Mirmak</cp:lastModifiedBy>
  <cp:revision>592</cp:revision>
  <cp:lastPrinted>1601-01-01T00:00:00Z</cp:lastPrinted>
  <dcterms:created xsi:type="dcterms:W3CDTF">2002-06-07T19:20:36Z</dcterms:created>
  <dcterms:modified xsi:type="dcterms:W3CDTF">2014-05-30T16:32:18Z</dcterms:modified>
</cp:coreProperties>
</file>