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4" r:id="rId2"/>
    <p:sldId id="380" r:id="rId3"/>
    <p:sldId id="395" r:id="rId4"/>
    <p:sldId id="389" r:id="rId5"/>
    <p:sldId id="390" r:id="rId6"/>
    <p:sldId id="391" r:id="rId7"/>
    <p:sldId id="394" r:id="rId8"/>
    <p:sldId id="375" r:id="rId9"/>
    <p:sldId id="378" r:id="rId10"/>
    <p:sldId id="379" r:id="rId11"/>
    <p:sldId id="393" r:id="rId12"/>
    <p:sldId id="381" r:id="rId13"/>
    <p:sldId id="382" r:id="rId14"/>
    <p:sldId id="384" r:id="rId15"/>
    <p:sldId id="385" r:id="rId16"/>
    <p:sldId id="383" r:id="rId17"/>
  </p:sldIdLst>
  <p:sldSz cx="9144000" cy="6858000" type="screen4x3"/>
  <p:notesSz cx="9236075" cy="7010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36699"/>
    <a:srgbClr val="85AED7"/>
    <a:srgbClr val="2B5681"/>
    <a:srgbClr val="E8F0F8"/>
    <a:srgbClr val="E2ECF6"/>
    <a:srgbClr val="D6E4F2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66" autoAdjust="0"/>
    <p:restoredTop sz="94629" autoAdjust="0"/>
  </p:normalViewPr>
  <p:slideViewPr>
    <p:cSldViewPr>
      <p:cViewPr varScale="1">
        <p:scale>
          <a:sx n="99" d="100"/>
          <a:sy n="99" d="100"/>
        </p:scale>
        <p:origin x="-96" y="-3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514" y="-96"/>
      </p:cViewPr>
      <p:guideLst>
        <p:guide orient="horz" pos="2208"/>
        <p:guide pos="29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5C0540-2735-4C90-A6E9-E5B1908156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825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3776" y="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65438" y="525463"/>
            <a:ext cx="35052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31477" y="3329940"/>
            <a:ext cx="6773122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3776" y="6659880"/>
            <a:ext cx="4002299" cy="35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74CE81C-62CF-4B7A-9580-ADF406D942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5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CE81C-62CF-4B7A-9580-ADF406D9421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95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772400" cy="685800"/>
          </a:xfrm>
        </p:spPr>
        <p:txBody>
          <a:bodyPr/>
          <a:lstStyle>
            <a:lvl1pPr algn="ctr">
              <a:defRPr b="1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9718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dirty="0" smtClean="0"/>
              <a:t>&lt;#&gt;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744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010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430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295400"/>
            <a:ext cx="3505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smtClean="0"/>
              <a:t>&lt;#&gt;                            SerDes Tx/Rx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6877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7010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295400"/>
            <a:ext cx="716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19200" y="6400800"/>
            <a:ext cx="47244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336699"/>
                </a:solidFill>
              </a:defRPr>
            </a:lvl1pPr>
          </a:lstStyle>
          <a:p>
            <a:r>
              <a:rPr lang="en-US" smtClean="0"/>
              <a:t>&lt;#&gt;                            SerDes Tx/Rx Co-Optimization       IBIS Summit DAC 2014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ransition>
    <p:fade/>
  </p:transition>
  <p:hf hd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336699"/>
          </a:solidFill>
          <a:latin typeface="Arial" charset="0"/>
          <a:ea typeface="ヒラギノ角ゴ Pro W3" pitchFamily="8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6699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6699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rgbClr val="336699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336699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336699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2000250"/>
          </a:xfrm>
        </p:spPr>
        <p:txBody>
          <a:bodyPr>
            <a:normAutofit/>
          </a:bodyPr>
          <a:lstStyle/>
          <a:p>
            <a:r>
              <a:rPr lang="en-US" dirty="0" smtClean="0"/>
              <a:t>Co-Optimization </a:t>
            </a:r>
            <a:r>
              <a:rPr lang="en-US" dirty="0" smtClean="0"/>
              <a:t>of SerDes Channels using AMI Modeling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810000"/>
            <a:ext cx="6400800" cy="152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Walter Katz</a:t>
            </a:r>
          </a:p>
          <a:p>
            <a:r>
              <a:rPr lang="en-US" dirty="0"/>
              <a:t>Signal Integrity Software, Inc.</a:t>
            </a:r>
          </a:p>
          <a:p>
            <a:r>
              <a:rPr lang="en-US" dirty="0"/>
              <a:t>IBIS Summit, San Francisco, CA</a:t>
            </a:r>
          </a:p>
          <a:p>
            <a:r>
              <a:rPr lang="en-US" dirty="0"/>
              <a:t>June 5, 2014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104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Co-Optimization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162800" cy="4876800"/>
          </a:xfrm>
        </p:spPr>
        <p:txBody>
          <a:bodyPr/>
          <a:lstStyle/>
          <a:p>
            <a:r>
              <a:rPr lang="en-US" dirty="0" smtClean="0"/>
              <a:t>Time-Domain (GetWave) Training (Backchannel)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Targeted at emulating hardware adaptation protocol</a:t>
            </a:r>
          </a:p>
          <a:p>
            <a:pPr lvl="2"/>
            <a:r>
              <a:rPr lang="en-US" dirty="0" smtClean="0"/>
              <a:t>Training may take millions of UI to converge</a:t>
            </a:r>
          </a:p>
          <a:p>
            <a:pPr lvl="2"/>
            <a:r>
              <a:rPr lang="en-US" dirty="0" smtClean="0"/>
              <a:t>Assuming just 10</a:t>
            </a:r>
            <a:r>
              <a:rPr lang="en-US" baseline="30000" dirty="0" smtClean="0"/>
              <a:t>6</a:t>
            </a:r>
            <a:r>
              <a:rPr lang="en-US" dirty="0" smtClean="0"/>
              <a:t> UI, simulations will take ~ 1 minute</a:t>
            </a:r>
          </a:p>
          <a:p>
            <a:pPr lvl="2"/>
            <a:r>
              <a:rPr lang="en-US" dirty="0" smtClean="0"/>
              <a:t>5000 channels will take ~5000 minutes (~100 hours)</a:t>
            </a:r>
          </a:p>
          <a:p>
            <a:r>
              <a:rPr lang="en-US" dirty="0"/>
              <a:t>Statistical (</a:t>
            </a:r>
            <a:r>
              <a:rPr lang="en-US" dirty="0" err="1"/>
              <a:t>Init</a:t>
            </a:r>
            <a:r>
              <a:rPr lang="en-US" dirty="0"/>
              <a:t>) Co-Optimization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Targeted at exploring options and optimizing based on different metrics</a:t>
            </a:r>
          </a:p>
          <a:p>
            <a:pPr lvl="2"/>
            <a:r>
              <a:rPr lang="en-US" dirty="0" smtClean="0"/>
              <a:t>Simulation times are ~ 1 second </a:t>
            </a:r>
          </a:p>
          <a:p>
            <a:pPr lvl="2"/>
            <a:r>
              <a:rPr lang="en-US" dirty="0"/>
              <a:t>5000 channels will take ~</a:t>
            </a:r>
            <a:r>
              <a:rPr lang="en-US" dirty="0" smtClean="0"/>
              <a:t>5000 seconds (~2 </a:t>
            </a:r>
            <a:r>
              <a:rPr lang="en-US" dirty="0"/>
              <a:t>hours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System Integrators can (and do) evaluate many engineering decisions such as </a:t>
            </a:r>
          </a:p>
          <a:p>
            <a:pPr lvl="3"/>
            <a:r>
              <a:rPr lang="en-US" dirty="0" smtClean="0"/>
              <a:t>PCB materials</a:t>
            </a:r>
          </a:p>
          <a:p>
            <a:pPr lvl="3"/>
            <a:r>
              <a:rPr lang="en-US" dirty="0" smtClean="0"/>
              <a:t>IC Vendor and buffer IP selection</a:t>
            </a:r>
          </a:p>
          <a:p>
            <a:pPr lvl="3"/>
            <a:r>
              <a:rPr lang="en-US" dirty="0" smtClean="0"/>
              <a:t>Via manufacturing technology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8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058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Proposals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631826"/>
              </p:ext>
            </p:extLst>
          </p:nvPr>
        </p:nvGraphicFramePr>
        <p:xfrm>
          <a:off x="1524000" y="1397000"/>
          <a:ext cx="6096000" cy="430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96520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SiSoft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Cadence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Primary Focus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Enable System-level exploration and optimization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Model hardware backchannel adaptation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Secondary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Focus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Model hardware backchannel adaptation</a:t>
                      </a:r>
                      <a:endParaRPr lang="en-US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Enable System-level exploration and optimization</a:t>
                      </a:r>
                    </a:p>
                    <a:p>
                      <a:pPr algn="ctr"/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965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Method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Protocol-agnostic parameters in .</a:t>
                      </a:r>
                      <a:r>
                        <a:rPr lang="en-US" dirty="0" err="1" smtClean="0">
                          <a:solidFill>
                            <a:srgbClr val="000000"/>
                          </a:solidFill>
                        </a:rPr>
                        <a:t>ami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 files 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Protocol-specific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.</a:t>
                      </a:r>
                      <a:r>
                        <a:rPr lang="en-US" baseline="0" dirty="0" err="1" smtClean="0">
                          <a:solidFill>
                            <a:srgbClr val="000000"/>
                          </a:solidFill>
                        </a:rPr>
                        <a:t>bci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files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9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6727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848600" cy="914400"/>
          </a:xfrm>
        </p:spPr>
        <p:txBody>
          <a:bodyPr/>
          <a:lstStyle/>
          <a:p>
            <a:r>
              <a:rPr lang="en-US" dirty="0" smtClean="0"/>
              <a:t>SiSoft Proposal: IBIS AMI - Tx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162800" cy="4876800"/>
          </a:xfrm>
        </p:spPr>
        <p:txBody>
          <a:bodyPr/>
          <a:lstStyle/>
          <a:p>
            <a:r>
              <a:rPr lang="en-US" dirty="0" smtClean="0"/>
              <a:t>Add Reserved Parameters to enable Tx to publish its tap configuration</a:t>
            </a:r>
          </a:p>
          <a:p>
            <a:pPr lvl="1"/>
            <a:r>
              <a:rPr lang="en-US" dirty="0" smtClean="0"/>
              <a:t>Number of Pre-Cursor Taps</a:t>
            </a:r>
          </a:p>
          <a:p>
            <a:pPr lvl="1"/>
            <a:r>
              <a:rPr lang="en-US" dirty="0" smtClean="0"/>
              <a:t>Number of Post-Cursor Taps</a:t>
            </a:r>
          </a:p>
          <a:p>
            <a:pPr lvl="1"/>
            <a:r>
              <a:rPr lang="en-US" dirty="0" smtClean="0"/>
              <a:t>Tap Coefficient Ranges</a:t>
            </a:r>
          </a:p>
          <a:p>
            <a:pPr lvl="1"/>
            <a:r>
              <a:rPr lang="en-US" dirty="0" smtClean="0"/>
              <a:t>Tap Resolution (Tap Indexes)</a:t>
            </a:r>
          </a:p>
          <a:p>
            <a:pPr lvl="1"/>
            <a:r>
              <a:rPr lang="en-US" dirty="0" smtClean="0"/>
              <a:t>Peak to Peak Voltage</a:t>
            </a:r>
          </a:p>
          <a:p>
            <a:r>
              <a:rPr lang="en-US" dirty="0" smtClean="0"/>
              <a:t>Add to Tx DLL (Init and GetWave) the ability to accept tap configuration recommendations</a:t>
            </a:r>
          </a:p>
          <a:p>
            <a:pPr lvl="1"/>
            <a:r>
              <a:rPr lang="en-US" dirty="0" smtClean="0"/>
              <a:t>Tap Coefficients</a:t>
            </a:r>
          </a:p>
          <a:p>
            <a:pPr lvl="1"/>
            <a:r>
              <a:rPr lang="en-US" dirty="0" smtClean="0"/>
              <a:t>Tap Indexes</a:t>
            </a:r>
          </a:p>
          <a:p>
            <a:pPr lvl="1"/>
            <a:r>
              <a:rPr lang="en-US" dirty="0" smtClean="0"/>
              <a:t>Tap Increments</a:t>
            </a:r>
          </a:p>
          <a:p>
            <a:pPr lvl="1"/>
            <a:r>
              <a:rPr lang="en-US" dirty="0"/>
              <a:t>Peak to Peak Voltage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10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7449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SiSoft Proposal: IBIS AMI - Rx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Reserved Parameters to enable Rx to discover the Tx published tap configuration</a:t>
            </a:r>
          </a:p>
          <a:p>
            <a:r>
              <a:rPr lang="en-US" dirty="0" smtClean="0"/>
              <a:t>Add to Rx DLL (Init and GetWave) the ability to adjust the TX tap configuration</a:t>
            </a:r>
          </a:p>
          <a:p>
            <a:r>
              <a:rPr lang="en-US" dirty="0" smtClean="0"/>
              <a:t>Add Reserved Parameters to control training and co-optimization.</a:t>
            </a:r>
          </a:p>
          <a:p>
            <a:pPr lvl="1"/>
            <a:r>
              <a:rPr lang="en-US" dirty="0" smtClean="0"/>
              <a:t>Turn on and off training</a:t>
            </a:r>
          </a:p>
          <a:p>
            <a:pPr lvl="1"/>
            <a:r>
              <a:rPr lang="en-US" dirty="0" smtClean="0"/>
              <a:t>Define training pattern stimulus pattern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11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8155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Training Protocol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Allow a new Reserved String Parameter to both Tx and Rx to allow message to be sent back and forth between Tx Init, Rx Init, Tx GetWave and Rx GetWave.</a:t>
            </a:r>
          </a:p>
          <a:p>
            <a:r>
              <a:rPr lang="en-US" dirty="0" smtClean="0"/>
              <a:t>This is a true Black Box protocol, that will work with any EDA tool that will support this message passing method.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12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3138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SiSoft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162800" cy="4800600"/>
          </a:xfrm>
        </p:spPr>
        <p:txBody>
          <a:bodyPr/>
          <a:lstStyle/>
          <a:p>
            <a:r>
              <a:rPr lang="en-US" dirty="0" smtClean="0"/>
              <a:t>Existing </a:t>
            </a:r>
            <a:r>
              <a:rPr lang="en-US" dirty="0" err="1" smtClean="0"/>
              <a:t>Tx</a:t>
            </a:r>
            <a:r>
              <a:rPr lang="en-US" dirty="0" smtClean="0"/>
              <a:t> DLLs can be used for co-optimization through new Reserved Parameters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 model can report optimized tap coefficients through standard means (AMI </a:t>
            </a:r>
            <a:r>
              <a:rPr lang="en-US" dirty="0" err="1" smtClean="0"/>
              <a:t>Parameters_Out</a:t>
            </a:r>
            <a:r>
              <a:rPr lang="en-US" dirty="0" smtClean="0"/>
              <a:t>) </a:t>
            </a:r>
            <a:endParaRPr lang="en-US" dirty="0"/>
          </a:p>
          <a:p>
            <a:r>
              <a:rPr lang="en-US" dirty="0" err="1" smtClean="0"/>
              <a:t>No.bci</a:t>
            </a:r>
            <a:r>
              <a:rPr lang="en-US" dirty="0" smtClean="0"/>
              <a:t> files or associated approval processes</a:t>
            </a:r>
          </a:p>
          <a:p>
            <a:r>
              <a:rPr lang="en-US" dirty="0" smtClean="0"/>
              <a:t>Enables EDA tools to co-optimize channels that do not support backchannel training</a:t>
            </a:r>
          </a:p>
          <a:p>
            <a:r>
              <a:rPr lang="en-US" dirty="0" smtClean="0"/>
              <a:t>Enable EDA tools to optimize beyond solutions found by hardware backchannel adaptation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13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742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IBIS-ATM working group meets each Tuesday from Noon – 1PM Pacific time.</a:t>
            </a:r>
          </a:p>
          <a:p>
            <a:r>
              <a:rPr lang="en-US" dirty="0" smtClean="0"/>
              <a:t>The group is currently deciding which proposal to use as the basis for its efforts</a:t>
            </a:r>
          </a:p>
          <a:p>
            <a:r>
              <a:rPr lang="en-US" dirty="0" smtClean="0"/>
              <a:t>Work Archives at</a:t>
            </a:r>
          </a:p>
          <a:p>
            <a:pPr lvl="1"/>
            <a:r>
              <a:rPr lang="en-US" sz="1800" dirty="0"/>
              <a:t>http://www.eda.org/ibis/macromodel_wip/archive-date.html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14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0048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Co-Optimization </a:t>
            </a:r>
            <a:r>
              <a:rPr lang="en-US" dirty="0" smtClean="0"/>
              <a:t>background</a:t>
            </a:r>
            <a:endParaRPr lang="en-US" dirty="0" smtClean="0"/>
          </a:p>
          <a:p>
            <a:r>
              <a:rPr lang="en-US" dirty="0" smtClean="0"/>
              <a:t>Why </a:t>
            </a:r>
            <a:r>
              <a:rPr lang="en-US" dirty="0" smtClean="0"/>
              <a:t>Co-Optimize?</a:t>
            </a:r>
          </a:p>
          <a:p>
            <a:r>
              <a:rPr lang="en-US" dirty="0" smtClean="0"/>
              <a:t>Co-Optimization Methods</a:t>
            </a:r>
          </a:p>
          <a:p>
            <a:r>
              <a:rPr lang="en-US" dirty="0" smtClean="0"/>
              <a:t>Optimization Examples</a:t>
            </a:r>
          </a:p>
          <a:p>
            <a:r>
              <a:rPr lang="en-US" dirty="0" smtClean="0"/>
              <a:t>Two proposals, two methods</a:t>
            </a:r>
          </a:p>
          <a:p>
            <a:r>
              <a:rPr lang="en-US" dirty="0" smtClean="0"/>
              <a:t>SiSoft proposal: IBIS </a:t>
            </a:r>
            <a:r>
              <a:rPr lang="en-US" dirty="0"/>
              <a:t>AMI </a:t>
            </a:r>
            <a:r>
              <a:rPr lang="en-US" dirty="0" smtClean="0"/>
              <a:t>– </a:t>
            </a:r>
            <a:r>
              <a:rPr lang="en-US" dirty="0" err="1" smtClean="0"/>
              <a:t>Tx</a:t>
            </a:r>
            <a:r>
              <a:rPr lang="en-US" dirty="0" smtClean="0"/>
              <a:t>, IBIS </a:t>
            </a:r>
            <a:r>
              <a:rPr lang="en-US" dirty="0"/>
              <a:t>AMI </a:t>
            </a:r>
            <a:r>
              <a:rPr lang="en-US" dirty="0" smtClean="0"/>
              <a:t>– Rx</a:t>
            </a:r>
          </a:p>
          <a:p>
            <a:r>
              <a:rPr lang="en-US" dirty="0" smtClean="0"/>
              <a:t>Optional Private Protocol</a:t>
            </a:r>
          </a:p>
          <a:p>
            <a:r>
              <a:rPr lang="en-US" dirty="0" smtClean="0"/>
              <a:t>Advantages of SiSoft Approach</a:t>
            </a:r>
          </a:p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2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8434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Co-Optimization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4953000"/>
          </a:xfrm>
        </p:spPr>
        <p:txBody>
          <a:bodyPr/>
          <a:lstStyle/>
          <a:p>
            <a:r>
              <a:rPr lang="en-US" dirty="0" smtClean="0"/>
              <a:t>What is Co-Optimization</a:t>
            </a:r>
          </a:p>
          <a:p>
            <a:pPr lvl="1"/>
            <a:r>
              <a:rPr lang="en-US" dirty="0"/>
              <a:t>An operation in which the Equalization characteristics of the TX and RX are simultaneously adjusted to identify the optimal setting that maximizes one or more characteristics of a channels performance</a:t>
            </a:r>
          </a:p>
          <a:p>
            <a:pPr lvl="2"/>
            <a:r>
              <a:rPr lang="en-US" dirty="0"/>
              <a:t>Characteristics include Eye height, Eye width, Power, BER, etc</a:t>
            </a:r>
            <a:r>
              <a:rPr lang="en-US" dirty="0" smtClean="0"/>
              <a:t>.</a:t>
            </a:r>
          </a:p>
          <a:p>
            <a:pPr lvl="2"/>
            <a:endParaRPr lang="en-US" dirty="0"/>
          </a:p>
          <a:p>
            <a:pPr lvl="0"/>
            <a:r>
              <a:rPr lang="en-US" dirty="0"/>
              <a:t>How does Co-Optimization work in the hardware</a:t>
            </a:r>
          </a:p>
          <a:p>
            <a:pPr lvl="1"/>
            <a:r>
              <a:rPr lang="en-US" dirty="0"/>
              <a:t>Performed via communication protocol between the TX and RX  via a “Back channel” connection</a:t>
            </a:r>
          </a:p>
          <a:p>
            <a:pPr lvl="2"/>
            <a:r>
              <a:rPr lang="en-US" dirty="0"/>
              <a:t>Current </a:t>
            </a:r>
            <a:r>
              <a:rPr lang="en-US" dirty="0" err="1"/>
              <a:t>SerDes</a:t>
            </a:r>
            <a:r>
              <a:rPr lang="en-US" dirty="0"/>
              <a:t> protocols that define a backchannel</a:t>
            </a:r>
          </a:p>
          <a:p>
            <a:pPr lvl="3"/>
            <a:r>
              <a:rPr lang="en-US" dirty="0"/>
              <a:t>802.3kr</a:t>
            </a:r>
          </a:p>
          <a:p>
            <a:pPr lvl="3"/>
            <a:r>
              <a:rPr lang="en-US" dirty="0"/>
              <a:t>802.3bj</a:t>
            </a:r>
          </a:p>
          <a:p>
            <a:pPr lvl="3"/>
            <a:r>
              <a:rPr lang="en-US" dirty="0" err="1"/>
              <a:t>PCIe</a:t>
            </a:r>
            <a:r>
              <a:rPr lang="en-US" dirty="0"/>
              <a:t> </a:t>
            </a:r>
            <a:r>
              <a:rPr lang="en-US" dirty="0" smtClean="0"/>
              <a:t>Gen3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72200" y="11430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3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02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Co-Optimize?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Emulate backchannel adaptation defined by current SerDes protocols (802.3kr, 802.3bj, </a:t>
            </a:r>
            <a:r>
              <a:rPr lang="en-US" dirty="0" err="1"/>
              <a:t>PCIe</a:t>
            </a:r>
            <a:r>
              <a:rPr lang="en-US" dirty="0"/>
              <a:t> Gen3)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Sequentially optimizing TX and RX SerDes settings does not maximize system margin: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429000"/>
            <a:ext cx="2590800" cy="19518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72200" y="1143000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3810000"/>
            <a:ext cx="23775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“Simulating Large Systems with </a:t>
            </a:r>
            <a:br>
              <a:rPr lang="en-US" sz="12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Thousands of Serial Links”</a:t>
            </a:r>
          </a:p>
          <a:p>
            <a:pPr algn="ctr"/>
            <a:endParaRPr lang="en-US" sz="1200" dirty="0" smtClean="0">
              <a:solidFill>
                <a:srgbClr val="000000"/>
              </a:solidFill>
            </a:endParaRP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   SI Guys / Ericsson / SiSoft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    </a:t>
            </a:r>
            <a:r>
              <a:rPr lang="en-US" sz="1200" dirty="0" err="1" smtClean="0">
                <a:solidFill>
                  <a:srgbClr val="000000"/>
                </a:solidFill>
              </a:rPr>
              <a:t>DesignCon</a:t>
            </a:r>
            <a:r>
              <a:rPr lang="en-US" sz="1200" dirty="0" smtClean="0">
                <a:solidFill>
                  <a:srgbClr val="000000"/>
                </a:solidFill>
              </a:rPr>
              <a:t> 2012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3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0099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Backchannel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standards support it</a:t>
            </a:r>
          </a:p>
          <a:p>
            <a:pPr lvl="2"/>
            <a:r>
              <a:rPr lang="en-US" dirty="0" smtClean="0"/>
              <a:t>802.3kr</a:t>
            </a:r>
          </a:p>
          <a:p>
            <a:pPr lvl="2"/>
            <a:r>
              <a:rPr lang="en-US" dirty="0" smtClean="0"/>
              <a:t>802.3bj</a:t>
            </a:r>
          </a:p>
          <a:p>
            <a:pPr lvl="2"/>
            <a:r>
              <a:rPr lang="en-US" dirty="0" smtClean="0"/>
              <a:t>PCIeG3</a:t>
            </a:r>
          </a:p>
          <a:p>
            <a:pPr lvl="2"/>
            <a:r>
              <a:rPr lang="en-US" dirty="0" smtClean="0"/>
              <a:t>PCIeG4</a:t>
            </a:r>
          </a:p>
          <a:p>
            <a:r>
              <a:rPr lang="en-US" dirty="0" smtClean="0"/>
              <a:t>Simulation can model the adaptation process and predict how the hardware will converge</a:t>
            </a:r>
          </a:p>
          <a:p>
            <a:pPr lvl="1"/>
            <a:r>
              <a:rPr lang="en-US" dirty="0" smtClean="0"/>
              <a:t>Co-optimize Tx and Rx settings based on simulation of hardware adaptation protocol</a:t>
            </a:r>
          </a:p>
          <a:p>
            <a:pPr lvl="1"/>
            <a:r>
              <a:rPr lang="en-US" dirty="0" smtClean="0"/>
              <a:t>Simulated </a:t>
            </a:r>
            <a:r>
              <a:rPr lang="en-US" dirty="0" err="1" smtClean="0"/>
              <a:t>Tx</a:t>
            </a:r>
            <a:r>
              <a:rPr lang="en-US" dirty="0" smtClean="0"/>
              <a:t> and Rx settings can be compared to hardware 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4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86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924800" cy="914400"/>
          </a:xfrm>
        </p:spPr>
        <p:txBody>
          <a:bodyPr/>
          <a:lstStyle/>
          <a:p>
            <a:r>
              <a:rPr lang="en-US" dirty="0" smtClean="0"/>
              <a:t>Protocol-Agnostic Co-Optimization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can also be used to explore different </a:t>
            </a:r>
            <a:r>
              <a:rPr lang="en-US" dirty="0" err="1" smtClean="0"/>
              <a:t>Tx</a:t>
            </a:r>
            <a:r>
              <a:rPr lang="en-US" dirty="0" smtClean="0"/>
              <a:t> – Rx combinations and optimize for different design criteria:</a:t>
            </a:r>
          </a:p>
          <a:p>
            <a:pPr lvl="1"/>
            <a:r>
              <a:rPr lang="en-US" dirty="0" smtClean="0"/>
              <a:t>Maximum eye height at Rx</a:t>
            </a:r>
          </a:p>
          <a:p>
            <a:pPr lvl="1"/>
            <a:r>
              <a:rPr lang="en-US" dirty="0" smtClean="0"/>
              <a:t>Maximum eye area at Rx</a:t>
            </a:r>
          </a:p>
          <a:p>
            <a:pPr lvl="1"/>
            <a:r>
              <a:rPr lang="en-US" dirty="0" smtClean="0"/>
              <a:t>Minimal </a:t>
            </a:r>
            <a:r>
              <a:rPr lang="en-US" dirty="0" err="1" smtClean="0"/>
              <a:t>Tx</a:t>
            </a:r>
            <a:r>
              <a:rPr lang="en-US" dirty="0" smtClean="0"/>
              <a:t> output power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err="1" smtClean="0"/>
              <a:t>Tx</a:t>
            </a:r>
            <a:r>
              <a:rPr lang="en-US" dirty="0" smtClean="0"/>
              <a:t> / Rx settings for these criteria may or may not correspond to settings resulting from the standard hardware backchannel adaptation algorithms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5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2744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Tx Taps Optimized for Eye at Input to Rx</a:t>
            </a:r>
            <a:endParaRPr lang="en-US" dirty="0"/>
          </a:p>
        </p:txBody>
      </p:sp>
      <p:pic>
        <p:nvPicPr>
          <p:cNvPr id="4098" name="Picture 2" descr="D:\Bugs\Wolf\Tests\FirstTest\PackageBathtubs\Ba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22120"/>
            <a:ext cx="6824472" cy="41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925823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924800" cy="914400"/>
          </a:xfrm>
        </p:spPr>
        <p:txBody>
          <a:bodyPr/>
          <a:lstStyle/>
          <a:p>
            <a:r>
              <a:rPr lang="en-US" dirty="0" err="1" smtClean="0"/>
              <a:t>Tx</a:t>
            </a:r>
            <a:r>
              <a:rPr lang="en-US" dirty="0" smtClean="0"/>
              <a:t>/Rx Co-Optimization Example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9200" y="4881922"/>
            <a:ext cx="7315200" cy="1137877"/>
          </a:xfrm>
        </p:spPr>
        <p:txBody>
          <a:bodyPr>
            <a:normAutofit fontScale="85000" lnSpcReduction="20000"/>
          </a:bodyPr>
          <a:lstStyle/>
          <a:p>
            <a:r>
              <a:rPr lang="en-US" sz="3100" dirty="0" smtClean="0"/>
              <a:t>This is an example of the performance gains possible with backchannel adaptation approaches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716" y="1066800"/>
            <a:ext cx="6649603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6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5950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19200"/>
            <a:ext cx="6019800" cy="1447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u="sng" dirty="0" smtClean="0"/>
              <a:t>Total CPM (Consolidated Power Metric)</a:t>
            </a:r>
          </a:p>
          <a:p>
            <a:pPr marL="0" indent="0" algn="ctr">
              <a:buNone/>
            </a:pPr>
            <a:r>
              <a:rPr lang="en-US" sz="2000" dirty="0" smtClean="0"/>
              <a:t>Traditional Optimization		&gt; 37,500</a:t>
            </a:r>
          </a:p>
          <a:p>
            <a:pPr marL="0" indent="0" algn="ctr">
              <a:buNone/>
            </a:pPr>
            <a:r>
              <a:rPr lang="en-US" sz="2000" dirty="0" smtClean="0"/>
              <a:t>Optimization w. </a:t>
            </a:r>
            <a:r>
              <a:rPr lang="en-US" sz="2000" dirty="0" err="1" smtClean="0"/>
              <a:t>Tx</a:t>
            </a:r>
            <a:r>
              <a:rPr lang="en-US" sz="2000" dirty="0" smtClean="0"/>
              <a:t> Power	&lt; 9,000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Tx</a:t>
            </a:r>
            <a:r>
              <a:rPr lang="en-US" dirty="0"/>
              <a:t>/Rx </a:t>
            </a:r>
            <a:r>
              <a:rPr lang="en-US" dirty="0" smtClean="0"/>
              <a:t>Co-Optimization: Power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654" y="2569029"/>
            <a:ext cx="7010400" cy="2493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5"/>
          <p:cNvSpPr txBox="1">
            <a:spLocks/>
          </p:cNvSpPr>
          <p:nvPr/>
        </p:nvSpPr>
        <p:spPr bwMode="auto">
          <a:xfrm>
            <a:off x="1143000" y="5181600"/>
            <a:ext cx="7315200" cy="1137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3366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36699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336699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rgbClr val="336699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6699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6699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6699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6699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336699"/>
                </a:solidFill>
                <a:latin typeface="+mn-lt"/>
                <a:ea typeface="+mn-ea"/>
              </a:defRPr>
            </a:lvl9pPr>
          </a:lstStyle>
          <a:p>
            <a:pPr eaLnBrk="1" hangingPunct="1"/>
            <a:r>
              <a:rPr lang="en-US" sz="2200" kern="0" dirty="0" smtClean="0"/>
              <a:t>These types of performance gains require more than just emulating hardware adaptation protocols </a:t>
            </a:r>
          </a:p>
          <a:p>
            <a:pPr lvl="1" eaLnBrk="1" hangingPunct="1"/>
            <a:endParaRPr lang="en-US" sz="2200" kern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7                            SerDes </a:t>
            </a:r>
            <a:r>
              <a:rPr lang="en-US" dirty="0" err="1" smtClean="0"/>
              <a:t>Tx</a:t>
            </a:r>
            <a:r>
              <a:rPr lang="en-US" dirty="0" smtClean="0"/>
              <a:t>/Rx Co-Optimization       IBIS Summit DAC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04275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4">
      <a:dk1>
        <a:srgbClr val="336699"/>
      </a:dk1>
      <a:lt1>
        <a:srgbClr val="FFFFFF"/>
      </a:lt1>
      <a:dk2>
        <a:srgbClr val="336699"/>
      </a:dk2>
      <a:lt2>
        <a:srgbClr val="505050"/>
      </a:lt2>
      <a:accent1>
        <a:srgbClr val="BBE0E3"/>
      </a:accent1>
      <a:accent2>
        <a:srgbClr val="FFFC6D"/>
      </a:accent2>
      <a:accent3>
        <a:srgbClr val="FFFFFF"/>
      </a:accent3>
      <a:accent4>
        <a:srgbClr val="2A5682"/>
      </a:accent4>
      <a:accent5>
        <a:srgbClr val="DAEDEF"/>
      </a:accent5>
      <a:accent6>
        <a:srgbClr val="E7E462"/>
      </a:accent6>
      <a:hlink>
        <a:srgbClr val="0000FF"/>
      </a:hlink>
      <a:folHlink>
        <a:srgbClr val="CF1FA1"/>
      </a:folHlink>
    </a:clrScheme>
    <a:fontScheme name="Blank Pre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8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5D87A1"/>
        </a:dk1>
        <a:lt1>
          <a:srgbClr val="FFFFFF"/>
        </a:lt1>
        <a:dk2>
          <a:srgbClr val="5D87A1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4E7289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82AD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4">
        <a:dk1>
          <a:srgbClr val="336699"/>
        </a:dk1>
        <a:lt1>
          <a:srgbClr val="FFFFFF"/>
        </a:lt1>
        <a:dk2>
          <a:srgbClr val="336699"/>
        </a:dk2>
        <a:lt2>
          <a:srgbClr val="505050"/>
        </a:lt2>
        <a:accent1>
          <a:srgbClr val="BBE0E3"/>
        </a:accent1>
        <a:accent2>
          <a:srgbClr val="FFFC6D"/>
        </a:accent2>
        <a:accent3>
          <a:srgbClr val="FFFFFF"/>
        </a:accent3>
        <a:accent4>
          <a:srgbClr val="2A5682"/>
        </a:accent4>
        <a:accent5>
          <a:srgbClr val="DAEDEF"/>
        </a:accent5>
        <a:accent6>
          <a:srgbClr val="E7E462"/>
        </a:accent6>
        <a:hlink>
          <a:srgbClr val="0000FF"/>
        </a:hlink>
        <a:folHlink>
          <a:srgbClr val="CF1FA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4137</TotalTime>
  <Words>866</Words>
  <Application>Microsoft Office PowerPoint</Application>
  <PresentationFormat>On-screen Show (4:3)</PresentationFormat>
  <Paragraphs>134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 Presentation</vt:lpstr>
      <vt:lpstr>Co-Optimization of SerDes Channels using AMI Modeling</vt:lpstr>
      <vt:lpstr>Overview</vt:lpstr>
      <vt:lpstr>Co-Optimization Background</vt:lpstr>
      <vt:lpstr>Why Co-Optimize?</vt:lpstr>
      <vt:lpstr>Backchannel Adaptation</vt:lpstr>
      <vt:lpstr>Protocol-Agnostic Co-Optimization</vt:lpstr>
      <vt:lpstr>Tx Taps Optimized for Eye at Input to Rx</vt:lpstr>
      <vt:lpstr>Tx/Rx Co-Optimization Example</vt:lpstr>
      <vt:lpstr>Tx/Rx Co-Optimization: Power</vt:lpstr>
      <vt:lpstr>Co-Optimization Methods</vt:lpstr>
      <vt:lpstr>Two Proposals</vt:lpstr>
      <vt:lpstr>SiSoft Proposal: IBIS AMI - Tx</vt:lpstr>
      <vt:lpstr>SiSoft Proposal: IBIS AMI - Rx</vt:lpstr>
      <vt:lpstr>Private Training Protocol</vt:lpstr>
      <vt:lpstr>Advantages of SiSoft Approach</vt:lpstr>
      <vt:lpstr>Next Steps</vt:lpstr>
    </vt:vector>
  </TitlesOfParts>
  <Company>Think Marketing,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Ronald Smith</dc:creator>
  <cp:lastModifiedBy>wkatz</cp:lastModifiedBy>
  <cp:revision>305</cp:revision>
  <cp:lastPrinted>2014-01-15T15:39:02Z</cp:lastPrinted>
  <dcterms:created xsi:type="dcterms:W3CDTF">2010-01-20T19:11:57Z</dcterms:created>
  <dcterms:modified xsi:type="dcterms:W3CDTF">2014-06-03T15:51:21Z</dcterms:modified>
</cp:coreProperties>
</file>