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0" r:id="rId2"/>
    <p:sldId id="312" r:id="rId3"/>
    <p:sldId id="361" r:id="rId4"/>
    <p:sldId id="359" r:id="rId5"/>
    <p:sldId id="362" r:id="rId6"/>
    <p:sldId id="363" r:id="rId7"/>
    <p:sldId id="360" r:id="rId8"/>
    <p:sldId id="346" r:id="rId9"/>
    <p:sldId id="364" r:id="rId10"/>
    <p:sldId id="365" r:id="rId11"/>
    <p:sldId id="376" r:id="rId12"/>
    <p:sldId id="374" r:id="rId13"/>
    <p:sldId id="368" r:id="rId14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99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0" autoAdjust="0"/>
    <p:restoredTop sz="94591" autoAdjust="0"/>
  </p:normalViewPr>
  <p:slideViewPr>
    <p:cSldViewPr>
      <p:cViewPr>
        <p:scale>
          <a:sx n="93" d="100"/>
          <a:sy n="93" d="100"/>
        </p:scale>
        <p:origin x="-276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IBIS </a:t>
            </a:r>
            <a:r>
              <a:rPr lang="en-US" dirty="0" err="1" smtClean="0"/>
              <a:t>Interconnec</a:t>
            </a:r>
            <a:r>
              <a:rPr lang="en-US" dirty="0" smtClean="0"/>
              <a:t> t BIRD	IBIS Summit DAC 2014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IBIS </a:t>
            </a:r>
            <a:r>
              <a:rPr lang="en-US" dirty="0" err="1" smtClean="0"/>
              <a:t>Interconnec</a:t>
            </a:r>
            <a:r>
              <a:rPr lang="en-US" dirty="0" smtClean="0"/>
              <a:t> t BIRD	IBIS Summit DAC 2014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interconnect_wi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pPr eaLnBrk="1" hangingPunct="1"/>
            <a:r>
              <a:rPr lang="en-US" dirty="0" smtClean="0"/>
              <a:t>IBIS </a:t>
            </a:r>
            <a:r>
              <a:rPr lang="en-US" smtClean="0"/>
              <a:t>Interconnect </a:t>
            </a:r>
            <a:r>
              <a:rPr lang="en-US" smtClean="0"/>
              <a:t>BIRD</a:t>
            </a:r>
            <a:endParaRPr lang="en-US" dirty="0" smtClean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Walter Katz</a:t>
            </a:r>
          </a:p>
          <a:p>
            <a:pPr eaLnBrk="1" hangingPunct="1"/>
            <a:r>
              <a:rPr lang="en-US" dirty="0" smtClean="0"/>
              <a:t>Signal Integrity Software, Inc.</a:t>
            </a:r>
          </a:p>
          <a:p>
            <a:pPr eaLnBrk="1" hangingPunct="1"/>
            <a:r>
              <a:rPr lang="en-US" dirty="0" smtClean="0"/>
              <a:t>IBIS Summit, San Francisco, CA</a:t>
            </a:r>
          </a:p>
          <a:p>
            <a:pPr eaLnBrk="1" hangingPunct="1"/>
            <a:r>
              <a:rPr lang="en-US" dirty="0" smtClean="0"/>
              <a:t>June 5, 2014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20000" cy="914400"/>
          </a:xfrm>
        </p:spPr>
        <p:txBody>
          <a:bodyPr/>
          <a:lstStyle/>
          <a:p>
            <a:r>
              <a:rPr lang="en-US" dirty="0"/>
              <a:t>[Begin Model]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10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162800" cy="4876800"/>
          </a:xfrm>
        </p:spPr>
        <p:txBody>
          <a:bodyPr/>
          <a:lstStyle/>
          <a:p>
            <a:r>
              <a:rPr lang="en-US" dirty="0" smtClean="0"/>
              <a:t>[</a:t>
            </a:r>
            <a:r>
              <a:rPr lang="en-US" dirty="0"/>
              <a:t>Begin </a:t>
            </a:r>
            <a:r>
              <a:rPr lang="en-US" dirty="0" smtClean="0"/>
              <a:t>Model] &lt;interconnect model name&gt;</a:t>
            </a:r>
            <a:endParaRPr lang="en-US" dirty="0"/>
          </a:p>
          <a:p>
            <a:pPr lvl="1"/>
            <a:r>
              <a:rPr lang="en-US" dirty="0"/>
              <a:t>Source  &lt;</a:t>
            </a:r>
            <a:r>
              <a:rPr lang="en-US" dirty="0" smtClean="0"/>
              <a:t>IBIS_ISS | </a:t>
            </a:r>
            <a:r>
              <a:rPr lang="en-US" dirty="0" err="1" smtClean="0"/>
              <a:t>Touchstone_File</a:t>
            </a:r>
            <a:r>
              <a:rPr lang="en-US" dirty="0"/>
              <a:t>&gt;</a:t>
            </a:r>
          </a:p>
          <a:p>
            <a:pPr lvl="1"/>
            <a:r>
              <a:rPr lang="en-US" dirty="0" smtClean="0"/>
              <a:t>File &lt;</a:t>
            </a:r>
            <a:r>
              <a:rPr lang="en-US" dirty="0" err="1" smtClean="0"/>
              <a:t>Typ</a:t>
            </a:r>
            <a:r>
              <a:rPr lang="en-US" dirty="0" smtClean="0"/>
              <a:t> | Min | Max&gt; &lt;file </a:t>
            </a:r>
            <a:r>
              <a:rPr lang="en-US" dirty="0"/>
              <a:t>name&gt;  </a:t>
            </a:r>
            <a:endParaRPr lang="en-US" dirty="0" smtClean="0"/>
          </a:p>
          <a:p>
            <a:pPr lvl="1"/>
            <a:r>
              <a:rPr lang="en-US" dirty="0" err="1" smtClean="0"/>
              <a:t>File_Tip</a:t>
            </a:r>
            <a:r>
              <a:rPr lang="en-US" dirty="0"/>
              <a:t> </a:t>
            </a:r>
            <a:r>
              <a:rPr lang="en-US" dirty="0" smtClean="0"/>
              <a:t>&lt;</a:t>
            </a:r>
            <a:r>
              <a:rPr lang="en-US" dirty="0" err="1" smtClean="0"/>
              <a:t>Typ</a:t>
            </a:r>
            <a:r>
              <a:rPr lang="en-US" dirty="0" smtClean="0"/>
              <a:t> | Min | Max&gt; </a:t>
            </a:r>
            <a:r>
              <a:rPr lang="en-US" dirty="0"/>
              <a:t>&lt;</a:t>
            </a:r>
            <a:r>
              <a:rPr lang="en-US" dirty="0" smtClean="0"/>
              <a:t>Tip&gt;</a:t>
            </a:r>
          </a:p>
          <a:p>
            <a:pPr lvl="1"/>
            <a:r>
              <a:rPr lang="en-US" dirty="0" err="1"/>
              <a:t>Subckt</a:t>
            </a:r>
            <a:r>
              <a:rPr lang="en-US" dirty="0"/>
              <a:t> </a:t>
            </a:r>
            <a:r>
              <a:rPr lang="en-US" dirty="0" smtClean="0"/>
              <a:t> &lt;</a:t>
            </a:r>
            <a:r>
              <a:rPr lang="en-US" dirty="0" err="1" smtClean="0"/>
              <a:t>Typ</a:t>
            </a:r>
            <a:r>
              <a:rPr lang="en-US" dirty="0" smtClean="0"/>
              <a:t> | Min | Max&gt; </a:t>
            </a:r>
            <a:r>
              <a:rPr lang="en-US" dirty="0"/>
              <a:t>&lt; Subckt </a:t>
            </a:r>
            <a:r>
              <a:rPr lang="en-US" dirty="0" smtClean="0"/>
              <a:t>&gt;</a:t>
            </a:r>
          </a:p>
          <a:p>
            <a:pPr lvl="1"/>
            <a:r>
              <a:rPr lang="en-US" dirty="0" err="1" smtClean="0"/>
              <a:t>Subckt_Tip</a:t>
            </a:r>
            <a:r>
              <a:rPr lang="en-US" dirty="0"/>
              <a:t> </a:t>
            </a:r>
            <a:r>
              <a:rPr lang="en-US" dirty="0" smtClean="0"/>
              <a:t> &lt;</a:t>
            </a:r>
            <a:r>
              <a:rPr lang="en-US" dirty="0" err="1" smtClean="0"/>
              <a:t>Typ</a:t>
            </a:r>
            <a:r>
              <a:rPr lang="en-US" dirty="0" smtClean="0"/>
              <a:t> | Min | Max&gt; </a:t>
            </a:r>
            <a:r>
              <a:rPr lang="en-US" dirty="0"/>
              <a:t>&lt;Tip</a:t>
            </a:r>
            <a:r>
              <a:rPr lang="en-US" dirty="0" smtClean="0"/>
              <a:t>&gt;</a:t>
            </a:r>
            <a:endParaRPr lang="en-US" dirty="0"/>
          </a:p>
          <a:p>
            <a:pPr lvl="1"/>
            <a:r>
              <a:rPr lang="en-US" dirty="0" smtClean="0"/>
              <a:t>Parameter &lt;name&gt; &lt;</a:t>
            </a:r>
            <a:r>
              <a:rPr lang="en-US" dirty="0" err="1" smtClean="0"/>
              <a:t>Typ</a:t>
            </a:r>
            <a:r>
              <a:rPr lang="en-US" dirty="0" smtClean="0"/>
              <a:t> | Min | Max&gt; </a:t>
            </a:r>
            <a:r>
              <a:rPr lang="en-US" dirty="0"/>
              <a:t>&lt;Value&gt;</a:t>
            </a:r>
            <a:endParaRPr lang="en-US" dirty="0" smtClean="0"/>
          </a:p>
          <a:p>
            <a:pPr lvl="1"/>
            <a:r>
              <a:rPr lang="en-US" dirty="0" err="1" smtClean="0"/>
              <a:t>Parameter_Tip</a:t>
            </a:r>
            <a:r>
              <a:rPr lang="en-US" dirty="0" smtClean="0"/>
              <a:t> &lt;name&gt;  &lt;</a:t>
            </a:r>
            <a:r>
              <a:rPr lang="en-US" dirty="0" err="1" smtClean="0"/>
              <a:t>Typ</a:t>
            </a:r>
            <a:r>
              <a:rPr lang="en-US" dirty="0" smtClean="0"/>
              <a:t> | Min | Max&gt; </a:t>
            </a:r>
            <a:r>
              <a:rPr lang="en-US" dirty="0"/>
              <a:t>&lt;</a:t>
            </a:r>
            <a:r>
              <a:rPr lang="en-US" dirty="0" smtClean="0"/>
              <a:t>Tip&gt;</a:t>
            </a:r>
            <a:endParaRPr lang="en-US" dirty="0"/>
          </a:p>
          <a:p>
            <a:pPr lvl="1"/>
            <a:r>
              <a:rPr lang="en-US" dirty="0" err="1" smtClean="0"/>
              <a:t>Unused_Terminal_Termination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err="1" smtClean="0"/>
              <a:t>Number_of_Terminals</a:t>
            </a:r>
            <a:r>
              <a:rPr lang="en-US" dirty="0" smtClean="0"/>
              <a:t> </a:t>
            </a:r>
            <a:r>
              <a:rPr lang="en-US" dirty="0" smtClean="0"/>
              <a:t>&lt;# </a:t>
            </a:r>
            <a:r>
              <a:rPr lang="en-US" dirty="0" smtClean="0"/>
              <a:t>Terminals</a:t>
            </a:r>
            <a:r>
              <a:rPr lang="en-US" dirty="0" smtClean="0"/>
              <a:t>&gt;</a:t>
            </a:r>
            <a:endParaRPr lang="en-US" dirty="0"/>
          </a:p>
          <a:p>
            <a:pPr lvl="1"/>
            <a:r>
              <a:rPr lang="en-US" dirty="0" smtClean="0"/>
              <a:t>Terminal | Terminals</a:t>
            </a:r>
            <a:endParaRPr lang="en-US" dirty="0"/>
          </a:p>
          <a:p>
            <a:r>
              <a:rPr lang="en-US" dirty="0"/>
              <a:t>[End </a:t>
            </a:r>
            <a:r>
              <a:rPr lang="en-US" dirty="0" smtClean="0"/>
              <a:t>Model]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69210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Terminal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01000" cy="1981200"/>
          </a:xfrm>
        </p:spPr>
        <p:txBody>
          <a:bodyPr/>
          <a:lstStyle/>
          <a:p>
            <a:r>
              <a:rPr lang="en-US" dirty="0" smtClean="0"/>
              <a:t>Terminal &lt;terminal number&gt; &lt;Pin | </a:t>
            </a:r>
            <a:r>
              <a:rPr lang="en-US" dirty="0" err="1" smtClean="0"/>
              <a:t>DiePad</a:t>
            </a:r>
            <a:r>
              <a:rPr lang="en-US" dirty="0" smtClean="0"/>
              <a:t> | Buffer …&gt;</a:t>
            </a:r>
          </a:p>
          <a:p>
            <a:r>
              <a:rPr lang="en-US" dirty="0" smtClean="0"/>
              <a:t>One line per terminal</a:t>
            </a:r>
          </a:p>
          <a:p>
            <a:r>
              <a:rPr lang="en-US" dirty="0" smtClean="0"/>
              <a:t>Supports both Pre and Post Layout</a:t>
            </a:r>
          </a:p>
          <a:p>
            <a:r>
              <a:rPr lang="en-US" dirty="0" smtClean="0"/>
              <a:t>Example Terminal records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3246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11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7800" y="3276600"/>
            <a:ext cx="6858000" cy="255454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1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Pin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M8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2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Pad   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M8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3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Buffer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M8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4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Buffer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M8   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Pullup_Reference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5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Pin   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DQ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6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Pin   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DQS  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Diff_pos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8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Pin   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 name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DQ   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9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Buffer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M9   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Aggressor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10 Buffer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M10   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Victim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 11 Buffer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Signal_name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VDDQ</a:t>
            </a:r>
          </a:p>
        </p:txBody>
      </p:sp>
    </p:spTree>
    <p:extLst>
      <p:ext uri="{BB962C8B-B14F-4D97-AF65-F5344CB8AC3E}">
        <p14:creationId xmlns:p14="http://schemas.microsoft.com/office/powerpoint/2010/main" val="38319451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Terminals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2286000"/>
          </a:xfrm>
        </p:spPr>
        <p:txBody>
          <a:bodyPr/>
          <a:lstStyle/>
          <a:p>
            <a:r>
              <a:rPr lang="en-US" dirty="0" smtClean="0"/>
              <a:t>Terminals &lt;terminal 1&gt; </a:t>
            </a:r>
            <a:r>
              <a:rPr lang="en-US" dirty="0"/>
              <a:t>&lt;terminal </a:t>
            </a:r>
            <a:r>
              <a:rPr lang="en-US" dirty="0" smtClean="0"/>
              <a:t>2&gt;  &lt;</a:t>
            </a:r>
            <a:r>
              <a:rPr lang="en-US" dirty="0"/>
              <a:t>terminal </a:t>
            </a:r>
            <a:r>
              <a:rPr lang="en-US" dirty="0" smtClean="0"/>
              <a:t>3&gt; …</a:t>
            </a:r>
            <a:endParaRPr lang="en-US" dirty="0"/>
          </a:p>
          <a:p>
            <a:r>
              <a:rPr lang="en-US" dirty="0" smtClean="0"/>
              <a:t>One line lists all terminals of subckt. </a:t>
            </a:r>
          </a:p>
          <a:p>
            <a:r>
              <a:rPr lang="en-US" dirty="0" smtClean="0"/>
              <a:t>Limited to Post Layout</a:t>
            </a:r>
          </a:p>
          <a:p>
            <a:r>
              <a:rPr lang="en-US" dirty="0"/>
              <a:t>Example </a:t>
            </a:r>
            <a:r>
              <a:rPr lang="en-US" dirty="0" smtClean="0"/>
              <a:t>Terminals records</a:t>
            </a:r>
            <a:endParaRPr lang="en-US" sz="20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12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57400" y="3440880"/>
            <a:ext cx="4572000" cy="132343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Terminals Pin:A7 Buf:A7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Terminals Pin:A7 Pad:A7</a:t>
            </a:r>
          </a:p>
          <a:p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Terminals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Pin_SIG:VDD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Buf_SIG:VDD</a:t>
            </a:r>
            <a:endParaRPr lang="en-US" sz="16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Terminals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Pin_SIG:VDD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Pin_SIG:VSS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Buf_PUR:A7 Buf_PDR:A7</a:t>
            </a:r>
          </a:p>
        </p:txBody>
      </p:sp>
    </p:spTree>
    <p:extLst>
      <p:ext uri="{BB962C8B-B14F-4D97-AF65-F5344CB8AC3E}">
        <p14:creationId xmlns:p14="http://schemas.microsoft.com/office/powerpoint/2010/main" val="192988651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work refining interconnect IBIS and EBD BIRDs.</a:t>
            </a:r>
          </a:p>
          <a:p>
            <a:r>
              <a:rPr lang="en-US" dirty="0" smtClean="0"/>
              <a:t>Reviewing decision to support both Terminal and Terminals </a:t>
            </a:r>
          </a:p>
          <a:p>
            <a:r>
              <a:rPr lang="en-US" dirty="0" smtClean="0"/>
              <a:t>Reviewing how to handle Unconnected Terminals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13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5659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685800"/>
          </a:xfrm>
        </p:spPr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7162800" cy="5486400"/>
          </a:xfrm>
        </p:spPr>
        <p:txBody>
          <a:bodyPr/>
          <a:lstStyle/>
          <a:p>
            <a:r>
              <a:rPr lang="en-US" sz="2000" dirty="0" smtClean="0"/>
              <a:t>IBIS Interconnect Task Group</a:t>
            </a:r>
          </a:p>
          <a:p>
            <a:pPr lvl="1"/>
            <a:r>
              <a:rPr lang="en-US" sz="1600" dirty="0" smtClean="0"/>
              <a:t>Meets Wednesdays 8AM PDT</a:t>
            </a:r>
          </a:p>
          <a:p>
            <a:pPr lvl="1"/>
            <a:r>
              <a:rPr lang="en-US" sz="1600" u="sng" dirty="0">
                <a:hlinkClick r:id="rId2"/>
              </a:rPr>
              <a:t>http://www.eda.org/ibis/interconnect_wip</a:t>
            </a:r>
            <a:r>
              <a:rPr lang="en-US" sz="1600" u="sng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2000" dirty="0" smtClean="0"/>
              <a:t>Similar Approach for Both IBIS and EBD</a:t>
            </a:r>
          </a:p>
          <a:p>
            <a:r>
              <a:rPr lang="en-US" sz="2000" dirty="0" smtClean="0"/>
              <a:t>Interconnect Modeling Capability</a:t>
            </a:r>
          </a:p>
          <a:p>
            <a:r>
              <a:rPr lang="en-US" sz="2000" dirty="0"/>
              <a:t>IBIS (.ibs) Interconnect </a:t>
            </a:r>
            <a:r>
              <a:rPr lang="en-US" sz="2000" dirty="0" smtClean="0"/>
              <a:t>Model </a:t>
            </a:r>
            <a:r>
              <a:rPr lang="en-US" sz="2000" dirty="0" smtClean="0"/>
              <a:t>Terminals</a:t>
            </a:r>
            <a:endParaRPr lang="en-US" sz="2000" dirty="0" smtClean="0"/>
          </a:p>
          <a:p>
            <a:r>
              <a:rPr lang="en-US" sz="2000" dirty="0" smtClean="0"/>
              <a:t>Touchstone Model Shortcut</a:t>
            </a:r>
          </a:p>
          <a:p>
            <a:r>
              <a:rPr lang="en-US" sz="2000" dirty="0" smtClean="0"/>
              <a:t>Pre and Post Layout IBIS Files</a:t>
            </a:r>
          </a:p>
          <a:p>
            <a:r>
              <a:rPr lang="en-US" sz="2000" dirty="0" smtClean="0"/>
              <a:t>Corners</a:t>
            </a:r>
          </a:p>
          <a:p>
            <a:r>
              <a:rPr lang="en-US" sz="2000" dirty="0" smtClean="0"/>
              <a:t>[Interconnect Model Selector]</a:t>
            </a:r>
          </a:p>
          <a:p>
            <a:r>
              <a:rPr lang="en-US" sz="2000" dirty="0" smtClean="0"/>
              <a:t>[Interconnect Model]</a:t>
            </a:r>
          </a:p>
          <a:p>
            <a:r>
              <a:rPr lang="en-US" sz="2000" dirty="0" smtClean="0"/>
              <a:t>[Begin </a:t>
            </a:r>
            <a:r>
              <a:rPr lang="en-US" sz="2000" dirty="0"/>
              <a:t>Model</a:t>
            </a:r>
            <a:r>
              <a:rPr lang="en-US" sz="2000" dirty="0" smtClean="0"/>
              <a:t>]</a:t>
            </a:r>
          </a:p>
          <a:p>
            <a:r>
              <a:rPr lang="en-US" sz="2000" dirty="0" smtClean="0"/>
              <a:t>Terminal</a:t>
            </a:r>
          </a:p>
          <a:p>
            <a:r>
              <a:rPr lang="en-US" sz="2000" dirty="0" smtClean="0"/>
              <a:t>Terminals</a:t>
            </a:r>
          </a:p>
          <a:p>
            <a:r>
              <a:rPr lang="en-US" sz="2000" dirty="0" smtClean="0"/>
              <a:t>Next Steps</a:t>
            </a:r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578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924800" cy="914400"/>
          </a:xfrm>
        </p:spPr>
        <p:txBody>
          <a:bodyPr/>
          <a:lstStyle/>
          <a:p>
            <a:r>
              <a:rPr lang="en-US" dirty="0"/>
              <a:t>Similar Approach for </a:t>
            </a:r>
            <a:r>
              <a:rPr lang="en-US" dirty="0" smtClean="0"/>
              <a:t>IBIS </a:t>
            </a:r>
            <a:r>
              <a:rPr lang="en-US" dirty="0"/>
              <a:t>and </a:t>
            </a:r>
            <a:r>
              <a:rPr lang="en-US" dirty="0" smtClean="0"/>
              <a:t>EBD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IBIS (.ibs) Interconnect </a:t>
            </a:r>
            <a:r>
              <a:rPr lang="en-US" dirty="0" smtClean="0"/>
              <a:t>Model Terminals</a:t>
            </a:r>
            <a:endParaRPr lang="en-US" dirty="0"/>
          </a:p>
          <a:p>
            <a:pPr lvl="1"/>
            <a:r>
              <a:rPr lang="en-US" dirty="0" smtClean="0"/>
              <a:t>Pins ([Pins])</a:t>
            </a:r>
            <a:endParaRPr lang="en-US" dirty="0"/>
          </a:p>
          <a:p>
            <a:pPr lvl="1"/>
            <a:r>
              <a:rPr lang="en-US" dirty="0"/>
              <a:t>Die Pads</a:t>
            </a:r>
          </a:p>
          <a:p>
            <a:pPr lvl="1"/>
            <a:r>
              <a:rPr lang="en-US" dirty="0" smtClean="0"/>
              <a:t>Buffers</a:t>
            </a:r>
            <a:endParaRPr lang="en-US" dirty="0"/>
          </a:p>
          <a:p>
            <a:r>
              <a:rPr lang="en-US" dirty="0" smtClean="0"/>
              <a:t>EBD (.</a:t>
            </a:r>
            <a:r>
              <a:rPr lang="en-US" dirty="0" err="1" smtClean="0"/>
              <a:t>ebd</a:t>
            </a:r>
            <a:r>
              <a:rPr lang="en-US" dirty="0" smtClean="0"/>
              <a:t>) </a:t>
            </a:r>
            <a:r>
              <a:rPr lang="en-US" dirty="0"/>
              <a:t>Interconnect Model Terminals</a:t>
            </a:r>
          </a:p>
          <a:p>
            <a:pPr lvl="1"/>
            <a:r>
              <a:rPr lang="en-US" dirty="0" smtClean="0"/>
              <a:t>Pins ([Pin List])</a:t>
            </a:r>
            <a:endParaRPr lang="en-US" dirty="0"/>
          </a:p>
          <a:p>
            <a:pPr lvl="1"/>
            <a:r>
              <a:rPr lang="en-US" dirty="0" err="1" smtClean="0"/>
              <a:t>reference_designator.pin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616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924800" cy="914400"/>
          </a:xfrm>
        </p:spPr>
        <p:txBody>
          <a:bodyPr/>
          <a:lstStyle/>
          <a:p>
            <a:r>
              <a:rPr lang="en-US" dirty="0"/>
              <a:t>IBIS </a:t>
            </a:r>
            <a:r>
              <a:rPr lang="en-US" dirty="0" smtClean="0"/>
              <a:t>Interconnect Model Terminals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162800" cy="5181600"/>
          </a:xfrm>
        </p:spPr>
        <p:txBody>
          <a:bodyPr/>
          <a:lstStyle/>
          <a:p>
            <a:r>
              <a:rPr lang="en-US" dirty="0" smtClean="0"/>
              <a:t>Pins</a:t>
            </a:r>
          </a:p>
          <a:p>
            <a:r>
              <a:rPr lang="en-US" dirty="0" smtClean="0"/>
              <a:t>Die Pads</a:t>
            </a:r>
          </a:p>
          <a:p>
            <a:pPr lvl="1"/>
            <a:r>
              <a:rPr lang="en-US" dirty="0" smtClean="0"/>
              <a:t>Signal (I/O)</a:t>
            </a:r>
          </a:p>
          <a:p>
            <a:pPr lvl="1"/>
            <a:r>
              <a:rPr lang="en-US" dirty="0" smtClean="0"/>
              <a:t>Supply (POWER and GND)</a:t>
            </a:r>
          </a:p>
          <a:p>
            <a:r>
              <a:rPr lang="en-US" dirty="0" smtClean="0"/>
              <a:t>Buffers</a:t>
            </a:r>
          </a:p>
          <a:p>
            <a:pPr lvl="1"/>
            <a:r>
              <a:rPr lang="en-US" dirty="0" smtClean="0"/>
              <a:t>Signal (I/O)</a:t>
            </a:r>
          </a:p>
          <a:p>
            <a:pPr lvl="1"/>
            <a:r>
              <a:rPr lang="en-US" dirty="0" smtClean="0"/>
              <a:t>Supply</a:t>
            </a:r>
          </a:p>
          <a:p>
            <a:pPr lvl="2"/>
            <a:r>
              <a:rPr lang="en-US" sz="1600" dirty="0" smtClean="0"/>
              <a:t>Pullup Reference</a:t>
            </a:r>
          </a:p>
          <a:p>
            <a:pPr lvl="2"/>
            <a:r>
              <a:rPr lang="en-US" sz="1600" dirty="0" err="1" smtClean="0"/>
              <a:t>Pulldown</a:t>
            </a:r>
            <a:r>
              <a:rPr lang="en-US" sz="1600" dirty="0" smtClean="0"/>
              <a:t> Reference</a:t>
            </a:r>
            <a:endParaRPr lang="en-US" sz="1600" dirty="0"/>
          </a:p>
          <a:p>
            <a:pPr lvl="2"/>
            <a:r>
              <a:rPr lang="en-US" sz="1600" dirty="0" smtClean="0"/>
              <a:t>Power Clamp Reference</a:t>
            </a:r>
            <a:endParaRPr lang="en-US" sz="1600" dirty="0"/>
          </a:p>
          <a:p>
            <a:pPr lvl="2"/>
            <a:r>
              <a:rPr lang="en-US" sz="1600" dirty="0" smtClean="0"/>
              <a:t>Ground Clamp Reference</a:t>
            </a:r>
            <a:endParaRPr lang="en-US" sz="1600" dirty="0"/>
          </a:p>
          <a:p>
            <a:pPr lvl="2"/>
            <a:r>
              <a:rPr lang="en-US" sz="1600" dirty="0" smtClean="0"/>
              <a:t>External Reference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4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2087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Touchstone Model Shortcut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1100" y="1143000"/>
            <a:ext cx="7162800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Touchstone models can be referenced directly without wrapping them in an IBIS-ISS </a:t>
            </a:r>
            <a:r>
              <a:rPr lang="en-US" dirty="0" err="1" smtClean="0"/>
              <a:t>subckt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5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2133600"/>
            <a:ext cx="6934200" cy="415498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[Begin Model] </a:t>
            </a:r>
            <a:r>
              <a:rPr lang="en-US" sz="1200" dirty="0" err="1" smtClean="0"/>
              <a:t>TouchstoneSortucutExample</a:t>
            </a:r>
            <a:endParaRPr lang="en-US" sz="1200" dirty="0" smtClean="0"/>
          </a:p>
          <a:p>
            <a:r>
              <a:rPr lang="en-US" sz="1200" dirty="0" smtClean="0"/>
              <a:t>Source  </a:t>
            </a:r>
            <a:r>
              <a:rPr lang="en-US" sz="1200" dirty="0" err="1" smtClean="0"/>
              <a:t>Touchstone_File</a:t>
            </a:r>
            <a:endParaRPr lang="en-US" sz="1200" dirty="0" smtClean="0"/>
          </a:p>
          <a:p>
            <a:r>
              <a:rPr lang="en-US" sz="1200" dirty="0" smtClean="0"/>
              <a:t>File Typ xyz.s2p</a:t>
            </a:r>
          </a:p>
          <a:p>
            <a:r>
              <a:rPr lang="en-US" sz="1200" dirty="0" err="1" smtClean="0"/>
              <a:t>Number_of_Terminals</a:t>
            </a:r>
            <a:r>
              <a:rPr lang="en-US" sz="1200" dirty="0" smtClean="0"/>
              <a:t> 2</a:t>
            </a:r>
          </a:p>
          <a:p>
            <a:r>
              <a:rPr lang="en-US" sz="1200" dirty="0" smtClean="0"/>
              <a:t>Terminals  Pin:A1 Buf:A1</a:t>
            </a:r>
          </a:p>
          <a:p>
            <a:r>
              <a:rPr lang="en-US" sz="1200" dirty="0" smtClean="0"/>
              <a:t>[</a:t>
            </a:r>
            <a:r>
              <a:rPr lang="en-US" sz="1200" dirty="0"/>
              <a:t>End Model</a:t>
            </a:r>
            <a:r>
              <a:rPr lang="en-US" sz="1200" dirty="0" smtClean="0"/>
              <a:t>]</a:t>
            </a:r>
          </a:p>
          <a:p>
            <a:endParaRPr lang="en-US" sz="1200" dirty="0" smtClean="0"/>
          </a:p>
          <a:p>
            <a:r>
              <a:rPr lang="en-US" sz="1200" dirty="0" smtClean="0"/>
              <a:t>Is equivalent to: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[Begin Model] </a:t>
            </a:r>
            <a:r>
              <a:rPr lang="en-US" sz="1200" dirty="0" err="1"/>
              <a:t>TouchstoneSortucutExample</a:t>
            </a:r>
            <a:endParaRPr lang="en-US" sz="1200" dirty="0"/>
          </a:p>
          <a:p>
            <a:r>
              <a:rPr lang="en-US" sz="1200" dirty="0"/>
              <a:t>Source  </a:t>
            </a:r>
            <a:r>
              <a:rPr lang="en-US" sz="1200" dirty="0" smtClean="0"/>
              <a:t>IBIS_ISS</a:t>
            </a:r>
            <a:endParaRPr lang="en-US" sz="1200" dirty="0"/>
          </a:p>
          <a:p>
            <a:r>
              <a:rPr lang="en-US" sz="1200" dirty="0"/>
              <a:t>File Typ </a:t>
            </a:r>
            <a:r>
              <a:rPr lang="en-US" sz="1200" dirty="0" smtClean="0"/>
              <a:t>xyz.mod</a:t>
            </a:r>
          </a:p>
          <a:p>
            <a:r>
              <a:rPr lang="en-US" sz="1200" dirty="0" smtClean="0"/>
              <a:t>Subckt </a:t>
            </a:r>
            <a:r>
              <a:rPr lang="en-US" sz="1200" dirty="0"/>
              <a:t>Typ </a:t>
            </a:r>
            <a:r>
              <a:rPr lang="en-US" sz="1200" dirty="0" smtClean="0"/>
              <a:t>xyz</a:t>
            </a:r>
            <a:endParaRPr lang="en-US" sz="1200" dirty="0"/>
          </a:p>
          <a:p>
            <a:r>
              <a:rPr lang="en-US" sz="1200" dirty="0" err="1"/>
              <a:t>Number_of_Terminals</a:t>
            </a:r>
            <a:r>
              <a:rPr lang="en-US" sz="1200" dirty="0"/>
              <a:t> </a:t>
            </a:r>
            <a:r>
              <a:rPr lang="en-US" sz="1200" dirty="0" smtClean="0"/>
              <a:t>3</a:t>
            </a:r>
            <a:endParaRPr lang="en-US" sz="1200" dirty="0"/>
          </a:p>
          <a:p>
            <a:r>
              <a:rPr lang="en-US" sz="1200" dirty="0"/>
              <a:t>Terminals  Pin:A1 </a:t>
            </a:r>
            <a:r>
              <a:rPr lang="en-US" sz="1200" dirty="0" smtClean="0"/>
              <a:t>Buf:A1 GND</a:t>
            </a:r>
            <a:endParaRPr lang="en-US" sz="1200" dirty="0"/>
          </a:p>
          <a:p>
            <a:r>
              <a:rPr lang="en-US" sz="1200" dirty="0"/>
              <a:t>[End Model</a:t>
            </a:r>
            <a:r>
              <a:rPr lang="en-US" sz="1200" dirty="0" smtClean="0"/>
              <a:t>]</a:t>
            </a:r>
          </a:p>
          <a:p>
            <a:endParaRPr lang="en-US" sz="1200" dirty="0" smtClean="0"/>
          </a:p>
          <a:p>
            <a:r>
              <a:rPr lang="en-US" sz="1200" u="sng" dirty="0" smtClean="0"/>
              <a:t>File xyz.mod</a:t>
            </a:r>
            <a:endParaRPr lang="en-US" sz="1200" u="sng" dirty="0"/>
          </a:p>
          <a:p>
            <a:r>
              <a:rPr lang="en-US" sz="1200" dirty="0" smtClean="0"/>
              <a:t>.subckt xyz 1 2 Ref</a:t>
            </a:r>
          </a:p>
          <a:p>
            <a:r>
              <a:rPr lang="en-US" sz="1200" dirty="0" smtClean="0"/>
              <a:t>S1 1 2 Ref </a:t>
            </a:r>
            <a:r>
              <a:rPr lang="en-US" sz="1200" dirty="0" err="1" smtClean="0"/>
              <a:t>mnname</a:t>
            </a:r>
            <a:r>
              <a:rPr lang="en-US" sz="1200" dirty="0" smtClean="0"/>
              <a:t>=</a:t>
            </a:r>
            <a:r>
              <a:rPr lang="en-US" sz="1200" dirty="0" err="1" smtClean="0"/>
              <a:t>s_xyz</a:t>
            </a:r>
            <a:endParaRPr lang="en-US" sz="1200" dirty="0" smtClean="0"/>
          </a:p>
          <a:p>
            <a:r>
              <a:rPr lang="en-US" sz="1200" dirty="0" smtClean="0"/>
              <a:t>.model </a:t>
            </a:r>
            <a:r>
              <a:rPr lang="en-US" sz="1200" dirty="0" err="1" smtClean="0"/>
              <a:t>s_xyz</a:t>
            </a:r>
            <a:r>
              <a:rPr lang="en-US" sz="1200" dirty="0" smtClean="0"/>
              <a:t> TSTONEFILE=‘xyz.s2p’</a:t>
            </a:r>
          </a:p>
          <a:p>
            <a:r>
              <a:rPr lang="en-US" sz="1200" dirty="0" smtClean="0"/>
              <a:t>.ends xyz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307136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 and Post Layout IBIS </a:t>
            </a: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162800" cy="4800600"/>
          </a:xfrm>
        </p:spPr>
        <p:txBody>
          <a:bodyPr/>
          <a:lstStyle/>
          <a:p>
            <a:r>
              <a:rPr lang="en-US" dirty="0" smtClean="0"/>
              <a:t>Post Layout</a:t>
            </a:r>
          </a:p>
          <a:p>
            <a:pPr lvl="1"/>
            <a:r>
              <a:rPr lang="en-US" dirty="0" smtClean="0"/>
              <a:t>Signal (I/O) Terminals</a:t>
            </a:r>
          </a:p>
          <a:p>
            <a:pPr lvl="2"/>
            <a:r>
              <a:rPr lang="en-US" sz="1600" dirty="0" smtClean="0"/>
              <a:t>Pin, Die Pad and Buffer terminals </a:t>
            </a:r>
            <a:r>
              <a:rPr lang="en-US" sz="1600" dirty="0"/>
              <a:t>are </a:t>
            </a:r>
            <a:r>
              <a:rPr lang="en-US" sz="1600" dirty="0" smtClean="0"/>
              <a:t>referenced by Pin_name (Pin Number)</a:t>
            </a:r>
          </a:p>
          <a:p>
            <a:pPr lvl="1"/>
            <a:r>
              <a:rPr lang="en-US" dirty="0" smtClean="0"/>
              <a:t>Supply </a:t>
            </a:r>
            <a:r>
              <a:rPr lang="en-US" dirty="0"/>
              <a:t>Terminals</a:t>
            </a:r>
            <a:endParaRPr lang="en-US" dirty="0" smtClean="0"/>
          </a:p>
          <a:p>
            <a:pPr lvl="2"/>
            <a:r>
              <a:rPr lang="en-US" sz="1600" dirty="0" smtClean="0"/>
              <a:t>Pin </a:t>
            </a:r>
            <a:r>
              <a:rPr lang="en-US" sz="1600" dirty="0"/>
              <a:t>terminals are </a:t>
            </a:r>
            <a:r>
              <a:rPr lang="en-US" sz="1600" dirty="0" smtClean="0"/>
              <a:t>referenced by Pin_name or </a:t>
            </a:r>
            <a:r>
              <a:rPr lang="en-US" sz="1600" dirty="0" err="1" smtClean="0"/>
              <a:t>Signal_name</a:t>
            </a:r>
            <a:endParaRPr lang="en-US" sz="1600" dirty="0" smtClean="0"/>
          </a:p>
          <a:p>
            <a:pPr lvl="2"/>
            <a:r>
              <a:rPr lang="en-US" sz="1600" dirty="0" smtClean="0"/>
              <a:t>Die Pad </a:t>
            </a:r>
            <a:r>
              <a:rPr lang="en-US" sz="1600" dirty="0"/>
              <a:t>terminals are </a:t>
            </a:r>
            <a:r>
              <a:rPr lang="en-US" sz="1600" dirty="0" smtClean="0"/>
              <a:t>referenced by </a:t>
            </a:r>
            <a:r>
              <a:rPr lang="en-US" sz="1600" dirty="0" err="1" smtClean="0"/>
              <a:t>Die_Pad_name</a:t>
            </a:r>
            <a:r>
              <a:rPr lang="en-US" sz="1600" dirty="0" smtClean="0"/>
              <a:t> or </a:t>
            </a:r>
            <a:r>
              <a:rPr lang="en-US" sz="1600" dirty="0" err="1" smtClean="0"/>
              <a:t>Signal_name</a:t>
            </a:r>
            <a:endParaRPr lang="en-US" sz="1600" dirty="0" smtClean="0"/>
          </a:p>
          <a:p>
            <a:pPr lvl="2"/>
            <a:r>
              <a:rPr lang="en-US" sz="1600" dirty="0" smtClean="0"/>
              <a:t>Buffer </a:t>
            </a:r>
            <a:r>
              <a:rPr lang="en-US" sz="1600" dirty="0"/>
              <a:t>terminals are </a:t>
            </a:r>
            <a:r>
              <a:rPr lang="en-US" sz="1600" dirty="0" smtClean="0"/>
              <a:t>referenced by Pin_name or </a:t>
            </a:r>
            <a:r>
              <a:rPr lang="en-US" sz="1600" dirty="0" err="1" smtClean="0"/>
              <a:t>Signal_name</a:t>
            </a:r>
            <a:endParaRPr lang="en-US" sz="1600" dirty="0" smtClean="0"/>
          </a:p>
          <a:p>
            <a:r>
              <a:rPr lang="en-US" dirty="0" smtClean="0"/>
              <a:t>Pre Layout</a:t>
            </a:r>
          </a:p>
          <a:p>
            <a:pPr lvl="1"/>
            <a:r>
              <a:rPr lang="en-US" dirty="0" smtClean="0"/>
              <a:t>Signal and </a:t>
            </a:r>
            <a:r>
              <a:rPr lang="en-US" dirty="0"/>
              <a:t>Supply terminals </a:t>
            </a:r>
            <a:r>
              <a:rPr lang="en-US" dirty="0" smtClean="0"/>
              <a:t>can also be referenced by </a:t>
            </a:r>
            <a:r>
              <a:rPr lang="en-US" dirty="0" err="1" smtClean="0"/>
              <a:t>Model_name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6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8843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dirty="0" smtClean="0"/>
              <a:t>Corners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File, Subckt and Parameter can have either a single value or three corner values</a:t>
            </a:r>
          </a:p>
          <a:p>
            <a:r>
              <a:rPr lang="en-US" dirty="0" smtClean="0"/>
              <a:t>If three values then they can be interpreted as</a:t>
            </a:r>
          </a:p>
          <a:p>
            <a:pPr lvl="1"/>
            <a:r>
              <a:rPr lang="en-US" dirty="0" smtClean="0"/>
              <a:t>Delay</a:t>
            </a:r>
          </a:p>
          <a:p>
            <a:pPr lvl="2"/>
            <a:r>
              <a:rPr lang="en-US" sz="2000" dirty="0" smtClean="0"/>
              <a:t>Typ/Slow/Fast</a:t>
            </a:r>
          </a:p>
          <a:p>
            <a:pPr lvl="1"/>
            <a:r>
              <a:rPr lang="en-US" dirty="0" smtClean="0"/>
              <a:t>Crosstalk</a:t>
            </a:r>
          </a:p>
          <a:p>
            <a:pPr lvl="2"/>
            <a:r>
              <a:rPr lang="en-US" sz="2000" dirty="0" smtClean="0"/>
              <a:t>Typ/Min/Max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err="1" smtClean="0"/>
              <a:t>File_Tip</a:t>
            </a:r>
            <a:r>
              <a:rPr lang="en-US" dirty="0" smtClean="0"/>
              <a:t>, </a:t>
            </a:r>
            <a:r>
              <a:rPr lang="en-US" dirty="0" err="1" smtClean="0"/>
              <a:t>Subckt_Tip</a:t>
            </a:r>
            <a:r>
              <a:rPr lang="en-US" dirty="0" smtClean="0"/>
              <a:t> and </a:t>
            </a:r>
            <a:r>
              <a:rPr lang="en-US" dirty="0" err="1" smtClean="0"/>
              <a:t>Parameter_Tip</a:t>
            </a:r>
            <a:endParaRPr lang="en-US" dirty="0" smtClean="0"/>
          </a:p>
          <a:p>
            <a:pPr lvl="1"/>
            <a:r>
              <a:rPr lang="en-US" dirty="0" smtClean="0"/>
              <a:t>Subparameters that can be used to document the three corner conditions for each parameter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7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3252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20000" cy="914400"/>
          </a:xfrm>
        </p:spPr>
        <p:txBody>
          <a:bodyPr/>
          <a:lstStyle/>
          <a:p>
            <a:r>
              <a:rPr lang="en-US" dirty="0" smtClean="0"/>
              <a:t>[Interconnect </a:t>
            </a:r>
            <a:r>
              <a:rPr lang="en-US" dirty="0"/>
              <a:t>Model </a:t>
            </a:r>
            <a:r>
              <a:rPr lang="en-US" dirty="0" smtClean="0"/>
              <a:t>Selector]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8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162800" cy="3733800"/>
          </a:xfrm>
        </p:spPr>
        <p:txBody>
          <a:bodyPr/>
          <a:lstStyle/>
          <a:p>
            <a:r>
              <a:rPr lang="en-US" dirty="0" smtClean="0"/>
              <a:t>[Interconnect </a:t>
            </a:r>
            <a:r>
              <a:rPr lang="en-US" dirty="0"/>
              <a:t>Model Selector] </a:t>
            </a:r>
            <a:endParaRPr lang="en-US" dirty="0" smtClean="0"/>
          </a:p>
          <a:p>
            <a:pPr lvl="1"/>
            <a:r>
              <a:rPr lang="en-US" dirty="0" smtClean="0"/>
              <a:t>&lt;Interconnect Model&gt; * | In this file</a:t>
            </a:r>
          </a:p>
          <a:p>
            <a:pPr lvl="1"/>
            <a:r>
              <a:rPr lang="en-US" dirty="0"/>
              <a:t>&lt;Interconnect Model&gt; &lt;File Name</a:t>
            </a:r>
            <a:r>
              <a:rPr lang="en-US" dirty="0" smtClean="0"/>
              <a:t>&gt;</a:t>
            </a:r>
            <a:endParaRPr lang="en-US" dirty="0"/>
          </a:p>
          <a:p>
            <a:r>
              <a:rPr lang="en-US" dirty="0" smtClean="0"/>
              <a:t>[End Interconnect </a:t>
            </a:r>
            <a:r>
              <a:rPr lang="en-US" dirty="0"/>
              <a:t>Model Selector]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9945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20000" cy="914400"/>
          </a:xfrm>
        </p:spPr>
        <p:txBody>
          <a:bodyPr/>
          <a:lstStyle/>
          <a:p>
            <a:r>
              <a:rPr lang="en-US" dirty="0"/>
              <a:t>[Interconnect Model]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9200" y="6400800"/>
            <a:ext cx="4724400" cy="323850"/>
          </a:xfrm>
        </p:spPr>
        <p:txBody>
          <a:bodyPr/>
          <a:lstStyle/>
          <a:p>
            <a:fld id="{64DFFA53-7A85-49BB-896B-3AD28954ACCD}" type="slidenum">
              <a:rPr lang="en-US" smtClean="0"/>
              <a:pPr/>
              <a:t>9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7162800" cy="4800600"/>
          </a:xfrm>
        </p:spPr>
        <p:txBody>
          <a:bodyPr/>
          <a:lstStyle/>
          <a:p>
            <a:r>
              <a:rPr lang="en-US" dirty="0" smtClean="0"/>
              <a:t>[</a:t>
            </a:r>
            <a:r>
              <a:rPr lang="en-US" dirty="0"/>
              <a:t>Interconnect </a:t>
            </a:r>
            <a:r>
              <a:rPr lang="en-US" dirty="0" smtClean="0"/>
              <a:t>Model] </a:t>
            </a:r>
            <a:r>
              <a:rPr lang="en-US" dirty="0"/>
              <a:t>&lt;Interconnect Model&gt; </a:t>
            </a:r>
          </a:p>
          <a:p>
            <a:pPr lvl="1"/>
            <a:r>
              <a:rPr lang="en-US" dirty="0" smtClean="0"/>
              <a:t>[</a:t>
            </a:r>
            <a:r>
              <a:rPr lang="en-US" dirty="0"/>
              <a:t>Begin </a:t>
            </a:r>
            <a:r>
              <a:rPr lang="en-US" dirty="0" smtClean="0"/>
              <a:t>Model] &lt;interconnect model name&gt;</a:t>
            </a:r>
            <a:endParaRPr lang="en-US" dirty="0"/>
          </a:p>
          <a:p>
            <a:pPr lvl="2"/>
            <a:r>
              <a:rPr lang="en-US" sz="2000" dirty="0" smtClean="0"/>
              <a:t>…</a:t>
            </a:r>
            <a:endParaRPr lang="en-US" sz="2000" dirty="0"/>
          </a:p>
          <a:p>
            <a:pPr lvl="1"/>
            <a:r>
              <a:rPr lang="en-US" dirty="0"/>
              <a:t>[End </a:t>
            </a:r>
            <a:r>
              <a:rPr lang="en-US" dirty="0" smtClean="0"/>
              <a:t>Model]</a:t>
            </a:r>
          </a:p>
          <a:p>
            <a:pPr lvl="1"/>
            <a:r>
              <a:rPr lang="en-US" dirty="0"/>
              <a:t>[Begin Model] &lt;interconnect model name&gt;</a:t>
            </a:r>
          </a:p>
          <a:p>
            <a:pPr lvl="2"/>
            <a:r>
              <a:rPr lang="en-US" sz="2000" dirty="0"/>
              <a:t>…</a:t>
            </a:r>
          </a:p>
          <a:p>
            <a:pPr lvl="1"/>
            <a:r>
              <a:rPr lang="en-US" dirty="0"/>
              <a:t>[End Model]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r>
              <a:rPr lang="en-US" dirty="0"/>
              <a:t>[End Interconnect </a:t>
            </a:r>
            <a:r>
              <a:rPr lang="en-US" dirty="0" smtClean="0"/>
              <a:t>Model]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7128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3992</TotalTime>
  <Words>642</Words>
  <Application>Microsoft Office PowerPoint</Application>
  <PresentationFormat>On-screen Show (4:3)</PresentationFormat>
  <Paragraphs>154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 Presentation</vt:lpstr>
      <vt:lpstr>IBIS Interconnect BIRD</vt:lpstr>
      <vt:lpstr>Overview</vt:lpstr>
      <vt:lpstr>Similar Approach for IBIS and EBD</vt:lpstr>
      <vt:lpstr>IBIS Interconnect Model Terminals</vt:lpstr>
      <vt:lpstr>Touchstone Model Shortcut</vt:lpstr>
      <vt:lpstr>Pre and Post Layout IBIS Files</vt:lpstr>
      <vt:lpstr>Corners</vt:lpstr>
      <vt:lpstr>[Interconnect Model Selector]</vt:lpstr>
      <vt:lpstr>[Interconnect Model]</vt:lpstr>
      <vt:lpstr>[Begin Model]</vt:lpstr>
      <vt:lpstr>Terminal</vt:lpstr>
      <vt:lpstr>Terminals</vt:lpstr>
      <vt:lpstr>Next Steps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wkatz</cp:lastModifiedBy>
  <cp:revision>293</cp:revision>
  <cp:lastPrinted>2014-01-15T15:39:02Z</cp:lastPrinted>
  <dcterms:created xsi:type="dcterms:W3CDTF">2010-01-20T19:11:57Z</dcterms:created>
  <dcterms:modified xsi:type="dcterms:W3CDTF">2014-06-02T19:01:50Z</dcterms:modified>
</cp:coreProperties>
</file>