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5" r:id="rId3"/>
    <p:sldId id="297" r:id="rId4"/>
    <p:sldId id="319" r:id="rId5"/>
    <p:sldId id="320" r:id="rId6"/>
    <p:sldId id="325" r:id="rId7"/>
    <p:sldId id="321" r:id="rId8"/>
    <p:sldId id="324" r:id="rId9"/>
    <p:sldId id="318" r:id="rId10"/>
    <p:sldId id="326" r:id="rId11"/>
    <p:sldId id="323" r:id="rId12"/>
    <p:sldId id="322" r:id="rId13"/>
    <p:sldId id="327" r:id="rId14"/>
    <p:sldId id="317" r:id="rId1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36600"/>
    <a:srgbClr val="6600FF"/>
    <a:srgbClr val="6699FF"/>
    <a:srgbClr val="6666FF"/>
    <a:srgbClr val="99CC00"/>
    <a:srgbClr val="FFFF66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0341" autoAdjust="0"/>
    <p:restoredTop sz="94207" autoAdjust="0"/>
  </p:normalViewPr>
  <p:slideViewPr>
    <p:cSldViewPr snapToGrid="0">
      <p:cViewPr>
        <p:scale>
          <a:sx n="100" d="100"/>
          <a:sy n="100" d="100"/>
        </p:scale>
        <p:origin x="-1866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052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pPr>
              <a:defRPr/>
            </a:pPr>
            <a:fld id="{1B02F53C-5B59-40F8-8BC6-56AA247BB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955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2475"/>
            <a:ext cx="53657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defTabSz="968375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3" tIns="48323" rIns="96643" bIns="48323" numCol="1" anchor="b" anchorCtr="0" compatLnSpc="1">
            <a:prstTxWarp prst="textNoShape">
              <a:avLst/>
            </a:prstTxWarp>
          </a:bodyPr>
          <a:lstStyle>
            <a:lvl1pPr algn="r" defTabSz="968375">
              <a:defRPr sz="1300"/>
            </a:lvl1pPr>
          </a:lstStyle>
          <a:p>
            <a:pPr>
              <a:defRPr/>
            </a:pPr>
            <a:fld id="{D6FC1F1C-B437-45CB-A8A7-183A11048E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4419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BB8A2B-6E5D-4E7D-8AE7-69A73B77ED2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5BBA02-657D-4EDA-8C06-81AC1547C8A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B85ECF-411C-49B7-A5C5-BC44CA88D428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72B448-52AC-4556-8779-9110537D8E59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863" y="2838450"/>
            <a:ext cx="2774950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777875"/>
            <a:ext cx="6248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3048000"/>
            <a:ext cx="49530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085975" y="6248400"/>
            <a:ext cx="16224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937000" y="6248400"/>
            <a:ext cx="2997200" cy="45720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15200" y="6248400"/>
            <a:ext cx="1371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E52F7-190C-4AEB-A297-B05EF3C97E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7988" y="320675"/>
            <a:ext cx="2176462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20675"/>
            <a:ext cx="6376988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69151-F9BD-43CD-A2B7-0184C7D20D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50" y="187464"/>
            <a:ext cx="8705850" cy="7078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77275" cy="4953000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>
                <a:solidFill>
                  <a:srgbClr val="008000"/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 marL="1143000" indent="-228600">
              <a:buFont typeface="Wingdings" pitchFamily="2" charset="2"/>
              <a:buChar char="§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05D63-F0DD-42ED-BEDD-8F28DD4A4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D264A-3267-4C13-9BC2-C04759C249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262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4262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6E605-8EA6-4E44-B2B0-67AD9378C5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24C22-387F-483D-B009-5F1423C288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17D60-0346-47AB-9097-11DAE4D726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73BB4-EBB5-47A6-8383-186EFC187E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FD646-2F48-4DAE-9C83-A36788622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DFCE4-7285-458C-A469-3970AA278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57175" y="187464"/>
            <a:ext cx="87058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7727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/>
              <a:t> 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033ACCF-38FF-4310-A5C8-3A78C6DDA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1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8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§"/>
        <a:defRPr sz="3200">
          <a:solidFill>
            <a:srgbClr val="008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800">
          <a:solidFill>
            <a:schemeClr val="accent6">
              <a:lumMod val="50000"/>
            </a:schemeClr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a.org/ibis/editorial_wip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a.org/ibis/bird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a.org/ibis/birds/bird141.txt" TargetMode="External"/><Relationship Id="rId13" Type="http://schemas.openxmlformats.org/officeDocument/2006/relationships/hyperlink" Target="http://www.eda.org/ibis/birds/bird136.txt" TargetMode="External"/><Relationship Id="rId18" Type="http://schemas.openxmlformats.org/officeDocument/2006/relationships/hyperlink" Target="http://www.eda.org/ibis/birds/bird130.txt" TargetMode="External"/><Relationship Id="rId26" Type="http://schemas.openxmlformats.org/officeDocument/2006/relationships/hyperlink" Target="http://www.eda.org/ibis/birds/bird111.3.txt" TargetMode="External"/><Relationship Id="rId3" Type="http://schemas.openxmlformats.org/officeDocument/2006/relationships/hyperlink" Target="http://www.eda.org/ibis/birds/bird149.1.txt" TargetMode="External"/><Relationship Id="rId21" Type="http://schemas.openxmlformats.org/officeDocument/2006/relationships/hyperlink" Target="http://www.eda.org/ibis/birds/bird120.1.txt" TargetMode="External"/><Relationship Id="rId7" Type="http://schemas.openxmlformats.org/officeDocument/2006/relationships/hyperlink" Target="http://www.eda.org/ibis/birds/bird142.txt" TargetMode="External"/><Relationship Id="rId12" Type="http://schemas.openxmlformats.org/officeDocument/2006/relationships/hyperlink" Target="http://www.eda.org/ibis/birds/bird137.txt" TargetMode="External"/><Relationship Id="rId17" Type="http://schemas.openxmlformats.org/officeDocument/2006/relationships/hyperlink" Target="http://www.eda.org/ibis/birds/bird132.txt" TargetMode="External"/><Relationship Id="rId25" Type="http://schemas.openxmlformats.org/officeDocument/2006/relationships/hyperlink" Target="http://www.eda.org/ibis/birds/bird112.txt" TargetMode="External"/><Relationship Id="rId2" Type="http://schemas.openxmlformats.org/officeDocument/2006/relationships/hyperlink" Target="http://www.eda.org/ibis/birds/bird151.txt" TargetMode="External"/><Relationship Id="rId16" Type="http://schemas.openxmlformats.org/officeDocument/2006/relationships/hyperlink" Target="http://www.eda.org/ibis/birds/bird133.1.txt" TargetMode="External"/><Relationship Id="rId20" Type="http://schemas.openxmlformats.org/officeDocument/2006/relationships/hyperlink" Target="http://www.eda.org/ibis/birds/bird126.tx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a.org/ibis/birds/bird143.txt" TargetMode="External"/><Relationship Id="rId11" Type="http://schemas.openxmlformats.org/officeDocument/2006/relationships/hyperlink" Target="http://www.eda.org/ibis/birds/bird138.txt" TargetMode="External"/><Relationship Id="rId24" Type="http://schemas.openxmlformats.org/officeDocument/2006/relationships/hyperlink" Target="http://www.eda.org/ibis/birds/bird113.3.txt" TargetMode="External"/><Relationship Id="rId5" Type="http://schemas.openxmlformats.org/officeDocument/2006/relationships/hyperlink" Target="http://www.eda.org/ibis/birds/bird146.txt" TargetMode="External"/><Relationship Id="rId15" Type="http://schemas.openxmlformats.org/officeDocument/2006/relationships/hyperlink" Target="http://www.eda.org/ibis/birds/bird134.txt" TargetMode="External"/><Relationship Id="rId23" Type="http://schemas.openxmlformats.org/officeDocument/2006/relationships/hyperlink" Target="http://www.eda.org/ibis/birds/bird114.3.txt" TargetMode="External"/><Relationship Id="rId10" Type="http://schemas.openxmlformats.org/officeDocument/2006/relationships/hyperlink" Target="http://www.eda.org/ibis/birds/bird139.1.txt" TargetMode="External"/><Relationship Id="rId19" Type="http://schemas.openxmlformats.org/officeDocument/2006/relationships/hyperlink" Target="http://www.eda.org/ibis/birds/bird127.4.txt" TargetMode="External"/><Relationship Id="rId4" Type="http://schemas.openxmlformats.org/officeDocument/2006/relationships/hyperlink" Target="http://www.eda.org/ibis/birds/bird148.txt" TargetMode="External"/><Relationship Id="rId9" Type="http://schemas.openxmlformats.org/officeDocument/2006/relationships/hyperlink" Target="http://www.eda.org/ibis/birds/bird140.2.txt" TargetMode="External"/><Relationship Id="rId14" Type="http://schemas.openxmlformats.org/officeDocument/2006/relationships/hyperlink" Target="http://www.eda.org/ibis/birds/bird135.1.txt" TargetMode="External"/><Relationship Id="rId22" Type="http://schemas.openxmlformats.org/officeDocument/2006/relationships/hyperlink" Target="http://www.eda.org/ibis/birds/bird115.txt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363663"/>
            <a:ext cx="8515350" cy="769937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6600"/>
                </a:solidFill>
              </a:rPr>
              <a:t>IBIS 5.1: An Overview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62375" y="2457450"/>
            <a:ext cx="4676774" cy="1247775"/>
          </a:xfrm>
        </p:spPr>
        <p:txBody>
          <a:bodyPr/>
          <a:lstStyle/>
          <a:p>
            <a:pPr eaLnBrk="1" hangingPunct="1"/>
            <a:r>
              <a:rPr lang="en-US" sz="2000" dirty="0" smtClean="0"/>
              <a:t>IBIS Editorial Task Group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Presented by</a:t>
            </a:r>
          </a:p>
          <a:p>
            <a:pPr eaLnBrk="1" hangingPunct="1"/>
            <a:r>
              <a:rPr lang="en-US" sz="2000" dirty="0" smtClean="0"/>
              <a:t>Michael Mirmak</a:t>
            </a:r>
          </a:p>
          <a:p>
            <a:pPr eaLnBrk="1" hangingPunct="1"/>
            <a:endParaRPr lang="en-US" sz="2000" dirty="0" smtClean="0"/>
          </a:p>
        </p:txBody>
      </p:sp>
      <p:sp>
        <p:nvSpPr>
          <p:cNvPr id="12292" name="Rectangle 8"/>
          <p:cNvSpPr>
            <a:spLocks noChangeArrowheads="1"/>
          </p:cNvSpPr>
          <p:nvPr/>
        </p:nvSpPr>
        <p:spPr bwMode="auto">
          <a:xfrm>
            <a:off x="6667500" y="2603500"/>
            <a:ext cx="22225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>
              <a:latin typeface="Arial" charset="0"/>
            </a:endParaRPr>
          </a:p>
        </p:txBody>
      </p:sp>
      <p:sp>
        <p:nvSpPr>
          <p:cNvPr id="12293" name="Text Box 9"/>
          <p:cNvSpPr txBox="1">
            <a:spLocks noChangeArrowheads="1"/>
          </p:cNvSpPr>
          <p:nvPr/>
        </p:nvSpPr>
        <p:spPr bwMode="auto">
          <a:xfrm>
            <a:off x="6829425" y="27463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2294" name="Rectangle 13"/>
          <p:cNvSpPr>
            <a:spLocks noChangeArrowheads="1"/>
          </p:cNvSpPr>
          <p:nvPr/>
        </p:nvSpPr>
        <p:spPr bwMode="auto">
          <a:xfrm>
            <a:off x="3844923" y="4203700"/>
            <a:ext cx="45942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charset="0"/>
              </a:rPr>
              <a:t>IBIS Summit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>
                <a:latin typeface="Arial" charset="0"/>
              </a:rPr>
              <a:t>at DAC </a:t>
            </a:r>
            <a:r>
              <a:rPr lang="en-US" sz="2000" dirty="0" smtClean="0">
                <a:latin typeface="Arial" charset="0"/>
              </a:rPr>
              <a:t>2012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charset="0"/>
              </a:rPr>
              <a:t>June 5, 2012</a:t>
            </a:r>
            <a:endParaRPr lang="en-US" sz="2000" dirty="0"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r>
              <a:rPr lang="en-US" sz="2000" dirty="0" smtClean="0">
                <a:latin typeface="Arial" charset="0"/>
                <a:hlinkClick r:id="rId3"/>
              </a:rPr>
              <a:t>http</a:t>
            </a:r>
            <a:r>
              <a:rPr lang="en-US" sz="2000" dirty="0">
                <a:latin typeface="Arial" charset="0"/>
                <a:hlinkClick r:id="rId3"/>
              </a:rPr>
              <a:t>://</a:t>
            </a:r>
            <a:r>
              <a:rPr lang="en-US" sz="2000" dirty="0" smtClean="0">
                <a:latin typeface="Arial" charset="0"/>
                <a:hlinkClick r:id="rId3"/>
              </a:rPr>
              <a:t>www.eda.org/ibis/editorial_wip/</a:t>
            </a:r>
            <a:endParaRPr lang="en-US" sz="2000" dirty="0"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None/>
            </a:pP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and After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presentation of AMI Parameters…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405D63-F0DD-42ED-BEDD-8F28DD4A40A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1871663"/>
            <a:ext cx="7942263" cy="397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206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50" y="249019"/>
            <a:ext cx="8705850" cy="646331"/>
          </a:xfrm>
        </p:spPr>
        <p:txBody>
          <a:bodyPr/>
          <a:lstStyle/>
          <a:p>
            <a:r>
              <a:rPr lang="en-US" sz="3600" dirty="0" smtClean="0"/>
              <a:t>Next Steps &amp; Discussion Topics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Future versions will renumber the sections to avoid names such as 10A</a:t>
            </a:r>
            <a:r>
              <a:rPr lang="en-US" dirty="0"/>
              <a:t>, </a:t>
            </a:r>
            <a:r>
              <a:rPr lang="en-US" dirty="0" smtClean="0"/>
              <a:t>6B</a:t>
            </a:r>
            <a:r>
              <a:rPr lang="en-US" dirty="0"/>
              <a:t>, </a:t>
            </a:r>
            <a:r>
              <a:rPr lang="en-US" dirty="0" smtClean="0"/>
              <a:t>etc.</a:t>
            </a:r>
          </a:p>
          <a:p>
            <a:r>
              <a:rPr lang="en-US" dirty="0" smtClean="0"/>
              <a:t>How </a:t>
            </a:r>
            <a:r>
              <a:rPr lang="en-US" dirty="0"/>
              <a:t>should BIRDs after IBIS 5.1 be written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~15 BIRDs are proposed for </a:t>
            </a:r>
            <a:r>
              <a:rPr lang="en-US" i="1" dirty="0" smtClean="0"/>
              <a:t>after</a:t>
            </a:r>
            <a:r>
              <a:rPr lang="en-US" dirty="0" smtClean="0"/>
              <a:t> 5.1</a:t>
            </a:r>
          </a:p>
          <a:p>
            <a:pPr lvl="1"/>
            <a:r>
              <a:rPr lang="en-US" dirty="0" smtClean="0"/>
              <a:t>May need re-writing using IBIS 5.1 as a baseline</a:t>
            </a:r>
          </a:p>
          <a:p>
            <a:r>
              <a:rPr lang="en-US" dirty="0" smtClean="0"/>
              <a:t>Is the next version IBIS 6.0?</a:t>
            </a:r>
          </a:p>
          <a:p>
            <a:pPr lvl="1"/>
            <a:r>
              <a:rPr lang="en-US" dirty="0" smtClean="0"/>
              <a:t>Any IBIS 5.2 would be for standardization only</a:t>
            </a:r>
          </a:p>
          <a:p>
            <a:pPr lvl="1"/>
            <a:r>
              <a:rPr lang="en-US" dirty="0"/>
              <a:t>Move to date </a:t>
            </a:r>
            <a:r>
              <a:rPr lang="en-US" dirty="0" smtClean="0"/>
              <a:t>codes (e.g., IBIS 2012.09)?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405D63-F0DD-42ED-BEDD-8F28DD4A40A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4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Role: Review!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</a:t>
            </a:r>
            <a:r>
              <a:rPr lang="en-US" dirty="0"/>
              <a:t>to three IBIS Open Forum meetings are expected to complete review</a:t>
            </a:r>
          </a:p>
          <a:p>
            <a:endParaRPr lang="en-US" dirty="0"/>
          </a:p>
          <a:p>
            <a:r>
              <a:rPr lang="en-US" dirty="0" smtClean="0"/>
              <a:t>We need </a:t>
            </a:r>
            <a:r>
              <a:rPr lang="en-US" u="sng" dirty="0" smtClean="0"/>
              <a:t>your eyes</a:t>
            </a:r>
            <a:r>
              <a:rPr lang="en-US" dirty="0" smtClean="0"/>
              <a:t> to ensure success!</a:t>
            </a:r>
          </a:p>
          <a:p>
            <a:pPr lvl="1"/>
            <a:r>
              <a:rPr lang="en-US" dirty="0" smtClean="0"/>
              <a:t>Is the document technically correct?</a:t>
            </a:r>
          </a:p>
          <a:p>
            <a:pPr lvl="1"/>
            <a:r>
              <a:rPr lang="en-US" dirty="0" smtClean="0"/>
              <a:t>Is it readable?  Usable?  Improved over 5.0?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405D63-F0DD-42ED-BEDD-8F28DD4A40A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 bwMode="auto">
          <a:xfrm>
            <a:off x="361950" y="5076825"/>
            <a:ext cx="8448675" cy="86677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Watch for the IBIS 5.1 draft and please provide comments! </a:t>
            </a:r>
          </a:p>
        </p:txBody>
      </p:sp>
    </p:spTree>
    <p:extLst>
      <p:ext uri="{BB962C8B-B14F-4D97-AF65-F5344CB8AC3E}">
        <p14:creationId xmlns:p14="http://schemas.microsoft.com/office/powerpoint/2010/main" val="36431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and Thanks!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Thanks </a:t>
            </a:r>
            <a:r>
              <a:rPr lang="en-US" sz="2800" dirty="0" smtClean="0"/>
              <a:t>to the IBIS Editorial Task Group for their hard work in creating this </a:t>
            </a:r>
            <a:r>
              <a:rPr lang="en-US" sz="2800" dirty="0" smtClean="0"/>
              <a:t>document</a:t>
            </a:r>
          </a:p>
          <a:p>
            <a:pPr lvl="1"/>
            <a:r>
              <a:rPr lang="en-US" sz="2400" dirty="0" smtClean="0"/>
              <a:t>Special recognition to our most active reviewers</a:t>
            </a:r>
          </a:p>
          <a:p>
            <a:pPr lvl="2"/>
            <a:r>
              <a:rPr lang="en-US" sz="2000" dirty="0" smtClean="0"/>
              <a:t>Radek Biernacki</a:t>
            </a:r>
          </a:p>
          <a:p>
            <a:pPr lvl="2"/>
            <a:r>
              <a:rPr lang="en-US" sz="2000" dirty="0" smtClean="0"/>
              <a:t>Lou Church</a:t>
            </a:r>
            <a:endParaRPr lang="en-US" sz="2000" dirty="0" smtClean="0"/>
          </a:p>
          <a:p>
            <a:pPr lvl="2"/>
            <a:r>
              <a:rPr lang="en-US" sz="2000" dirty="0" smtClean="0"/>
              <a:t>Walter Katz</a:t>
            </a:r>
          </a:p>
          <a:p>
            <a:pPr lvl="2"/>
            <a:r>
              <a:rPr lang="en-US" sz="2000" dirty="0" smtClean="0"/>
              <a:t>Arpad Muranyi</a:t>
            </a:r>
          </a:p>
          <a:p>
            <a:pPr lvl="2"/>
            <a:r>
              <a:rPr lang="en-US" sz="2000" dirty="0" smtClean="0"/>
              <a:t>Bob Ross</a:t>
            </a:r>
          </a:p>
          <a:p>
            <a:pPr lvl="2"/>
            <a:r>
              <a:rPr lang="en-US" sz="2000" dirty="0" smtClean="0"/>
              <a:t>Randy Wolff</a:t>
            </a:r>
            <a:endParaRPr lang="en-US" sz="2000" dirty="0"/>
          </a:p>
          <a:p>
            <a:r>
              <a:rPr lang="en-US" sz="2800" dirty="0" smtClean="0"/>
              <a:t>… and to the IBIS community for their patience and support!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405D63-F0DD-42ED-BEDD-8F28DD4A40A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46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2012 </a:t>
            </a:r>
            <a:r>
              <a:rPr lang="en-US" dirty="0"/>
              <a:t>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3A8F3E-3FC5-4EA0-9B75-ACC9AB1254CD}" type="slidenum">
              <a:rPr lang="en-US">
                <a:latin typeface="+mn-lt"/>
              </a:rPr>
              <a:pPr>
                <a:defRPr/>
              </a:pPr>
              <a:t>14</a:t>
            </a:fld>
            <a:endParaRPr lang="en-US" dirty="0">
              <a:latin typeface="+mn-lt"/>
            </a:endParaRPr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3038" y="1155700"/>
            <a:ext cx="8666162" cy="5080000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 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title"/>
          </p:nvPr>
        </p:nvSpPr>
        <p:spPr>
          <a:xfrm>
            <a:off x="828675" y="3163888"/>
            <a:ext cx="7543800" cy="762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6600"/>
                </a:solidFill>
              </a:rPr>
              <a:t>Q/A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6600"/>
                </a:solidFill>
              </a:rPr>
              <a:t>Agenda</a:t>
            </a:r>
          </a:p>
        </p:txBody>
      </p:sp>
      <p:sp>
        <p:nvSpPr>
          <p:cNvPr id="13317" name="Rectangle 2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Why is IBIS 5.1 different?</a:t>
            </a:r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Development Background</a:t>
            </a:r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Major Changes</a:t>
            </a:r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BIRDs in IBIS 5.1</a:t>
            </a:r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Technical Changes</a:t>
            </a:r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Before and After</a:t>
            </a:r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Next Steps &amp; Discussion Topics</a:t>
            </a:r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Your Role: Review!</a:t>
            </a:r>
            <a:endParaRPr lang="en-US" dirty="0" smtClean="0">
              <a:solidFill>
                <a:srgbClr val="336600"/>
              </a:solidFill>
            </a:endParaRPr>
          </a:p>
          <a:p>
            <a:pPr lvl="1" eaLnBrk="1" hangingPunct="1"/>
            <a:endParaRPr lang="en-US" dirty="0" smtClean="0">
              <a:solidFill>
                <a:srgbClr val="336600"/>
              </a:solidFill>
            </a:endParaRPr>
          </a:p>
        </p:txBody>
      </p:sp>
      <p:sp>
        <p:nvSpPr>
          <p:cNvPr id="13314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2012 </a:t>
            </a:r>
            <a:r>
              <a:rPr lang="en-US" dirty="0"/>
              <a:t>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6C8084-833F-46ED-BB7C-17266F9338FC}" type="slidenum">
              <a:rPr lang="en-US">
                <a:latin typeface="+mn-lt"/>
              </a:rPr>
              <a:pPr>
                <a:defRPr/>
              </a:pPr>
              <a:t>2</a:t>
            </a:fld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3"/>
          <p:cNvSpPr>
            <a:spLocks noGrp="1" noChangeArrowheads="1"/>
          </p:cNvSpPr>
          <p:nvPr>
            <p:ph type="title"/>
          </p:nvPr>
        </p:nvSpPr>
        <p:spPr>
          <a:xfrm>
            <a:off x="247650" y="310575"/>
            <a:ext cx="8705850" cy="584775"/>
          </a:xfrm>
        </p:spPr>
        <p:txBody>
          <a:bodyPr/>
          <a:lstStyle/>
          <a:p>
            <a:r>
              <a:rPr lang="en-US" sz="3200" dirty="0" smtClean="0"/>
              <a:t>IBIS 5.1 – A Reformatted Document</a:t>
            </a:r>
          </a:p>
        </p:txBody>
      </p:sp>
      <p:sp>
        <p:nvSpPr>
          <p:cNvPr id="7782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5.1 doesn’t just add new features and clarifications</a:t>
            </a:r>
          </a:p>
          <a:p>
            <a:pPr lvl="1"/>
            <a:r>
              <a:rPr lang="en-US" dirty="0" smtClean="0"/>
              <a:t>It’s entirely different in appearance and format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Rationale</a:t>
            </a:r>
          </a:p>
          <a:p>
            <a:pPr lvl="1"/>
            <a:r>
              <a:rPr lang="en-US" dirty="0" smtClean="0"/>
              <a:t>Ease of change submissions (BIRDs)</a:t>
            </a:r>
          </a:p>
          <a:p>
            <a:pPr lvl="1"/>
            <a:r>
              <a:rPr lang="en-US" dirty="0"/>
              <a:t>Ease of </a:t>
            </a:r>
            <a:r>
              <a:rPr lang="en-US" dirty="0" smtClean="0"/>
              <a:t>editing</a:t>
            </a:r>
          </a:p>
          <a:p>
            <a:pPr lvl="1"/>
            <a:r>
              <a:rPr lang="en-US" dirty="0" smtClean="0"/>
              <a:t>Improved readability</a:t>
            </a:r>
          </a:p>
          <a:p>
            <a:pPr lvl="1"/>
            <a:r>
              <a:rPr lang="en-US" dirty="0" smtClean="0"/>
              <a:t>Improved usability, with cross-references &amp; hyperlinks</a:t>
            </a:r>
          </a:p>
        </p:txBody>
      </p:sp>
      <p:sp>
        <p:nvSpPr>
          <p:cNvPr id="1433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2012 IBIS Summit at DAC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25DD-A3F7-4F48-9FA2-00B2A95A75D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7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7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78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78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7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7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IBIS 5.0 approved in August 2008</a:t>
            </a:r>
          </a:p>
          <a:p>
            <a:r>
              <a:rPr lang="en-US" sz="2800" dirty="0" smtClean="0"/>
              <a:t>Editorial Task Group began in Nov. 2010</a:t>
            </a:r>
          </a:p>
          <a:p>
            <a:pPr lvl="1"/>
            <a:r>
              <a:rPr lang="en-US" sz="2400" dirty="0" smtClean="0"/>
              <a:t>Prototypes from TechAmerica’s technical writer, Lou Church</a:t>
            </a:r>
          </a:p>
          <a:p>
            <a:r>
              <a:rPr lang="en-US" sz="2800" dirty="0" smtClean="0"/>
              <a:t>Initial drafts released summer 2011</a:t>
            </a:r>
          </a:p>
          <a:p>
            <a:r>
              <a:rPr lang="en-US" sz="2800" dirty="0" smtClean="0"/>
              <a:t>Draft 0.155 released May 30, 2012</a:t>
            </a:r>
          </a:p>
          <a:p>
            <a:r>
              <a:rPr lang="en-US" sz="2800" dirty="0" smtClean="0"/>
              <a:t>Upcoming milestones</a:t>
            </a:r>
          </a:p>
          <a:p>
            <a:pPr lvl="1"/>
            <a:r>
              <a:rPr lang="en-US" sz="2000" dirty="0" smtClean="0"/>
              <a:t>June 13: expected finalization by the Editorial Task Group</a:t>
            </a:r>
          </a:p>
          <a:p>
            <a:pPr lvl="1"/>
            <a:r>
              <a:rPr lang="en-US" sz="2000" dirty="0" smtClean="0"/>
              <a:t>June 22: expected introduction at the IBIS Open Forum</a:t>
            </a:r>
          </a:p>
          <a:p>
            <a:pPr lvl="1"/>
            <a:r>
              <a:rPr lang="en-US" sz="2000" dirty="0" smtClean="0"/>
              <a:t>Editorial Task Group will likely suspend meeting </a:t>
            </a:r>
            <a:r>
              <a:rPr lang="en-US" sz="2000" smtClean="0"/>
              <a:t>after approval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405D63-F0DD-42ED-BEDD-8F28DD4A40A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14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Clarifications for AMI and new non-AMI features</a:t>
            </a:r>
          </a:p>
          <a:p>
            <a:pPr lvl="1"/>
            <a:r>
              <a:rPr lang="en-US" sz="2400" dirty="0" smtClean="0">
                <a:hlinkClick r:id="rId2"/>
              </a:rPr>
              <a:t>http://www.eda.org/ibis/birds/</a:t>
            </a:r>
            <a:r>
              <a:rPr lang="en-US" sz="2400" dirty="0" smtClean="0"/>
              <a:t> </a:t>
            </a:r>
          </a:p>
          <a:p>
            <a:r>
              <a:rPr lang="en-US" sz="2800" dirty="0" smtClean="0"/>
              <a:t>Appearance based on Microsoft Word*</a:t>
            </a:r>
          </a:p>
          <a:p>
            <a:pPr lvl="1"/>
            <a:r>
              <a:rPr lang="en-US" sz="2400" dirty="0" smtClean="0"/>
              <a:t>ASCII is no longer used for figures </a:t>
            </a:r>
            <a:r>
              <a:rPr lang="en-US" sz="2400" dirty="0"/>
              <a:t>and </a:t>
            </a:r>
            <a:r>
              <a:rPr lang="en-US" sz="2400" dirty="0" smtClean="0"/>
              <a:t>tables</a:t>
            </a:r>
          </a:p>
          <a:p>
            <a:pPr lvl="1"/>
            <a:r>
              <a:rPr lang="en-US" sz="2400" dirty="0" smtClean="0"/>
              <a:t>Standards document style has been enforced for headers and body text</a:t>
            </a:r>
          </a:p>
          <a:p>
            <a:r>
              <a:rPr lang="en-US" sz="2800" dirty="0" smtClean="0"/>
              <a:t>Organization has been unified</a:t>
            </a:r>
          </a:p>
          <a:p>
            <a:pPr lvl="1"/>
            <a:r>
              <a:rPr lang="en-US" sz="2400" dirty="0" smtClean="0"/>
              <a:t>The general Section structure is preserved</a:t>
            </a:r>
          </a:p>
          <a:p>
            <a:pPr lvl="1"/>
            <a:r>
              <a:rPr lang="en-US" sz="2400" dirty="0" smtClean="0"/>
              <a:t>Terminology has been made more consistent</a:t>
            </a:r>
          </a:p>
          <a:p>
            <a:pPr lvl="1"/>
            <a:r>
              <a:rPr lang="en-US" sz="2400" dirty="0" smtClean="0"/>
              <a:t>AMI flow, AMI Executable files and AMI Parameters are now more clearly divided into separate sections (6C, 10 and 10A)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405D63-F0DD-42ED-BEDD-8F28DD4A40A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32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BIRDs in IBIS 5.1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7876727"/>
              </p:ext>
            </p:extLst>
          </p:nvPr>
        </p:nvGraphicFramePr>
        <p:xfrm>
          <a:off x="942974" y="1019179"/>
          <a:ext cx="7418388" cy="5265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6171"/>
                <a:gridCol w="5984673"/>
                <a:gridCol w="767544"/>
              </a:tblGrid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151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2"/>
                        </a:rPr>
                        <a:t>IBIS-AMI Modified Reserved Parameters for Jitter/Noise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9-Mar-12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149.1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 dirty="0">
                          <a:effectLst/>
                          <a:hlinkClick r:id="rId3"/>
                        </a:rPr>
                        <a:t>Usage Out Syntax Correction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17-Feb-12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 dirty="0">
                          <a:effectLst/>
                          <a:hlinkClick r:id="rId4"/>
                        </a:rPr>
                        <a:t>Allowable </a:t>
                      </a:r>
                      <a:r>
                        <a:rPr lang="en-US" sz="1100" u="sng" strike="noStrike" dirty="0" err="1">
                          <a:effectLst/>
                          <a:hlinkClick r:id="rId4"/>
                        </a:rPr>
                        <a:t>Model_types</a:t>
                      </a:r>
                      <a:r>
                        <a:rPr lang="en-US" sz="1100" u="sng" strike="noStrike" dirty="0">
                          <a:effectLst/>
                          <a:hlinkClick r:id="rId4"/>
                        </a:rPr>
                        <a:t> with IBIS-AMI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6-Jan-12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146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 dirty="0">
                          <a:effectLst/>
                          <a:hlinkClick r:id="rId5"/>
                        </a:rPr>
                        <a:t>Clarify </a:t>
                      </a:r>
                      <a:r>
                        <a:rPr lang="en-US" sz="1100" u="sng" strike="noStrike" dirty="0" err="1">
                          <a:effectLst/>
                          <a:hlinkClick r:id="rId5"/>
                        </a:rPr>
                        <a:t>sample_interval</a:t>
                      </a:r>
                      <a:r>
                        <a:rPr lang="en-US" sz="1100" u="sng" strike="noStrike" dirty="0">
                          <a:effectLst/>
                          <a:hlinkClick r:id="rId5"/>
                        </a:rPr>
                        <a:t> for IBIS-AMI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9-Dec-11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143.1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 dirty="0">
                          <a:effectLst/>
                          <a:hlinkClick r:id="rId6"/>
                        </a:rPr>
                        <a:t>Correcting the rules for AMI_Close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7-Oct-11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 dirty="0">
                          <a:effectLst/>
                          <a:hlinkClick r:id="rId7"/>
                        </a:rPr>
                        <a:t>Clarification of [Test Data] and [Test Load] scoping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16-Sep-11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8"/>
                        </a:rPr>
                        <a:t>[Composite Current] Clarifications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16-Sep-11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140.2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 dirty="0">
                          <a:effectLst/>
                          <a:hlinkClick r:id="rId9"/>
                        </a:rPr>
                        <a:t>Format Corner and Range Clarification for IBIS-AMI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6-Jan-12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139.2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10"/>
                        </a:rPr>
                        <a:t>Reserved_Parameters Order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16-Sep-11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sng" strike="noStrike" dirty="0">
                          <a:effectLst/>
                          <a:hlinkClick r:id="rId11"/>
                        </a:rPr>
                        <a:t>IBIS-AMI Section 6c Tables Update</a:t>
                      </a:r>
                      <a:endParaRPr lang="fr-FR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16-Sep-11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137.2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12"/>
                        </a:rPr>
                        <a:t>AMI_parameters_in, AMI_parameters_out, msg Clarifications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16-Sep-11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 dirty="0">
                          <a:effectLst/>
                          <a:hlinkClick r:id="rId13"/>
                        </a:rPr>
                        <a:t>Defining Relationships between Type and Format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16-Sep-11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135.1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14"/>
                        </a:rPr>
                        <a:t>Add Boolean to BNF for IBIS-AMI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16-Sep-11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15"/>
                        </a:rPr>
                        <a:t>AMI Function Return Value Clarification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24-Jun-11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133.1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 dirty="0">
                          <a:effectLst/>
                          <a:hlinkClick r:id="rId16"/>
                        </a:rPr>
                        <a:t>Model Corner C_comp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6-Jan-12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sng" strike="noStrike">
                          <a:effectLst/>
                          <a:hlinkClick r:id="rId17"/>
                        </a:rPr>
                        <a:t>Clarification of the Table Format for IBIS_AMI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5-Aug-11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41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sng" strike="noStrike" dirty="0">
                          <a:effectLst/>
                          <a:hlinkClick r:id="rId18"/>
                        </a:rPr>
                        <a:t>Crosstalk Clarification With Respect to AMI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24-Jun-11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127.4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sng" strike="noStrike">
                          <a:effectLst/>
                          <a:hlinkClick r:id="rId19"/>
                        </a:rPr>
                        <a:t>IBIS-AMI Typographical Corrections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9-Dec-11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sng" strike="noStrike" dirty="0">
                          <a:effectLst/>
                          <a:hlinkClick r:id="rId20"/>
                        </a:rPr>
                        <a:t>IBIS-AMI New Reserved Parameter </a:t>
                      </a:r>
                      <a:r>
                        <a:rPr lang="en-US" sz="1100" u="sng" strike="noStrike" dirty="0" err="1">
                          <a:effectLst/>
                          <a:hlinkClick r:id="rId20"/>
                        </a:rPr>
                        <a:t>AMI_Version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18-Feb-11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120.1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sng" strike="noStrike">
                          <a:effectLst/>
                          <a:hlinkClick r:id="rId21"/>
                        </a:rPr>
                        <a:t>IBIS-AMI Flow Correction</a:t>
                      </a:r>
                      <a:endParaRPr lang="en-US" sz="1100" b="0" i="0" u="sng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22-Apr-11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sng" strike="noStrike" dirty="0">
                          <a:effectLst/>
                          <a:hlinkClick r:id="rId22"/>
                        </a:rPr>
                        <a:t>Clarifying Min/Typ/Max in IBIS-AMI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22-Oct-10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114.3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sng" strike="noStrike" dirty="0">
                          <a:effectLst/>
                          <a:hlinkClick r:id="rId23"/>
                        </a:rPr>
                        <a:t>IBIS-AMI Definition Clarifications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 dirty="0">
                          <a:effectLst/>
                        </a:rPr>
                        <a:t>10-Dec-10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079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113.3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sng" strike="noStrike" dirty="0">
                          <a:effectLst/>
                          <a:hlinkClick r:id="rId24"/>
                        </a:rPr>
                        <a:t>Weak tie-up or tie-down resistance and voltage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19-Nov-10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183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sng" strike="noStrike" dirty="0">
                          <a:effectLst/>
                          <a:hlinkClick r:id="rId25"/>
                        </a:rPr>
                        <a:t>IBIS-AMI clock_times Clarification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>
                          <a:effectLst/>
                        </a:rPr>
                        <a:t>11-Jun-10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2183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111.3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sng" strike="noStrike" dirty="0">
                          <a:effectLst/>
                          <a:hlinkClick r:id="rId26"/>
                        </a:rPr>
                        <a:t>Extended Usage of External Series Components in EBDs</a:t>
                      </a:r>
                      <a:endParaRPr lang="en-US" sz="11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u="none" strike="noStrike" dirty="0">
                          <a:effectLst/>
                        </a:rPr>
                        <a:t>24-Apr-09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405D63-F0DD-42ED-BEDD-8F28DD4A40A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5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AMI Technical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Old </a:t>
            </a:r>
            <a:r>
              <a:rPr lang="en-US" dirty="0"/>
              <a:t>AMI files should </a:t>
            </a:r>
            <a:r>
              <a:rPr lang="en-US" dirty="0" smtClean="0"/>
              <a:t>still work </a:t>
            </a:r>
            <a:r>
              <a:rPr lang="en-US" dirty="0"/>
              <a:t>in IBIS </a:t>
            </a:r>
            <a:r>
              <a:rPr lang="en-US" dirty="0" smtClean="0"/>
              <a:t>5.1</a:t>
            </a:r>
          </a:p>
          <a:p>
            <a:endParaRPr lang="en-US" dirty="0"/>
          </a:p>
          <a:p>
            <a:r>
              <a:rPr lang="en-US" dirty="0" smtClean="0"/>
              <a:t>Subtle </a:t>
            </a:r>
            <a:r>
              <a:rPr lang="en-US" dirty="0"/>
              <a:t>AMI flow </a:t>
            </a:r>
            <a:r>
              <a:rPr lang="en-US" dirty="0" smtClean="0"/>
              <a:t>changes</a:t>
            </a:r>
          </a:p>
          <a:p>
            <a:pPr lvl="1"/>
            <a:r>
              <a:rPr lang="en-US" dirty="0" smtClean="0"/>
              <a:t>Previous </a:t>
            </a:r>
            <a:r>
              <a:rPr lang="en-US" dirty="0"/>
              <a:t>flow did not support </a:t>
            </a:r>
            <a:r>
              <a:rPr lang="en-US" dirty="0" smtClean="0"/>
              <a:t>non-LTI models in TX </a:t>
            </a:r>
            <a:r>
              <a:rPr lang="en-US" dirty="0"/>
              <a:t>AMI_GetWave </a:t>
            </a:r>
            <a:endParaRPr lang="en-US" dirty="0" smtClean="0"/>
          </a:p>
          <a:p>
            <a:pPr lvl="2"/>
            <a:r>
              <a:rPr lang="en-US" dirty="0" smtClean="0"/>
              <a:t>For </a:t>
            </a:r>
            <a:r>
              <a:rPr lang="en-US" dirty="0"/>
              <a:t>LTI models, the results should not </a:t>
            </a:r>
            <a:r>
              <a:rPr lang="en-US" dirty="0" smtClean="0"/>
              <a:t>change</a:t>
            </a:r>
          </a:p>
          <a:p>
            <a:pPr lvl="1"/>
            <a:r>
              <a:rPr lang="en-US" dirty="0" err="1" smtClean="0"/>
              <a:t>UseInitOutput</a:t>
            </a:r>
            <a:r>
              <a:rPr lang="en-US" dirty="0" smtClean="0"/>
              <a:t> has been deprecated</a:t>
            </a:r>
          </a:p>
          <a:p>
            <a:pPr lvl="2"/>
            <a:r>
              <a:rPr lang="en-US" dirty="0" smtClean="0"/>
              <a:t>Avoids </a:t>
            </a:r>
            <a:r>
              <a:rPr lang="en-US" dirty="0"/>
              <a:t>"double-counting" </a:t>
            </a:r>
            <a:r>
              <a:rPr lang="en-US" dirty="0" smtClean="0"/>
              <a:t>equalization in TX models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405D63-F0DD-42ED-BEDD-8F28DD4A40A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95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and After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Figures and tables have been transformed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405D63-F0DD-42ED-BEDD-8F28DD4A40A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724" y="2032018"/>
            <a:ext cx="4232275" cy="3382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2066925"/>
            <a:ext cx="4792465" cy="3348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9291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presentation of AMI Parameters…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2012 IBIS Summit at DAC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405D63-F0DD-42ED-BEDD-8F28DD4A40A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1771650"/>
            <a:ext cx="7856537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321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mboo">
  <a:themeElements>
    <a:clrScheme name="Bamboo 2">
      <a:dk1>
        <a:srgbClr val="000000"/>
      </a:dk1>
      <a:lt1>
        <a:srgbClr val="FFFFFF"/>
      </a:lt1>
      <a:dk2>
        <a:srgbClr val="003300"/>
      </a:dk2>
      <a:lt2>
        <a:srgbClr val="5F5F5F"/>
      </a:lt2>
      <a:accent1>
        <a:srgbClr val="009900"/>
      </a:accent1>
      <a:accent2>
        <a:srgbClr val="CC99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B98A00"/>
      </a:accent6>
      <a:hlink>
        <a:srgbClr val="FF3300"/>
      </a:hlink>
      <a:folHlink>
        <a:srgbClr val="663300"/>
      </a:folHlink>
    </a:clrScheme>
    <a:fontScheme name="Bambo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amboo 1">
        <a:dk1>
          <a:srgbClr val="000000"/>
        </a:dk1>
        <a:lt1>
          <a:srgbClr val="FFFFFF"/>
        </a:lt1>
        <a:dk2>
          <a:srgbClr val="396F39"/>
        </a:dk2>
        <a:lt2>
          <a:srgbClr val="FFCC00"/>
        </a:lt2>
        <a:accent1>
          <a:srgbClr val="009900"/>
        </a:accent1>
        <a:accent2>
          <a:srgbClr val="CC9900"/>
        </a:accent2>
        <a:accent3>
          <a:srgbClr val="AEBBAE"/>
        </a:accent3>
        <a:accent4>
          <a:srgbClr val="DADADA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mboo 2">
        <a:dk1>
          <a:srgbClr val="000000"/>
        </a:dk1>
        <a:lt1>
          <a:srgbClr val="FFFFFF"/>
        </a:lt1>
        <a:dk2>
          <a:srgbClr val="003300"/>
        </a:dk2>
        <a:lt2>
          <a:srgbClr val="5F5F5F"/>
        </a:lt2>
        <a:accent1>
          <a:srgbClr val="0099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B98A00"/>
        </a:accent6>
        <a:hlink>
          <a:srgbClr val="FF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mboo 4">
        <a:dk1>
          <a:srgbClr val="000000"/>
        </a:dk1>
        <a:lt1>
          <a:srgbClr val="FFFFFF"/>
        </a:lt1>
        <a:dk2>
          <a:srgbClr val="FF0000"/>
        </a:dk2>
        <a:lt2>
          <a:srgbClr val="800000"/>
        </a:lt2>
        <a:accent1>
          <a:srgbClr val="0080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AA"/>
        </a:accent5>
        <a:accent6>
          <a:srgbClr val="E78A00"/>
        </a:accent6>
        <a:hlink>
          <a:srgbClr val="CC33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Designs\Bamboo.pot</Template>
  <TotalTime>8068</TotalTime>
  <Words>772</Words>
  <Application>Microsoft Office PowerPoint</Application>
  <PresentationFormat>On-screen Show (4:3)</PresentationFormat>
  <Paragraphs>211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Bamboo</vt:lpstr>
      <vt:lpstr>IBIS 5.1: An Overview</vt:lpstr>
      <vt:lpstr>Agenda</vt:lpstr>
      <vt:lpstr>IBIS 5.1 – A Reformatted Document</vt:lpstr>
      <vt:lpstr>Development Background</vt:lpstr>
      <vt:lpstr>Major Changes</vt:lpstr>
      <vt:lpstr>BIRDs in IBIS 5.1</vt:lpstr>
      <vt:lpstr>AMI Technical Changes</vt:lpstr>
      <vt:lpstr>Before and After</vt:lpstr>
      <vt:lpstr>Before…</vt:lpstr>
      <vt:lpstr>… and After</vt:lpstr>
      <vt:lpstr>Next Steps &amp; Discussion Topics</vt:lpstr>
      <vt:lpstr>Your Role: Review!</vt:lpstr>
      <vt:lpstr>… and Thanks!</vt:lpstr>
      <vt:lpstr>Q/A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 Chair's Report and Roadmap</dc:title>
  <dc:subject>IBIS Summit 2011 at DAC</dc:subject>
  <dc:creator>Michael Mirmak</dc:creator>
  <cp:lastModifiedBy>Michael Mirmak</cp:lastModifiedBy>
  <cp:revision>664</cp:revision>
  <cp:lastPrinted>1601-01-01T00:00:00Z</cp:lastPrinted>
  <dcterms:created xsi:type="dcterms:W3CDTF">2002-06-07T19:20:36Z</dcterms:created>
  <dcterms:modified xsi:type="dcterms:W3CDTF">2012-06-04T04:04:35Z</dcterms:modified>
</cp:coreProperties>
</file>