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310" r:id="rId2"/>
    <p:sldId id="329" r:id="rId3"/>
    <p:sldId id="330" r:id="rId4"/>
    <p:sldId id="343" r:id="rId5"/>
    <p:sldId id="331" r:id="rId6"/>
    <p:sldId id="344" r:id="rId7"/>
    <p:sldId id="332" r:id="rId8"/>
    <p:sldId id="333" r:id="rId9"/>
    <p:sldId id="334" r:id="rId10"/>
    <p:sldId id="335" r:id="rId11"/>
    <p:sldId id="336" r:id="rId12"/>
    <p:sldId id="337" r:id="rId13"/>
    <p:sldId id="338" r:id="rId14"/>
    <p:sldId id="345" r:id="rId15"/>
    <p:sldId id="346" r:id="rId16"/>
    <p:sldId id="342" r:id="rId17"/>
    <p:sldId id="347" r:id="rId18"/>
    <p:sldId id="348" r:id="rId19"/>
    <p:sldId id="349" r:id="rId20"/>
    <p:sldId id="350" r:id="rId21"/>
    <p:sldId id="339" r:id="rId22"/>
    <p:sldId id="341" r:id="rId23"/>
    <p:sldId id="340" r:id="rId24"/>
  </p:sldIdLst>
  <p:sldSz cx="9144000" cy="6858000" type="screen4x3"/>
  <p:notesSz cx="9236075" cy="7010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5AED7"/>
    <a:srgbClr val="2B5681"/>
    <a:srgbClr val="E8F0F8"/>
    <a:srgbClr val="E2ECF6"/>
    <a:srgbClr val="D6E4F2"/>
    <a:srgbClr val="3366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760" autoAdjust="0"/>
  </p:normalViewPr>
  <p:slideViewPr>
    <p:cSldViewPr>
      <p:cViewPr varScale="1">
        <p:scale>
          <a:sx n="103" d="100"/>
          <a:sy n="103" d="100"/>
        </p:scale>
        <p:origin x="-8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5" d="100"/>
          <a:sy n="95" d="100"/>
        </p:scale>
        <p:origin x="-2514" y="-96"/>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5231639"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5231639"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5233776"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31477" y="3329940"/>
            <a:ext cx="6773122" cy="3154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5233776"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r>
              <a:rPr lang="en-US" dirty="0" smtClean="0"/>
              <a:t>Parameters Trees –   IBIS Summit @ DAC 2012 –   June 5 –   </a:t>
            </a:r>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r>
              <a:rPr lang="en-US" dirty="0" smtClean="0"/>
              <a:t>Parameter Trees –   IBIS Summit @ DAC 2012–   </a:t>
            </a:r>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r>
              <a:rPr lang="en-US" dirty="0" smtClean="0"/>
              <a:t>Parameter Trees–   IBIS Summit @ DAC 2012–   </a:t>
            </a:r>
            <a:fld id="{64DFFA53-7A85-49BB-896B-3AD28954ACCD}" type="slidenum">
              <a:rPr lang="en-US" smtClean="0"/>
              <a:pPr/>
              <a:t>‹#›</a:t>
            </a:fld>
            <a:r>
              <a:rPr lang="en-US" dirty="0" smtClean="0"/>
              <a:t>	 	</a:t>
            </a:r>
          </a:p>
          <a:p>
            <a:endParaRPr lang="en-US" dirty="0" smtClean="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Root_node" TargetMode="External"/><Relationship Id="rId3" Type="http://schemas.openxmlformats.org/officeDocument/2006/relationships/hyperlink" Target="http://en.wikipedia.org/wiki/Hierarchy" TargetMode="External"/><Relationship Id="rId7" Type="http://schemas.openxmlformats.org/officeDocument/2006/relationships/hyperlink" Target="http://en.wikipedia.org/wiki/Superior_(hierarchy)" TargetMode="External"/><Relationship Id="rId2" Type="http://schemas.openxmlformats.org/officeDocument/2006/relationships/hyperlink" Target="http://en.wikipedia.org/wiki/Tree_structure" TargetMode="External"/><Relationship Id="rId1" Type="http://schemas.openxmlformats.org/officeDocument/2006/relationships/slideLayout" Target="../slideLayouts/slideLayout2.xml"/><Relationship Id="rId6" Type="http://schemas.openxmlformats.org/officeDocument/2006/relationships/hyperlink" Target="http://en.wikipedia.org/wiki/Finite_set" TargetMode="External"/><Relationship Id="rId5" Type="http://schemas.openxmlformats.org/officeDocument/2006/relationships/hyperlink" Target="http://en.wikipedia.org/wiki/Tree" TargetMode="External"/><Relationship Id="rId10" Type="http://schemas.openxmlformats.org/officeDocument/2006/relationships/hyperlink" Target="http://en.wikipedia.org/wiki/Leaf_node" TargetMode="External"/><Relationship Id="rId4" Type="http://schemas.openxmlformats.org/officeDocument/2006/relationships/hyperlink" Target="http://en.wikipedia.org/wiki/Structure" TargetMode="External"/><Relationship Id="rId9" Type="http://schemas.openxmlformats.org/officeDocument/2006/relationships/hyperlink" Target="http://en.wikipedia.org/wiki/Node_(computer_scienc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066800"/>
            <a:ext cx="7772400" cy="1238250"/>
          </a:xfrm>
        </p:spPr>
        <p:txBody>
          <a:bodyPr/>
          <a:lstStyle/>
          <a:p>
            <a:pPr eaLnBrk="1" hangingPunct="1"/>
            <a:r>
              <a:rPr lang="en-US" dirty="0" smtClean="0"/>
              <a:t>Parameter Trees</a:t>
            </a:r>
          </a:p>
        </p:txBody>
      </p:sp>
      <p:sp>
        <p:nvSpPr>
          <p:cNvPr id="15362" name="Subtitle 2"/>
          <p:cNvSpPr>
            <a:spLocks noGrp="1"/>
          </p:cNvSpPr>
          <p:nvPr>
            <p:ph type="subTitle" idx="1"/>
          </p:nvPr>
        </p:nvSpPr>
        <p:spPr>
          <a:xfrm>
            <a:off x="1600200" y="2514600"/>
            <a:ext cx="6553200" cy="3581400"/>
          </a:xfrm>
        </p:spPr>
        <p:txBody>
          <a:bodyPr>
            <a:normAutofit/>
          </a:bodyPr>
          <a:lstStyle/>
          <a:p>
            <a:pPr eaLnBrk="1" hangingPunct="1"/>
            <a:r>
              <a:rPr lang="en-US" dirty="0" smtClean="0"/>
              <a:t>Walter Katz</a:t>
            </a:r>
          </a:p>
          <a:p>
            <a:pPr eaLnBrk="1" hangingPunct="1"/>
            <a:endParaRPr lang="en-US" dirty="0" smtClean="0"/>
          </a:p>
          <a:p>
            <a:pPr eaLnBrk="1" hangingPunct="1"/>
            <a:r>
              <a:rPr lang="en-US" dirty="0" smtClean="0"/>
              <a:t>SiSoft</a:t>
            </a:r>
          </a:p>
          <a:p>
            <a:pPr eaLnBrk="1" hangingPunct="1"/>
            <a:endParaRPr lang="en-US" dirty="0" smtClean="0"/>
          </a:p>
          <a:p>
            <a:pPr eaLnBrk="1" hangingPunct="1"/>
            <a:r>
              <a:rPr lang="en-US" sz="2000" dirty="0" smtClean="0"/>
              <a:t>DAC IBIS Summit</a:t>
            </a:r>
          </a:p>
          <a:p>
            <a:pPr eaLnBrk="1" hangingPunct="1"/>
            <a:r>
              <a:rPr lang="en-US" sz="2000" dirty="0" smtClean="0"/>
              <a:t>San Francisco, CA</a:t>
            </a:r>
          </a:p>
          <a:p>
            <a:pPr eaLnBrk="1" hangingPunct="1"/>
            <a:r>
              <a:rPr lang="en-US" sz="2000" dirty="0" smtClean="0"/>
              <a:t>June 5, 2012</a:t>
            </a:r>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a:t>
            </a:r>
            <a:endParaRPr lang="en-US" dirty="0"/>
          </a:p>
        </p:txBody>
      </p:sp>
      <p:sp>
        <p:nvSpPr>
          <p:cNvPr id="3" name="Content Placeholder 2"/>
          <p:cNvSpPr>
            <a:spLocks noGrp="1"/>
          </p:cNvSpPr>
          <p:nvPr>
            <p:ph idx="1"/>
          </p:nvPr>
        </p:nvSpPr>
        <p:spPr/>
        <p:txBody>
          <a:bodyPr/>
          <a:lstStyle/>
          <a:p>
            <a:r>
              <a:rPr lang="en-US" dirty="0" smtClean="0"/>
              <a:t>In</a:t>
            </a:r>
          </a:p>
          <a:p>
            <a:pPr lvl="1"/>
            <a:r>
              <a:rPr lang="en-US" dirty="0" smtClean="0"/>
              <a:t>Parameter </a:t>
            </a:r>
            <a:r>
              <a:rPr lang="en-US" dirty="0"/>
              <a:t>is passed into </a:t>
            </a:r>
            <a:r>
              <a:rPr lang="en-US" dirty="0" smtClean="0"/>
              <a:t>executable model</a:t>
            </a:r>
          </a:p>
          <a:p>
            <a:r>
              <a:rPr lang="en-US" dirty="0" smtClean="0"/>
              <a:t>Out</a:t>
            </a:r>
          </a:p>
          <a:p>
            <a:pPr lvl="1"/>
            <a:r>
              <a:rPr lang="en-US" dirty="0" smtClean="0"/>
              <a:t>Parameter </a:t>
            </a:r>
            <a:r>
              <a:rPr lang="en-US" dirty="0"/>
              <a:t>is passed </a:t>
            </a:r>
            <a:r>
              <a:rPr lang="en-US" dirty="0" smtClean="0"/>
              <a:t>out of executable model</a:t>
            </a:r>
          </a:p>
          <a:p>
            <a:r>
              <a:rPr lang="en-US" dirty="0" smtClean="0"/>
              <a:t>InOut</a:t>
            </a:r>
          </a:p>
          <a:p>
            <a:pPr marL="800100" lvl="3" indent="-342900"/>
            <a:r>
              <a:rPr lang="en-US" sz="1800" dirty="0"/>
              <a:t>Parameter is passed </a:t>
            </a:r>
            <a:r>
              <a:rPr lang="en-US" sz="1800" dirty="0" smtClean="0"/>
              <a:t>into and out </a:t>
            </a:r>
            <a:r>
              <a:rPr lang="en-US" sz="1800" dirty="0"/>
              <a:t>of executable </a:t>
            </a:r>
            <a:r>
              <a:rPr lang="en-US" sz="1800" dirty="0" smtClean="0"/>
              <a:t>model</a:t>
            </a:r>
          </a:p>
          <a:p>
            <a:r>
              <a:rPr lang="en-US" dirty="0" smtClean="0"/>
              <a:t>Info</a:t>
            </a:r>
          </a:p>
          <a:p>
            <a:pPr marL="800100" lvl="3" indent="-342900"/>
            <a:r>
              <a:rPr lang="en-US" sz="1800" dirty="0"/>
              <a:t>Parameter is </a:t>
            </a:r>
            <a:r>
              <a:rPr lang="en-US" sz="1800" dirty="0" smtClean="0"/>
              <a:t>not passed into or out </a:t>
            </a:r>
            <a:r>
              <a:rPr lang="en-US" sz="1800" dirty="0"/>
              <a:t>of executable </a:t>
            </a:r>
            <a:r>
              <a:rPr lang="en-US" sz="1800" dirty="0" smtClean="0"/>
              <a:t>model</a:t>
            </a:r>
          </a:p>
          <a:p>
            <a:pPr marL="800100" lvl="3" indent="-342900"/>
            <a:r>
              <a:rPr lang="en-US" sz="1800" dirty="0" smtClean="0"/>
              <a:t>Parameter is informational to either EDA tool or User</a:t>
            </a:r>
            <a:endParaRPr lang="en-US" sz="18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10</a:t>
            </a:fld>
            <a:r>
              <a:rPr lang="en-US" smtClean="0"/>
              <a:t>	 	</a:t>
            </a:r>
          </a:p>
          <a:p>
            <a:endParaRPr lang="en-US" smtClean="0"/>
          </a:p>
          <a:p>
            <a:endParaRPr lang="en-US" dirty="0"/>
          </a:p>
        </p:txBody>
      </p:sp>
    </p:spTree>
    <p:extLst>
      <p:ext uri="{BB962C8B-B14F-4D97-AF65-F5344CB8AC3E}">
        <p14:creationId xmlns:p14="http://schemas.microsoft.com/office/powerpoint/2010/main" val="352277508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and Labels</a:t>
            </a:r>
            <a:endParaRPr lang="en-US" dirty="0"/>
          </a:p>
        </p:txBody>
      </p:sp>
      <p:sp>
        <p:nvSpPr>
          <p:cNvPr id="3" name="Content Placeholder 2"/>
          <p:cNvSpPr>
            <a:spLocks noGrp="1"/>
          </p:cNvSpPr>
          <p:nvPr>
            <p:ph idx="1"/>
          </p:nvPr>
        </p:nvSpPr>
        <p:spPr/>
        <p:txBody>
          <a:bodyPr/>
          <a:lstStyle/>
          <a:p>
            <a:r>
              <a:rPr lang="en-US" dirty="0" smtClean="0"/>
              <a:t>Informational to EDA tool and User. That can be used to describe the Root and any Node in the Parameter Tree.</a:t>
            </a: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11</a:t>
            </a:fld>
            <a:r>
              <a:rPr lang="en-US" smtClean="0"/>
              <a:t>	 	</a:t>
            </a:r>
          </a:p>
          <a:p>
            <a:endParaRPr lang="en-US" smtClean="0"/>
          </a:p>
          <a:p>
            <a:endParaRPr lang="en-US" dirty="0"/>
          </a:p>
        </p:txBody>
      </p:sp>
    </p:spTree>
    <p:extLst>
      <p:ext uri="{BB962C8B-B14F-4D97-AF65-F5344CB8AC3E}">
        <p14:creationId xmlns:p14="http://schemas.microsoft.com/office/powerpoint/2010/main" val="216936754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Format Leaves</a:t>
            </a:r>
          </a:p>
        </p:txBody>
      </p:sp>
      <p:sp>
        <p:nvSpPr>
          <p:cNvPr id="3" name="Content Placeholder 2"/>
          <p:cNvSpPr>
            <a:spLocks noGrp="1"/>
          </p:cNvSpPr>
          <p:nvPr>
            <p:ph idx="1"/>
          </p:nvPr>
        </p:nvSpPr>
        <p:spPr>
          <a:xfrm>
            <a:off x="1066800" y="914400"/>
            <a:ext cx="7162800" cy="5334000"/>
          </a:xfrm>
        </p:spPr>
        <p:txBody>
          <a:bodyPr/>
          <a:lstStyle/>
          <a:p>
            <a:r>
              <a:rPr lang="en-US" dirty="0" smtClean="0"/>
              <a:t>Value</a:t>
            </a:r>
          </a:p>
          <a:p>
            <a:pPr lvl="1"/>
            <a:r>
              <a:rPr lang="en-US" dirty="0" smtClean="0"/>
              <a:t>A single value</a:t>
            </a:r>
            <a:endParaRPr lang="en-US" dirty="0"/>
          </a:p>
          <a:p>
            <a:r>
              <a:rPr lang="en-US" dirty="0" smtClean="0"/>
              <a:t>List</a:t>
            </a:r>
          </a:p>
          <a:p>
            <a:pPr lvl="1"/>
            <a:r>
              <a:rPr lang="en-US" dirty="0" smtClean="0"/>
              <a:t>A list of values</a:t>
            </a:r>
            <a:endParaRPr lang="en-US" dirty="0"/>
          </a:p>
          <a:p>
            <a:r>
              <a:rPr lang="en-US" dirty="0" smtClean="0"/>
              <a:t>Corner</a:t>
            </a:r>
          </a:p>
          <a:p>
            <a:pPr lvl="1"/>
            <a:r>
              <a:rPr lang="en-US" dirty="0" smtClean="0"/>
              <a:t>IBIS Process Corner (</a:t>
            </a:r>
            <a:r>
              <a:rPr lang="en-US" dirty="0" err="1" smtClean="0"/>
              <a:t>typ</a:t>
            </a:r>
            <a:r>
              <a:rPr lang="en-US" dirty="0" smtClean="0"/>
              <a:t>, min, max)</a:t>
            </a:r>
            <a:endParaRPr lang="en-US" dirty="0"/>
          </a:p>
          <a:p>
            <a:r>
              <a:rPr lang="en-US" dirty="0" smtClean="0"/>
              <a:t>Range</a:t>
            </a:r>
          </a:p>
          <a:p>
            <a:pPr lvl="1"/>
            <a:r>
              <a:rPr lang="en-US" dirty="0" smtClean="0"/>
              <a:t>Range between a minimum and maximum value</a:t>
            </a:r>
            <a:endParaRPr lang="en-US" dirty="0"/>
          </a:p>
          <a:p>
            <a:r>
              <a:rPr lang="en-US" dirty="0" smtClean="0"/>
              <a:t>Steps</a:t>
            </a:r>
          </a:p>
          <a:p>
            <a:pPr lvl="1"/>
            <a:r>
              <a:rPr lang="en-US" dirty="0"/>
              <a:t>Range between a minimum and maximum </a:t>
            </a:r>
            <a:r>
              <a:rPr lang="en-US" dirty="0" smtClean="0"/>
              <a:t>value divided into an integer number of steps</a:t>
            </a:r>
          </a:p>
          <a:p>
            <a:r>
              <a:rPr lang="en-US" dirty="0"/>
              <a:t>Increment</a:t>
            </a:r>
          </a:p>
          <a:p>
            <a:pPr marL="742950" lvl="2" indent="-342900"/>
            <a:r>
              <a:rPr lang="en-US" dirty="0"/>
              <a:t>Range between a minimum and maximum value divided </a:t>
            </a:r>
            <a:r>
              <a:rPr lang="en-US"/>
              <a:t>into </a:t>
            </a:r>
            <a:r>
              <a:rPr lang="en-US" smtClean="0"/>
              <a:t>uniform steps </a:t>
            </a:r>
            <a:r>
              <a:rPr lang="en-US" dirty="0"/>
              <a:t>of a </a:t>
            </a:r>
            <a:r>
              <a:rPr lang="en-US" dirty="0" smtClean="0"/>
              <a:t>specified </a:t>
            </a:r>
            <a:r>
              <a:rPr lang="en-US" dirty="0"/>
              <a:t>size</a:t>
            </a:r>
          </a:p>
          <a:p>
            <a:pPr lvl="1"/>
            <a:endParaRPr lang="en-US" dirty="0"/>
          </a:p>
        </p:txBody>
      </p:sp>
      <p:sp>
        <p:nvSpPr>
          <p:cNvPr id="4" name="Footer Placeholder 3"/>
          <p:cNvSpPr>
            <a:spLocks noGrp="1"/>
          </p:cNvSpPr>
          <p:nvPr>
            <p:ph type="ftr" sz="quarter" idx="3"/>
          </p:nvPr>
        </p:nvSpPr>
        <p:spPr/>
        <p:txBody>
          <a:bodyPr/>
          <a:lstStyle/>
          <a:p>
            <a:r>
              <a:rPr lang="en-US" dirty="0" smtClean="0"/>
              <a:t>Parameters Trees –   IBIS Summit @ DAC 2012 –   June 5 –   </a:t>
            </a:r>
            <a:fld id="{64DFFA53-7A85-49BB-896B-3AD28954ACCD}" type="slidenum">
              <a:rPr lang="en-US" smtClean="0"/>
              <a:pPr/>
              <a:t>12</a:t>
            </a:fld>
            <a:r>
              <a:rPr lang="en-US" dirty="0" smtClean="0"/>
              <a:t>	 	</a:t>
            </a:r>
          </a:p>
          <a:p>
            <a:endParaRPr lang="en-US" dirty="0" smtClean="0"/>
          </a:p>
          <a:p>
            <a:endParaRPr lang="en-US" dirty="0"/>
          </a:p>
        </p:txBody>
      </p:sp>
    </p:spTree>
    <p:extLst>
      <p:ext uri="{BB962C8B-B14F-4D97-AF65-F5344CB8AC3E}">
        <p14:creationId xmlns:p14="http://schemas.microsoft.com/office/powerpoint/2010/main" val="129240278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Format </a:t>
            </a:r>
            <a:r>
              <a:rPr lang="en-US" dirty="0" smtClean="0"/>
              <a:t>Leaves (continued)</a:t>
            </a:r>
            <a:endParaRPr lang="en-US" dirty="0"/>
          </a:p>
        </p:txBody>
      </p:sp>
      <p:sp>
        <p:nvSpPr>
          <p:cNvPr id="3" name="Content Placeholder 2"/>
          <p:cNvSpPr>
            <a:spLocks noGrp="1"/>
          </p:cNvSpPr>
          <p:nvPr>
            <p:ph idx="1"/>
          </p:nvPr>
        </p:nvSpPr>
        <p:spPr/>
        <p:txBody>
          <a:bodyPr/>
          <a:lstStyle/>
          <a:p>
            <a:r>
              <a:rPr lang="en-US" dirty="0" smtClean="0"/>
              <a:t>Table</a:t>
            </a:r>
          </a:p>
          <a:p>
            <a:pPr lvl="1"/>
            <a:r>
              <a:rPr lang="en-US" dirty="0" smtClean="0"/>
              <a:t>Tabular data consisting of rows and columns</a:t>
            </a:r>
          </a:p>
          <a:p>
            <a:pPr lvl="1"/>
            <a:r>
              <a:rPr lang="en-US" dirty="0" smtClean="0"/>
              <a:t>Each row has the same number of columns</a:t>
            </a:r>
          </a:p>
          <a:p>
            <a:pPr lvl="1"/>
            <a:r>
              <a:rPr lang="en-US" dirty="0" smtClean="0"/>
              <a:t>All data in each column must be the same Type</a:t>
            </a:r>
            <a:endParaRPr lang="en-US" dirty="0"/>
          </a:p>
          <a:p>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13</a:t>
            </a:fld>
            <a:r>
              <a:rPr lang="en-US" smtClean="0"/>
              <a:t>	 	</a:t>
            </a:r>
          </a:p>
          <a:p>
            <a:endParaRPr lang="en-US" smtClean="0"/>
          </a:p>
          <a:p>
            <a:endParaRPr lang="en-US" dirty="0"/>
          </a:p>
        </p:txBody>
      </p:sp>
    </p:spTree>
    <p:extLst>
      <p:ext uri="{BB962C8B-B14F-4D97-AF65-F5344CB8AC3E}">
        <p14:creationId xmlns:p14="http://schemas.microsoft.com/office/powerpoint/2010/main" val="406671216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AMI Parameter Tree Example</a:t>
            </a:r>
            <a:endParaRPr lang="en-US" dirty="0"/>
          </a:p>
        </p:txBody>
      </p:sp>
      <p:sp>
        <p:nvSpPr>
          <p:cNvPr id="3" name="Content Placeholder 2"/>
          <p:cNvSpPr>
            <a:spLocks noGrp="1"/>
          </p:cNvSpPr>
          <p:nvPr>
            <p:ph idx="1"/>
          </p:nvPr>
        </p:nvSpPr>
        <p:spPr/>
        <p:txBody>
          <a:bodyPr/>
          <a:lstStyle/>
          <a:p>
            <a:pPr marL="0" indent="0">
              <a:buNone/>
            </a:pPr>
            <a:r>
              <a:rPr lang="en-US" sz="1200" dirty="0" smtClean="0"/>
              <a:t>(</a:t>
            </a:r>
            <a:r>
              <a:rPr lang="en-US" sz="1200" dirty="0" err="1" smtClean="0"/>
              <a:t>Rx_Root</a:t>
            </a:r>
            <a:endParaRPr lang="en-US" sz="1200" dirty="0"/>
          </a:p>
          <a:p>
            <a:pPr marL="0" indent="0">
              <a:buNone/>
            </a:pPr>
            <a:r>
              <a:rPr lang="en-US" sz="1200" dirty="0"/>
              <a:t>   (Description </a:t>
            </a:r>
            <a:r>
              <a:rPr lang="en-US" sz="1200" dirty="0" smtClean="0"/>
              <a:t>“Example .ami File")</a:t>
            </a:r>
            <a:endParaRPr lang="en-US" sz="1200" dirty="0"/>
          </a:p>
          <a:p>
            <a:pPr marL="0" indent="0">
              <a:buNone/>
            </a:pPr>
            <a:r>
              <a:rPr lang="en-US" sz="1200" dirty="0"/>
              <a:t>   (Reserved_Parameters</a:t>
            </a:r>
          </a:p>
          <a:p>
            <a:pPr marL="0" indent="0">
              <a:buNone/>
            </a:pPr>
            <a:r>
              <a:rPr lang="en-US" sz="1200" dirty="0"/>
              <a:t>      (</a:t>
            </a:r>
            <a:r>
              <a:rPr lang="en-US" sz="1200" dirty="0" err="1"/>
              <a:t>Ignore_Bits</a:t>
            </a:r>
            <a:r>
              <a:rPr lang="en-US" sz="1200" dirty="0"/>
              <a:t> (Usage Info) (Type Integer) </a:t>
            </a:r>
            <a:r>
              <a:rPr lang="en-US" sz="1200" dirty="0" smtClean="0"/>
              <a:t>(</a:t>
            </a:r>
            <a:r>
              <a:rPr lang="en-US" sz="1200" dirty="0"/>
              <a:t>Value </a:t>
            </a:r>
            <a:r>
              <a:rPr lang="en-US" sz="1200" dirty="0" smtClean="0"/>
              <a:t>500000))</a:t>
            </a:r>
            <a:endParaRPr lang="en-US" sz="1200" dirty="0"/>
          </a:p>
          <a:p>
            <a:pPr marL="0" indent="0">
              <a:buNone/>
            </a:pPr>
            <a:r>
              <a:rPr lang="en-US" sz="1200" dirty="0" smtClean="0"/>
              <a:t>      </a:t>
            </a:r>
            <a:r>
              <a:rPr lang="en-US" sz="1200" dirty="0"/>
              <a:t>(</a:t>
            </a:r>
            <a:r>
              <a:rPr lang="en-US" sz="1200" dirty="0" err="1"/>
              <a:t>Max_Init_Aggressors</a:t>
            </a:r>
            <a:r>
              <a:rPr lang="en-US" sz="1200" dirty="0"/>
              <a:t> (Usage Info) (Type Integer) </a:t>
            </a:r>
            <a:r>
              <a:rPr lang="en-US" sz="1200" dirty="0" smtClean="0"/>
              <a:t>(Value 25))</a:t>
            </a:r>
            <a:endParaRPr lang="en-US" sz="1200" dirty="0"/>
          </a:p>
          <a:p>
            <a:pPr marL="0" indent="0">
              <a:buNone/>
            </a:pPr>
            <a:r>
              <a:rPr lang="en-US" sz="1200" dirty="0" smtClean="0"/>
              <a:t>      </a:t>
            </a:r>
            <a:r>
              <a:rPr lang="en-US" sz="1200" dirty="0"/>
              <a:t>(</a:t>
            </a:r>
            <a:r>
              <a:rPr lang="en-US" sz="1200" dirty="0" err="1"/>
              <a:t>Init_Returns_Impulse</a:t>
            </a:r>
            <a:r>
              <a:rPr lang="en-US" sz="1200" dirty="0"/>
              <a:t> (Usage Info) (Type Boolean) </a:t>
            </a:r>
            <a:r>
              <a:rPr lang="en-US" sz="1200" dirty="0" smtClean="0"/>
              <a:t>(</a:t>
            </a:r>
            <a:r>
              <a:rPr lang="en-US" sz="1200" dirty="0"/>
              <a:t>Value </a:t>
            </a:r>
            <a:r>
              <a:rPr lang="en-US" sz="1200" dirty="0" smtClean="0"/>
              <a:t>True))</a:t>
            </a:r>
            <a:endParaRPr lang="en-US" sz="1200" dirty="0"/>
          </a:p>
          <a:p>
            <a:pPr marL="0" indent="0">
              <a:buNone/>
            </a:pPr>
            <a:r>
              <a:rPr lang="en-US" sz="1200" dirty="0" smtClean="0"/>
              <a:t>      </a:t>
            </a:r>
            <a:r>
              <a:rPr lang="en-US" sz="1200" dirty="0"/>
              <a:t>(</a:t>
            </a:r>
            <a:r>
              <a:rPr lang="en-US" sz="1200" dirty="0" err="1"/>
              <a:t>GetWave_Exists</a:t>
            </a:r>
            <a:r>
              <a:rPr lang="en-US" sz="1200" dirty="0"/>
              <a:t> (Usage Info) (Type Boolean) </a:t>
            </a:r>
            <a:r>
              <a:rPr lang="en-US" sz="1200" dirty="0" smtClean="0"/>
              <a:t>(</a:t>
            </a:r>
            <a:r>
              <a:rPr lang="en-US" sz="1200" dirty="0"/>
              <a:t>Value </a:t>
            </a:r>
            <a:r>
              <a:rPr lang="en-US" sz="1200" dirty="0" smtClean="0"/>
              <a:t>True))</a:t>
            </a:r>
            <a:endParaRPr lang="en-US" sz="1200" dirty="0"/>
          </a:p>
          <a:p>
            <a:pPr marL="0" indent="0">
              <a:buNone/>
            </a:pPr>
            <a:r>
              <a:rPr lang="en-US" sz="1200" dirty="0" smtClean="0"/>
              <a:t>      </a:t>
            </a:r>
            <a:r>
              <a:rPr lang="en-US" sz="1200" dirty="0"/>
              <a:t>(</a:t>
            </a:r>
            <a:r>
              <a:rPr lang="en-US" sz="1200" dirty="0" err="1"/>
              <a:t>Rx_Receiver_Sensitivity</a:t>
            </a:r>
            <a:r>
              <a:rPr lang="en-US" sz="1200" dirty="0"/>
              <a:t> (Usage Info</a:t>
            </a:r>
            <a:r>
              <a:rPr lang="en-US" sz="1200" dirty="0" smtClean="0"/>
              <a:t>)(</a:t>
            </a:r>
            <a:r>
              <a:rPr lang="en-US" sz="1200" dirty="0"/>
              <a:t>Value </a:t>
            </a:r>
            <a:r>
              <a:rPr lang="en-US" sz="1200" dirty="0" smtClean="0"/>
              <a:t>.05)</a:t>
            </a:r>
            <a:r>
              <a:rPr lang="en-US" sz="1200" dirty="0"/>
              <a:t> </a:t>
            </a:r>
            <a:r>
              <a:rPr lang="en-US" sz="1200" dirty="0" smtClean="0"/>
              <a:t>(</a:t>
            </a:r>
            <a:r>
              <a:rPr lang="en-US" sz="1200" dirty="0"/>
              <a:t>Type Float</a:t>
            </a:r>
            <a:r>
              <a:rPr lang="en-US" sz="1200" dirty="0" smtClean="0"/>
              <a:t>))</a:t>
            </a:r>
            <a:endParaRPr lang="en-US" sz="1200" dirty="0"/>
          </a:p>
          <a:p>
            <a:pPr marL="0" indent="0">
              <a:buNone/>
            </a:pPr>
            <a:r>
              <a:rPr lang="en-US" sz="1200" dirty="0"/>
              <a:t>   ) </a:t>
            </a:r>
            <a:endParaRPr lang="en-US" sz="1200" dirty="0" smtClean="0"/>
          </a:p>
          <a:p>
            <a:pPr marL="0" indent="0">
              <a:buNone/>
            </a:pPr>
            <a:r>
              <a:rPr lang="en-US" sz="1200" dirty="0"/>
              <a:t> </a:t>
            </a:r>
            <a:r>
              <a:rPr lang="en-US" sz="1200" dirty="0" smtClean="0"/>
              <a:t>  (</a:t>
            </a:r>
            <a:r>
              <a:rPr lang="en-US" sz="1200" dirty="0"/>
              <a:t>Model_Specific </a:t>
            </a:r>
            <a:endParaRPr lang="en-US" sz="1200" dirty="0" smtClean="0"/>
          </a:p>
          <a:p>
            <a:pPr marL="0" indent="0">
              <a:buNone/>
            </a:pPr>
            <a:r>
              <a:rPr lang="en-US" sz="1200" dirty="0" smtClean="0"/>
              <a:t>      (</a:t>
            </a:r>
            <a:r>
              <a:rPr lang="en-US" sz="1200" dirty="0" err="1" smtClean="0"/>
              <a:t>Framis</a:t>
            </a:r>
            <a:r>
              <a:rPr lang="en-US" sz="1200" dirty="0" smtClean="0"/>
              <a:t> </a:t>
            </a:r>
            <a:r>
              <a:rPr lang="en-US" sz="1200" dirty="0"/>
              <a:t>(Usage </a:t>
            </a:r>
            <a:r>
              <a:rPr lang="en-US" sz="1200" dirty="0" smtClean="0"/>
              <a:t>In)(Corner .2 .1 .5) </a:t>
            </a:r>
            <a:r>
              <a:rPr lang="en-US" sz="1200" dirty="0"/>
              <a:t>(Type </a:t>
            </a:r>
            <a:r>
              <a:rPr lang="en-US" sz="1200" dirty="0" smtClean="0"/>
              <a:t>Float) </a:t>
            </a:r>
            <a:r>
              <a:rPr lang="en-US" sz="1200" dirty="0"/>
              <a:t>(Description </a:t>
            </a:r>
            <a:r>
              <a:rPr lang="en-US" sz="1200" dirty="0" smtClean="0"/>
              <a:t>“Controls value of the Rx </a:t>
            </a:r>
            <a:r>
              <a:rPr lang="en-US" sz="1200" dirty="0" err="1" smtClean="0"/>
              <a:t>Framis</a:t>
            </a:r>
            <a:r>
              <a:rPr lang="en-US" sz="1200" dirty="0" smtClean="0"/>
              <a:t>."))</a:t>
            </a:r>
          </a:p>
          <a:p>
            <a:pPr marL="0" indent="0">
              <a:buNone/>
            </a:pPr>
            <a:r>
              <a:rPr lang="en-US" sz="1200" dirty="0"/>
              <a:t> </a:t>
            </a:r>
            <a:r>
              <a:rPr lang="en-US" sz="1200" dirty="0" smtClean="0"/>
              <a:t>     (DFE </a:t>
            </a:r>
            <a:r>
              <a:rPr lang="en-US" sz="1200" dirty="0"/>
              <a:t>(Usage In</a:t>
            </a:r>
            <a:r>
              <a:rPr lang="en-US" sz="1200" dirty="0" smtClean="0"/>
              <a:t>)(Range .1 -.2 .2) </a:t>
            </a:r>
            <a:r>
              <a:rPr lang="en-US" sz="1200" dirty="0"/>
              <a:t>(Type Float) (Description “Controls </a:t>
            </a:r>
            <a:r>
              <a:rPr lang="en-US" sz="1200" dirty="0" smtClean="0"/>
              <a:t>DFE equalization."))</a:t>
            </a:r>
          </a:p>
          <a:p>
            <a:pPr marL="0" indent="0">
              <a:buNone/>
            </a:pPr>
            <a:r>
              <a:rPr lang="en-US" sz="1200" dirty="0"/>
              <a:t> </a:t>
            </a:r>
            <a:r>
              <a:rPr lang="en-US" sz="1200" dirty="0" smtClean="0"/>
              <a:t>  )</a:t>
            </a:r>
          </a:p>
          <a:p>
            <a:pPr marL="0" indent="0">
              <a:buNone/>
            </a:pPr>
            <a:r>
              <a:rPr lang="en-US" sz="1200" dirty="0"/>
              <a:t>)</a:t>
            </a:r>
          </a:p>
          <a:p>
            <a:pPr marL="0" indent="0">
              <a:buNone/>
            </a:pPr>
            <a:endParaRPr lang="en-US" sz="1200" dirty="0" smtClean="0"/>
          </a:p>
          <a:p>
            <a:pPr marL="0" indent="0">
              <a:buNone/>
            </a:pPr>
            <a:endParaRPr lang="en-US" sz="1200" dirty="0" smtClean="0"/>
          </a:p>
          <a:p>
            <a:pPr marL="0" indent="0">
              <a:buNone/>
            </a:pPr>
            <a:r>
              <a:rPr lang="en-US" sz="1200" dirty="0" smtClean="0"/>
              <a:t>String passed to DLL when IBIS process corner is min (slow), and user sets DFE to .05</a:t>
            </a:r>
          </a:p>
          <a:p>
            <a:pPr marL="0" indent="0">
              <a:buNone/>
            </a:pPr>
            <a:endParaRPr lang="en-US" sz="1200" dirty="0" smtClean="0"/>
          </a:p>
          <a:p>
            <a:pPr marL="0" indent="0">
              <a:buNone/>
            </a:pPr>
            <a:r>
              <a:rPr lang="en-US" sz="1200" dirty="0" smtClean="0"/>
              <a:t>(</a:t>
            </a:r>
            <a:r>
              <a:rPr lang="en-US" sz="1200" dirty="0" err="1" smtClean="0"/>
              <a:t>Rx_Root</a:t>
            </a:r>
            <a:r>
              <a:rPr lang="en-US" sz="1200" dirty="0" smtClean="0"/>
              <a:t> (</a:t>
            </a:r>
            <a:r>
              <a:rPr lang="en-US" sz="1200" dirty="0" err="1" smtClean="0"/>
              <a:t>Framis</a:t>
            </a:r>
            <a:r>
              <a:rPr lang="en-US" sz="1200" dirty="0" smtClean="0"/>
              <a:t> .1) (DFE .05))</a:t>
            </a:r>
            <a:endParaRPr lang="en-US" sz="1200" dirty="0"/>
          </a:p>
          <a:p>
            <a:pPr marL="0" indent="0">
              <a:buNone/>
            </a:pPr>
            <a:endParaRPr lang="en-US" sz="14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14</a:t>
            </a:fld>
            <a:r>
              <a:rPr lang="en-US" smtClean="0"/>
              <a:t>	 	</a:t>
            </a:r>
          </a:p>
          <a:p>
            <a:endParaRPr lang="en-US" smtClean="0"/>
          </a:p>
          <a:p>
            <a:endParaRPr lang="en-US" dirty="0"/>
          </a:p>
        </p:txBody>
      </p:sp>
    </p:spTree>
    <p:extLst>
      <p:ext uri="{BB962C8B-B14F-4D97-AF65-F5344CB8AC3E}">
        <p14:creationId xmlns:p14="http://schemas.microsoft.com/office/powerpoint/2010/main" val="217109308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Tree Futures</a:t>
            </a:r>
            <a:endParaRPr lang="en-US" dirty="0"/>
          </a:p>
        </p:txBody>
      </p:sp>
      <p:sp>
        <p:nvSpPr>
          <p:cNvPr id="3" name="Content Placeholder 2"/>
          <p:cNvSpPr>
            <a:spLocks noGrp="1"/>
          </p:cNvSpPr>
          <p:nvPr>
            <p:ph idx="1"/>
          </p:nvPr>
        </p:nvSpPr>
        <p:spPr/>
        <p:txBody>
          <a:bodyPr/>
          <a:lstStyle/>
          <a:p>
            <a:r>
              <a:rPr lang="en-US" dirty="0" smtClean="0"/>
              <a:t>Dependency Table</a:t>
            </a:r>
          </a:p>
          <a:p>
            <a:r>
              <a:rPr lang="en-US" dirty="0" smtClean="0"/>
              <a:t>IBIS ISS Parameter Passing</a:t>
            </a:r>
          </a:p>
          <a:p>
            <a:r>
              <a:rPr lang="en-US" dirty="0" smtClean="0"/>
              <a:t>Converting .</a:t>
            </a:r>
            <a:r>
              <a:rPr lang="en-US" dirty="0" err="1" smtClean="0"/>
              <a:t>ibs</a:t>
            </a:r>
            <a:r>
              <a:rPr lang="en-US" dirty="0" smtClean="0"/>
              <a:t> to Parameter Tree Format</a:t>
            </a: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15</a:t>
            </a:fld>
            <a:r>
              <a:rPr lang="en-US" smtClean="0"/>
              <a:t>	 	</a:t>
            </a:r>
          </a:p>
          <a:p>
            <a:endParaRPr lang="en-US" smtClean="0"/>
          </a:p>
          <a:p>
            <a:endParaRPr lang="en-US" dirty="0"/>
          </a:p>
        </p:txBody>
      </p:sp>
    </p:spTree>
    <p:extLst>
      <p:ext uri="{BB962C8B-B14F-4D97-AF65-F5344CB8AC3E}">
        <p14:creationId xmlns:p14="http://schemas.microsoft.com/office/powerpoint/2010/main" val="39970827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Dependency Table</a:t>
            </a:r>
            <a:endParaRPr lang="en-US" dirty="0"/>
          </a:p>
        </p:txBody>
      </p:sp>
      <p:sp>
        <p:nvSpPr>
          <p:cNvPr id="3" name="Content Placeholder 2"/>
          <p:cNvSpPr>
            <a:spLocks noGrp="1"/>
          </p:cNvSpPr>
          <p:nvPr>
            <p:ph idx="1"/>
          </p:nvPr>
        </p:nvSpPr>
        <p:spPr>
          <a:xfrm>
            <a:off x="1143000" y="1295400"/>
            <a:ext cx="7162800" cy="4724400"/>
          </a:xfrm>
        </p:spPr>
        <p:txBody>
          <a:bodyPr/>
          <a:lstStyle/>
          <a:p>
            <a:r>
              <a:rPr lang="en-US" sz="2000" dirty="0" smtClean="0"/>
              <a:t>Dependency Tables currently under discussion (BIRD 150).</a:t>
            </a:r>
          </a:p>
          <a:p>
            <a:r>
              <a:rPr lang="en-US" sz="2000" dirty="0"/>
              <a:t>Dependency Tables allow </a:t>
            </a:r>
            <a:r>
              <a:rPr lang="en-US" sz="2000" dirty="0" smtClean="0"/>
              <a:t>the User to select one or several “independent” Info parameter values, which would determine values of other “dependent” parameter values. An example of this using the parameter </a:t>
            </a:r>
            <a:r>
              <a:rPr lang="en-US" sz="2000" dirty="0" err="1" smtClean="0"/>
              <a:t>My_Corner</a:t>
            </a:r>
            <a:r>
              <a:rPr lang="en-US" sz="2000" dirty="0" smtClean="0"/>
              <a:t> with values “</a:t>
            </a:r>
            <a:r>
              <a:rPr lang="en-US" sz="2000" dirty="0" err="1" smtClean="0"/>
              <a:t>ExtremeSlow</a:t>
            </a:r>
            <a:r>
              <a:rPr lang="en-US" sz="2000" dirty="0" smtClean="0"/>
              <a:t>”, “Slow”, “</a:t>
            </a:r>
            <a:r>
              <a:rPr lang="en-US" sz="2000" dirty="0" err="1" smtClean="0"/>
              <a:t>Typ</a:t>
            </a:r>
            <a:r>
              <a:rPr lang="en-US" sz="2000" dirty="0" smtClean="0"/>
              <a:t>”, “Fast” and “</a:t>
            </a:r>
            <a:r>
              <a:rPr lang="en-US" sz="2000" dirty="0" err="1" smtClean="0"/>
              <a:t>ExtremeFast</a:t>
            </a:r>
            <a:r>
              <a:rPr lang="en-US" sz="2000" dirty="0" smtClean="0"/>
              <a:t>” to define five process corners. </a:t>
            </a:r>
            <a:r>
              <a:rPr lang="en-US" sz="2000" dirty="0" err="1"/>
              <a:t>My_Corner</a:t>
            </a:r>
            <a:r>
              <a:rPr lang="en-US" sz="2000" dirty="0"/>
              <a:t> </a:t>
            </a:r>
            <a:r>
              <a:rPr lang="en-US" sz="2000" dirty="0" smtClean="0"/>
              <a:t>would be an </a:t>
            </a:r>
            <a:r>
              <a:rPr lang="en-US" sz="2000" dirty="0"/>
              <a:t>independent parameter </a:t>
            </a:r>
            <a:r>
              <a:rPr lang="en-US" sz="2000" dirty="0" smtClean="0"/>
              <a:t>in the Dependency Table which would in turn determine the values of dependent Info and In parameters. Info </a:t>
            </a:r>
            <a:r>
              <a:rPr lang="en-US" sz="2000" dirty="0"/>
              <a:t>parameters such as Touchstone File, impedance, and capacitance would </a:t>
            </a:r>
            <a:r>
              <a:rPr lang="en-US" sz="2000" dirty="0" smtClean="0"/>
              <a:t>be passed to the EDA tool. In parameters such as </a:t>
            </a:r>
            <a:r>
              <a:rPr lang="en-US" sz="2000" dirty="0"/>
              <a:t>Peak-to-Peak voltage swing, </a:t>
            </a:r>
            <a:r>
              <a:rPr lang="en-US" sz="2000" dirty="0" smtClean="0"/>
              <a:t>would be passed into the Executable Model.</a:t>
            </a:r>
            <a:endParaRPr lang="en-US" sz="20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16</a:t>
            </a:fld>
            <a:r>
              <a:rPr lang="en-US" smtClean="0"/>
              <a:t>	 	</a:t>
            </a:r>
          </a:p>
          <a:p>
            <a:endParaRPr lang="en-US" smtClean="0"/>
          </a:p>
          <a:p>
            <a:endParaRPr lang="en-US" dirty="0"/>
          </a:p>
        </p:txBody>
      </p:sp>
    </p:spTree>
    <p:extLst>
      <p:ext uri="{BB962C8B-B14F-4D97-AF65-F5344CB8AC3E}">
        <p14:creationId xmlns:p14="http://schemas.microsoft.com/office/powerpoint/2010/main" val="345924552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Dependency Table</a:t>
            </a:r>
            <a:endParaRPr lang="en-US" dirty="0"/>
          </a:p>
        </p:txBody>
      </p:sp>
      <p:sp>
        <p:nvSpPr>
          <p:cNvPr id="3" name="Content Placeholder 2"/>
          <p:cNvSpPr>
            <a:spLocks noGrp="1"/>
          </p:cNvSpPr>
          <p:nvPr>
            <p:ph idx="1"/>
          </p:nvPr>
        </p:nvSpPr>
        <p:spPr/>
        <p:txBody>
          <a:bodyPr/>
          <a:lstStyle/>
          <a:p>
            <a:pPr marL="0" indent="0">
              <a:buNone/>
            </a:pPr>
            <a:r>
              <a:rPr lang="en-US" sz="1200" dirty="0"/>
              <a:t>(</a:t>
            </a:r>
            <a:r>
              <a:rPr lang="en-US" sz="1200" dirty="0" err="1"/>
              <a:t>Rx_Root</a:t>
            </a:r>
            <a:endParaRPr lang="en-US" sz="1200" dirty="0"/>
          </a:p>
          <a:p>
            <a:pPr marL="0" indent="0">
              <a:buNone/>
            </a:pPr>
            <a:r>
              <a:rPr lang="en-US" sz="1200" dirty="0" smtClean="0"/>
              <a:t>   (Reserved_Parameters</a:t>
            </a:r>
          </a:p>
          <a:p>
            <a:pPr marL="0" indent="0">
              <a:buNone/>
            </a:pPr>
            <a:r>
              <a:rPr lang="en-US" sz="1200" dirty="0" smtClean="0"/>
              <a:t>       …</a:t>
            </a:r>
          </a:p>
          <a:p>
            <a:pPr marL="0" indent="0">
              <a:buNone/>
            </a:pPr>
            <a:r>
              <a:rPr lang="en-US" sz="1200" dirty="0" smtClean="0"/>
              <a:t>   </a:t>
            </a:r>
            <a:r>
              <a:rPr lang="en-US" sz="1200" dirty="0"/>
              <a:t>) </a:t>
            </a:r>
          </a:p>
          <a:p>
            <a:pPr marL="0" indent="0">
              <a:buNone/>
            </a:pPr>
            <a:r>
              <a:rPr lang="en-US" sz="1200" dirty="0"/>
              <a:t>   (Model_Specific </a:t>
            </a:r>
          </a:p>
          <a:p>
            <a:pPr marL="0" indent="0">
              <a:buNone/>
            </a:pPr>
            <a:r>
              <a:rPr lang="en-US" sz="1200" dirty="0"/>
              <a:t>      </a:t>
            </a:r>
            <a:r>
              <a:rPr lang="en-US" sz="1200" dirty="0" smtClean="0"/>
              <a:t>( </a:t>
            </a:r>
            <a:r>
              <a:rPr lang="en-US" sz="1200" dirty="0" err="1" smtClean="0"/>
              <a:t>My_Corner</a:t>
            </a:r>
            <a:r>
              <a:rPr lang="en-US" sz="1200" dirty="0" smtClean="0"/>
              <a:t> (Usage Info)(List </a:t>
            </a:r>
            <a:r>
              <a:rPr lang="en-US" sz="1200" dirty="0"/>
              <a:t>“</a:t>
            </a:r>
            <a:r>
              <a:rPr lang="en-US" sz="1200" dirty="0" err="1"/>
              <a:t>ExtremeSlow</a:t>
            </a:r>
            <a:r>
              <a:rPr lang="en-US" sz="1200" dirty="0" smtClean="0"/>
              <a:t>” </a:t>
            </a:r>
            <a:r>
              <a:rPr lang="en-US" sz="1200" dirty="0"/>
              <a:t>“Slow</a:t>
            </a:r>
            <a:r>
              <a:rPr lang="en-US" sz="1200" dirty="0" smtClean="0"/>
              <a:t>” </a:t>
            </a:r>
            <a:r>
              <a:rPr lang="en-US" sz="1200" dirty="0"/>
              <a:t>“</a:t>
            </a:r>
            <a:r>
              <a:rPr lang="en-US" sz="1200" dirty="0" err="1"/>
              <a:t>Typ</a:t>
            </a:r>
            <a:r>
              <a:rPr lang="en-US" sz="1200" dirty="0" smtClean="0"/>
              <a:t>” </a:t>
            </a:r>
            <a:r>
              <a:rPr lang="en-US" sz="1200" dirty="0"/>
              <a:t>“Fast” </a:t>
            </a:r>
            <a:r>
              <a:rPr lang="en-US" sz="1200" dirty="0" smtClean="0"/>
              <a:t>“</a:t>
            </a:r>
            <a:r>
              <a:rPr lang="en-US" sz="1200" dirty="0" err="1"/>
              <a:t>ExtremeFast</a:t>
            </a:r>
            <a:r>
              <a:rPr lang="en-US" sz="1200" dirty="0"/>
              <a:t>” </a:t>
            </a:r>
            <a:r>
              <a:rPr lang="en-US" sz="1200" dirty="0" smtClean="0"/>
              <a:t>) </a:t>
            </a:r>
            <a:r>
              <a:rPr lang="en-US" sz="1200" dirty="0"/>
              <a:t>(Type </a:t>
            </a:r>
            <a:r>
              <a:rPr lang="en-US" sz="1200" dirty="0" smtClean="0"/>
              <a:t>String) </a:t>
            </a:r>
          </a:p>
          <a:p>
            <a:pPr marL="0" indent="0">
              <a:buNone/>
            </a:pPr>
            <a:r>
              <a:rPr lang="en-US" sz="1200" dirty="0"/>
              <a:t> </a:t>
            </a:r>
            <a:r>
              <a:rPr lang="en-US" sz="1200" dirty="0" smtClean="0"/>
              <a:t>           (</a:t>
            </a:r>
            <a:r>
              <a:rPr lang="en-US" sz="1200" dirty="0"/>
              <a:t>Description </a:t>
            </a:r>
            <a:r>
              <a:rPr lang="en-US" sz="1200" dirty="0" smtClean="0"/>
              <a:t>“This model has 5 process corners."))</a:t>
            </a:r>
            <a:endParaRPr lang="en-US" sz="1200" dirty="0"/>
          </a:p>
          <a:p>
            <a:pPr marL="0" indent="0">
              <a:buNone/>
            </a:pPr>
            <a:r>
              <a:rPr lang="en-US" sz="1200" dirty="0"/>
              <a:t>       (</a:t>
            </a:r>
            <a:r>
              <a:rPr lang="en-US" sz="1200" dirty="0" err="1"/>
              <a:t>Framis</a:t>
            </a:r>
            <a:r>
              <a:rPr lang="en-US" sz="1200" dirty="0"/>
              <a:t> (Usage In</a:t>
            </a:r>
            <a:r>
              <a:rPr lang="en-US" sz="1200" dirty="0" smtClean="0"/>
              <a:t>)(Range 0. 0. 1.) </a:t>
            </a:r>
            <a:r>
              <a:rPr lang="en-US" sz="1200" dirty="0"/>
              <a:t>(Type Float) (Description “Controls value of the Rx </a:t>
            </a:r>
            <a:r>
              <a:rPr lang="en-US" sz="1200" dirty="0" err="1"/>
              <a:t>Framis</a:t>
            </a:r>
            <a:r>
              <a:rPr lang="en-US" sz="1200" dirty="0" smtClean="0"/>
              <a:t>."))</a:t>
            </a:r>
          </a:p>
          <a:p>
            <a:pPr marL="0" indent="0">
              <a:buNone/>
            </a:pPr>
            <a:r>
              <a:rPr lang="en-US" sz="1200" dirty="0"/>
              <a:t> </a:t>
            </a:r>
            <a:r>
              <a:rPr lang="en-US" sz="1200" dirty="0" smtClean="0"/>
              <a:t>      (</a:t>
            </a:r>
            <a:r>
              <a:rPr lang="en-US" sz="1200" dirty="0" err="1" smtClean="0"/>
              <a:t>Framis_Corners</a:t>
            </a:r>
            <a:r>
              <a:rPr lang="en-US" sz="1200" dirty="0" smtClean="0"/>
              <a:t> (Usage </a:t>
            </a:r>
            <a:r>
              <a:rPr lang="en-US" sz="1200" dirty="0" err="1" smtClean="0"/>
              <a:t>Dependency_Table</a:t>
            </a:r>
            <a:r>
              <a:rPr lang="en-US" sz="1200" dirty="0" smtClean="0"/>
              <a:t>) (Type String Float)</a:t>
            </a:r>
          </a:p>
          <a:p>
            <a:pPr marL="0" indent="0">
              <a:buNone/>
            </a:pPr>
            <a:r>
              <a:rPr lang="en-US" sz="1200" dirty="0"/>
              <a:t> </a:t>
            </a:r>
            <a:r>
              <a:rPr lang="en-US" sz="1200" dirty="0" smtClean="0"/>
              <a:t>           (Table</a:t>
            </a:r>
          </a:p>
          <a:p>
            <a:pPr marL="0" indent="0">
              <a:buNone/>
            </a:pPr>
            <a:r>
              <a:rPr lang="en-US" sz="1200" dirty="0"/>
              <a:t> </a:t>
            </a:r>
            <a:r>
              <a:rPr lang="en-US" sz="1200" dirty="0" smtClean="0"/>
              <a:t>                 </a:t>
            </a:r>
            <a:r>
              <a:rPr lang="en-US" sz="1200" dirty="0" smtClean="0"/>
              <a:t>(Labels </a:t>
            </a:r>
            <a:r>
              <a:rPr lang="en-US" sz="1200" dirty="0" smtClean="0"/>
              <a:t>“</a:t>
            </a:r>
            <a:r>
              <a:rPr lang="en-US" sz="1200" dirty="0" err="1" smtClean="0"/>
              <a:t>My_Corner</a:t>
            </a:r>
            <a:r>
              <a:rPr lang="en-US" sz="1200" dirty="0" smtClean="0"/>
              <a:t> In” “</a:t>
            </a:r>
            <a:r>
              <a:rPr lang="en-US" sz="1200" dirty="0" err="1"/>
              <a:t>Framis</a:t>
            </a:r>
            <a:r>
              <a:rPr lang="en-US" sz="1200" dirty="0"/>
              <a:t> </a:t>
            </a:r>
            <a:r>
              <a:rPr lang="en-US" sz="1200" dirty="0" err="1" smtClean="0"/>
              <a:t>Out_Match</a:t>
            </a:r>
            <a:r>
              <a:rPr lang="en-US" sz="1200" dirty="0" smtClean="0"/>
              <a:t>”)</a:t>
            </a:r>
          </a:p>
          <a:p>
            <a:pPr marL="0" indent="0">
              <a:buNone/>
            </a:pPr>
            <a:r>
              <a:rPr lang="en-US" sz="1200" dirty="0" smtClean="0"/>
              <a:t>                  (            “</a:t>
            </a:r>
            <a:r>
              <a:rPr lang="en-US" sz="1200" dirty="0" err="1"/>
              <a:t>ExtremeSlow</a:t>
            </a:r>
            <a:r>
              <a:rPr lang="en-US" sz="1200" dirty="0" smtClean="0"/>
              <a:t>”             0.0              ) </a:t>
            </a:r>
          </a:p>
          <a:p>
            <a:pPr marL="0" indent="0">
              <a:buNone/>
            </a:pPr>
            <a:r>
              <a:rPr lang="en-US" sz="1200" dirty="0"/>
              <a:t> </a:t>
            </a:r>
            <a:r>
              <a:rPr lang="en-US" sz="1200" dirty="0" smtClean="0"/>
              <a:t>                 (            “</a:t>
            </a:r>
            <a:r>
              <a:rPr lang="en-US" sz="1200" dirty="0"/>
              <a:t>Slow” </a:t>
            </a:r>
            <a:r>
              <a:rPr lang="en-US" sz="1200" dirty="0" smtClean="0"/>
              <a:t>                         0.2              )</a:t>
            </a:r>
          </a:p>
          <a:p>
            <a:pPr marL="0" indent="0">
              <a:buNone/>
            </a:pPr>
            <a:r>
              <a:rPr lang="en-US" sz="1200" dirty="0"/>
              <a:t> </a:t>
            </a:r>
            <a:r>
              <a:rPr lang="en-US" sz="1200" dirty="0" smtClean="0"/>
              <a:t>                 (            “</a:t>
            </a:r>
            <a:r>
              <a:rPr lang="en-US" sz="1200" dirty="0" err="1"/>
              <a:t>Typ</a:t>
            </a:r>
            <a:r>
              <a:rPr lang="en-US" sz="1200" dirty="0"/>
              <a:t>” </a:t>
            </a:r>
            <a:r>
              <a:rPr lang="en-US" sz="1200" dirty="0" smtClean="0"/>
              <a:t>                           0.3              )</a:t>
            </a:r>
          </a:p>
          <a:p>
            <a:pPr marL="0" indent="0">
              <a:buNone/>
            </a:pPr>
            <a:r>
              <a:rPr lang="en-US" sz="1200" dirty="0"/>
              <a:t> </a:t>
            </a:r>
            <a:r>
              <a:rPr lang="en-US" sz="1200" dirty="0" smtClean="0"/>
              <a:t>                 (            “</a:t>
            </a:r>
            <a:r>
              <a:rPr lang="en-US" sz="1200" dirty="0"/>
              <a:t>Fast” </a:t>
            </a:r>
            <a:r>
              <a:rPr lang="en-US" sz="1200" dirty="0" smtClean="0"/>
              <a:t>                          0.4              )</a:t>
            </a:r>
          </a:p>
          <a:p>
            <a:pPr marL="0" indent="0">
              <a:buNone/>
            </a:pPr>
            <a:r>
              <a:rPr lang="en-US" sz="1200" dirty="0"/>
              <a:t> </a:t>
            </a:r>
            <a:r>
              <a:rPr lang="en-US" sz="1200" dirty="0" smtClean="0"/>
              <a:t>                 (            “</a:t>
            </a:r>
            <a:r>
              <a:rPr lang="en-US" sz="1200" dirty="0" err="1"/>
              <a:t>ExtremeFast</a:t>
            </a:r>
            <a:r>
              <a:rPr lang="en-US" sz="1200" dirty="0" smtClean="0"/>
              <a:t>”              1.0              )</a:t>
            </a:r>
          </a:p>
          <a:p>
            <a:pPr marL="0" indent="0">
              <a:buNone/>
            </a:pPr>
            <a:r>
              <a:rPr lang="en-US" sz="1200" dirty="0"/>
              <a:t> </a:t>
            </a:r>
            <a:r>
              <a:rPr lang="en-US" sz="1200" dirty="0" smtClean="0"/>
              <a:t>           )</a:t>
            </a:r>
            <a:endParaRPr lang="en-US" sz="1200" dirty="0"/>
          </a:p>
          <a:p>
            <a:pPr marL="0" indent="0">
              <a:buNone/>
            </a:pPr>
            <a:r>
              <a:rPr lang="en-US" sz="1200" dirty="0"/>
              <a:t>   )</a:t>
            </a:r>
          </a:p>
          <a:p>
            <a:pPr marL="0" indent="0">
              <a:buNone/>
            </a:pPr>
            <a:r>
              <a:rPr lang="en-US" sz="1200" dirty="0"/>
              <a:t>)</a:t>
            </a:r>
          </a:p>
          <a:p>
            <a:pPr marL="0" indent="0">
              <a:buNone/>
            </a:pP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17</a:t>
            </a:fld>
            <a:r>
              <a:rPr lang="en-US" smtClean="0"/>
              <a:t>	 	</a:t>
            </a:r>
          </a:p>
          <a:p>
            <a:endParaRPr lang="en-US" smtClean="0"/>
          </a:p>
          <a:p>
            <a:endParaRPr lang="en-US" dirty="0"/>
          </a:p>
        </p:txBody>
      </p:sp>
    </p:spTree>
    <p:extLst>
      <p:ext uri="{BB962C8B-B14F-4D97-AF65-F5344CB8AC3E}">
        <p14:creationId xmlns:p14="http://schemas.microsoft.com/office/powerpoint/2010/main" val="291165462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533400"/>
          </a:xfrm>
        </p:spPr>
        <p:txBody>
          <a:bodyPr/>
          <a:lstStyle/>
          <a:p>
            <a:r>
              <a:rPr lang="en-US" dirty="0" smtClean="0"/>
              <a:t>IBIS 5.0 file Currently</a:t>
            </a:r>
            <a:endParaRPr lang="en-US" dirty="0"/>
          </a:p>
        </p:txBody>
      </p:sp>
      <p:sp>
        <p:nvSpPr>
          <p:cNvPr id="3" name="Content Placeholder 2"/>
          <p:cNvSpPr>
            <a:spLocks noGrp="1"/>
          </p:cNvSpPr>
          <p:nvPr>
            <p:ph idx="1"/>
          </p:nvPr>
        </p:nvSpPr>
        <p:spPr>
          <a:xfrm>
            <a:off x="990600" y="762000"/>
            <a:ext cx="7162800" cy="5638800"/>
          </a:xfrm>
        </p:spPr>
        <p:txBody>
          <a:bodyPr/>
          <a:lstStyle/>
          <a:p>
            <a:pPr marL="0" indent="0">
              <a:buNone/>
            </a:pPr>
            <a:r>
              <a:rPr lang="en-US" sz="1400" dirty="0" smtClean="0"/>
              <a:t>[</a:t>
            </a:r>
            <a:r>
              <a:rPr lang="en-US" sz="1400" dirty="0"/>
              <a:t>Model] Rx</a:t>
            </a:r>
          </a:p>
          <a:p>
            <a:pPr marL="0" indent="0">
              <a:buNone/>
            </a:pPr>
            <a:r>
              <a:rPr lang="en-US" sz="1400" dirty="0" err="1"/>
              <a:t>Model_type</a:t>
            </a:r>
            <a:r>
              <a:rPr lang="en-US" sz="1400" dirty="0"/>
              <a:t> Input</a:t>
            </a:r>
          </a:p>
          <a:p>
            <a:pPr marL="0" indent="0">
              <a:buNone/>
            </a:pPr>
            <a:r>
              <a:rPr lang="en-US" sz="1400" dirty="0" err="1"/>
              <a:t>C_comp</a:t>
            </a:r>
            <a:r>
              <a:rPr lang="en-US" sz="1400" dirty="0"/>
              <a:t> 0.0p </a:t>
            </a:r>
            <a:r>
              <a:rPr lang="en-US" sz="1400" dirty="0" err="1"/>
              <a:t>0.0p</a:t>
            </a:r>
            <a:r>
              <a:rPr lang="en-US" sz="1400" dirty="0"/>
              <a:t> </a:t>
            </a:r>
            <a:r>
              <a:rPr lang="en-US" sz="1400" dirty="0" err="1"/>
              <a:t>0.0p</a:t>
            </a:r>
            <a:endParaRPr lang="en-US" sz="1400" dirty="0"/>
          </a:p>
          <a:p>
            <a:pPr marL="0" indent="0">
              <a:buNone/>
            </a:pPr>
            <a:r>
              <a:rPr lang="en-US" sz="1400" dirty="0" err="1"/>
              <a:t>Vinh</a:t>
            </a:r>
            <a:r>
              <a:rPr lang="en-US" sz="1400" dirty="0"/>
              <a:t> = 0.55</a:t>
            </a:r>
          </a:p>
          <a:p>
            <a:pPr marL="0" indent="0">
              <a:buNone/>
            </a:pPr>
            <a:r>
              <a:rPr lang="en-US" sz="1400" dirty="0" err="1"/>
              <a:t>Vinl</a:t>
            </a:r>
            <a:r>
              <a:rPr lang="en-US" sz="1400" dirty="0"/>
              <a:t> = 0.45</a:t>
            </a:r>
          </a:p>
          <a:p>
            <a:pPr marL="0" indent="0">
              <a:buNone/>
            </a:pPr>
            <a:r>
              <a:rPr lang="en-US" sz="1400" dirty="0"/>
              <a:t>[Algorithmic Model]</a:t>
            </a:r>
          </a:p>
          <a:p>
            <a:pPr marL="0" indent="0">
              <a:buNone/>
            </a:pPr>
            <a:r>
              <a:rPr lang="en-US" sz="1400" dirty="0"/>
              <a:t>Executable Windows_VisualStudio7.1.3088_32 Rx.dll </a:t>
            </a:r>
            <a:r>
              <a:rPr lang="en-US" sz="1400" dirty="0" err="1"/>
              <a:t>Rx.ami</a:t>
            </a:r>
            <a:endParaRPr lang="en-US" sz="1400" dirty="0"/>
          </a:p>
          <a:p>
            <a:pPr marL="0" indent="0">
              <a:buNone/>
            </a:pPr>
            <a:r>
              <a:rPr lang="en-US" sz="1400" dirty="0"/>
              <a:t>[End Algorithmic Model]</a:t>
            </a:r>
          </a:p>
          <a:p>
            <a:pPr marL="0" indent="0">
              <a:buNone/>
            </a:pPr>
            <a:r>
              <a:rPr lang="en-US" sz="1400" dirty="0"/>
              <a:t>[</a:t>
            </a:r>
            <a:r>
              <a:rPr lang="en-US" sz="1400" dirty="0" err="1"/>
              <a:t>Temperature_Range</a:t>
            </a:r>
            <a:r>
              <a:rPr lang="en-US" sz="1400" dirty="0"/>
              <a:t>] 25 100 0</a:t>
            </a:r>
          </a:p>
          <a:p>
            <a:pPr marL="0" indent="0">
              <a:buNone/>
            </a:pPr>
            <a:r>
              <a:rPr lang="en-US" sz="1400" dirty="0"/>
              <a:t>[Voltage Range] 1.0 1.0 1.0</a:t>
            </a:r>
          </a:p>
          <a:p>
            <a:pPr marL="0" indent="0">
              <a:buNone/>
            </a:pPr>
            <a:r>
              <a:rPr lang="en-US" sz="1400" dirty="0"/>
              <a:t>[GND Clamp]</a:t>
            </a:r>
          </a:p>
          <a:p>
            <a:pPr marL="0" indent="0">
              <a:buNone/>
            </a:pPr>
            <a:r>
              <a:rPr lang="en-US" sz="1400" dirty="0"/>
              <a:t>-</a:t>
            </a:r>
            <a:r>
              <a:rPr lang="en-US" sz="1400" dirty="0" smtClean="0"/>
              <a:t>2.500E+00        </a:t>
            </a:r>
            <a:r>
              <a:rPr lang="en-US" sz="1400" dirty="0"/>
              <a:t>-</a:t>
            </a:r>
            <a:r>
              <a:rPr lang="en-US" sz="1400" dirty="0" smtClean="0"/>
              <a:t>5.000E-02        </a:t>
            </a:r>
            <a:r>
              <a:rPr lang="en-US" sz="1400" dirty="0"/>
              <a:t>-</a:t>
            </a:r>
            <a:r>
              <a:rPr lang="en-US" sz="1400" dirty="0" smtClean="0"/>
              <a:t>5.555E-02        </a:t>
            </a:r>
            <a:r>
              <a:rPr lang="en-US" sz="1400" dirty="0"/>
              <a:t>-</a:t>
            </a:r>
            <a:r>
              <a:rPr lang="en-US" sz="1400" dirty="0" smtClean="0"/>
              <a:t>4.545E-02</a:t>
            </a:r>
            <a:endParaRPr lang="en-US" sz="1400" dirty="0"/>
          </a:p>
          <a:p>
            <a:pPr marL="0" indent="0">
              <a:buNone/>
            </a:pPr>
            <a:r>
              <a:rPr lang="en-US" sz="1400" dirty="0"/>
              <a:t> </a:t>
            </a:r>
            <a:r>
              <a:rPr lang="en-US" sz="1400" dirty="0" smtClean="0"/>
              <a:t>0.000E+00         0.000E-02         </a:t>
            </a:r>
            <a:r>
              <a:rPr lang="en-US" sz="1400" dirty="0" err="1" smtClean="0"/>
              <a:t>0.000E-02</a:t>
            </a:r>
            <a:r>
              <a:rPr lang="en-US" sz="1400" dirty="0" smtClean="0"/>
              <a:t>         </a:t>
            </a:r>
            <a:r>
              <a:rPr lang="en-US" sz="1400" dirty="0" err="1" smtClean="0"/>
              <a:t>0.000E-02</a:t>
            </a:r>
            <a:endParaRPr lang="en-US" sz="1400" dirty="0"/>
          </a:p>
          <a:p>
            <a:pPr marL="0" indent="0">
              <a:buNone/>
            </a:pPr>
            <a:r>
              <a:rPr lang="en-US" sz="1400" dirty="0"/>
              <a:t> </a:t>
            </a:r>
            <a:r>
              <a:rPr lang="en-US" sz="1400" dirty="0" smtClean="0"/>
              <a:t>2.500E+00         5.000E-02         5.555E-02         4.545E-02</a:t>
            </a:r>
            <a:endParaRPr lang="en-US" sz="1400" dirty="0"/>
          </a:p>
          <a:p>
            <a:pPr marL="0" indent="0">
              <a:buNone/>
            </a:pPr>
            <a:r>
              <a:rPr lang="en-US" sz="1400" dirty="0"/>
              <a:t>[End]</a:t>
            </a:r>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18</a:t>
            </a:fld>
            <a:r>
              <a:rPr lang="en-US" smtClean="0"/>
              <a:t>	 	</a:t>
            </a:r>
          </a:p>
          <a:p>
            <a:endParaRPr lang="en-US" smtClean="0"/>
          </a:p>
          <a:p>
            <a:endParaRPr lang="en-US" dirty="0"/>
          </a:p>
        </p:txBody>
      </p:sp>
    </p:spTree>
    <p:extLst>
      <p:ext uri="{BB962C8B-B14F-4D97-AF65-F5344CB8AC3E}">
        <p14:creationId xmlns:p14="http://schemas.microsoft.com/office/powerpoint/2010/main" val="39893302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533400"/>
          </a:xfrm>
        </p:spPr>
        <p:txBody>
          <a:bodyPr/>
          <a:lstStyle/>
          <a:p>
            <a:r>
              <a:rPr lang="en-US" dirty="0" smtClean="0"/>
              <a:t>IBIS 7.0 file (Parameter Tree)</a:t>
            </a:r>
            <a:endParaRPr lang="en-US" dirty="0"/>
          </a:p>
        </p:txBody>
      </p:sp>
      <p:sp>
        <p:nvSpPr>
          <p:cNvPr id="3" name="Content Placeholder 2"/>
          <p:cNvSpPr>
            <a:spLocks noGrp="1"/>
          </p:cNvSpPr>
          <p:nvPr>
            <p:ph idx="1"/>
          </p:nvPr>
        </p:nvSpPr>
        <p:spPr>
          <a:xfrm>
            <a:off x="990600" y="762000"/>
            <a:ext cx="7162800" cy="5638800"/>
          </a:xfrm>
        </p:spPr>
        <p:txBody>
          <a:bodyPr/>
          <a:lstStyle/>
          <a:p>
            <a:pPr marL="0" indent="0">
              <a:buNone/>
            </a:pPr>
            <a:r>
              <a:rPr lang="en-US" sz="1200" dirty="0"/>
              <a:t>(Model</a:t>
            </a:r>
          </a:p>
          <a:p>
            <a:pPr marL="0" indent="0">
              <a:buNone/>
            </a:pPr>
            <a:r>
              <a:rPr lang="en-US" sz="1200" dirty="0"/>
              <a:t>  (</a:t>
            </a:r>
            <a:r>
              <a:rPr lang="en-US" sz="1200" dirty="0" err="1"/>
              <a:t>Model_Name</a:t>
            </a:r>
            <a:r>
              <a:rPr lang="en-US" sz="1200" dirty="0"/>
              <a:t> "</a:t>
            </a:r>
            <a:r>
              <a:rPr lang="en-US" sz="1200" dirty="0" smtClean="0"/>
              <a:t>Rx</a:t>
            </a:r>
            <a:r>
              <a:rPr lang="en-US" sz="1200" dirty="0"/>
              <a:t>"</a:t>
            </a:r>
            <a:r>
              <a:rPr lang="en-US" sz="1200" dirty="0" smtClean="0"/>
              <a:t>) </a:t>
            </a:r>
            <a:r>
              <a:rPr lang="en-US" sz="1200" dirty="0"/>
              <a:t>(</a:t>
            </a:r>
            <a:r>
              <a:rPr lang="en-US" sz="1200" dirty="0" err="1"/>
              <a:t>Model_type</a:t>
            </a:r>
            <a:r>
              <a:rPr lang="en-US" sz="1200" dirty="0"/>
              <a:t> "</a:t>
            </a:r>
            <a:r>
              <a:rPr lang="en-US" sz="1200" dirty="0" smtClean="0"/>
              <a:t>Input</a:t>
            </a:r>
            <a:r>
              <a:rPr lang="en-US" sz="1200" dirty="0"/>
              <a:t>"</a:t>
            </a:r>
            <a:r>
              <a:rPr lang="en-US" sz="1200" dirty="0" smtClean="0"/>
              <a:t>)</a:t>
            </a:r>
            <a:endParaRPr lang="en-US" sz="1200" dirty="0"/>
          </a:p>
          <a:p>
            <a:pPr marL="0" indent="0">
              <a:buNone/>
            </a:pPr>
            <a:r>
              <a:rPr lang="en-US" sz="1200" dirty="0"/>
              <a:t>  (</a:t>
            </a:r>
            <a:r>
              <a:rPr lang="en-US" sz="1200" dirty="0" err="1"/>
              <a:t>C_comp</a:t>
            </a:r>
            <a:r>
              <a:rPr lang="en-US" sz="1200" dirty="0"/>
              <a:t> (Corner 0.0p </a:t>
            </a:r>
            <a:r>
              <a:rPr lang="en-US" sz="1200" dirty="0" err="1"/>
              <a:t>0.0p</a:t>
            </a:r>
            <a:r>
              <a:rPr lang="en-US" sz="1200" dirty="0"/>
              <a:t> 0.0p</a:t>
            </a:r>
            <a:r>
              <a:rPr lang="en-US" sz="1200" dirty="0" smtClean="0"/>
              <a:t>))  </a:t>
            </a:r>
            <a:r>
              <a:rPr lang="en-US" sz="1200" dirty="0"/>
              <a:t>(</a:t>
            </a:r>
            <a:r>
              <a:rPr lang="en-US" sz="1200" dirty="0" err="1"/>
              <a:t>Vinh</a:t>
            </a:r>
            <a:r>
              <a:rPr lang="en-US" sz="1200" dirty="0"/>
              <a:t> 0.55</a:t>
            </a:r>
            <a:r>
              <a:rPr lang="en-US" sz="1200" dirty="0" smtClean="0"/>
              <a:t>)  </a:t>
            </a:r>
            <a:r>
              <a:rPr lang="en-US" sz="1200" dirty="0"/>
              <a:t>(</a:t>
            </a:r>
            <a:r>
              <a:rPr lang="en-US" sz="1200" dirty="0" err="1"/>
              <a:t>Vinl</a:t>
            </a:r>
            <a:r>
              <a:rPr lang="en-US" sz="1200" dirty="0"/>
              <a:t> 0.45)</a:t>
            </a:r>
          </a:p>
          <a:p>
            <a:pPr marL="0" indent="0">
              <a:buNone/>
            </a:pPr>
            <a:r>
              <a:rPr lang="en-US" sz="1200" dirty="0"/>
              <a:t>  (</a:t>
            </a:r>
            <a:r>
              <a:rPr lang="en-US" sz="1200" dirty="0" err="1"/>
              <a:t>Algorithmic_Model</a:t>
            </a:r>
            <a:endParaRPr lang="en-US" sz="1200" dirty="0"/>
          </a:p>
          <a:p>
            <a:pPr marL="0" indent="0">
              <a:buNone/>
            </a:pPr>
            <a:r>
              <a:rPr lang="en-US" sz="1200" dirty="0" smtClean="0"/>
              <a:t>     </a:t>
            </a:r>
            <a:r>
              <a:rPr lang="en-US" sz="1200" dirty="0"/>
              <a:t>(Executable </a:t>
            </a:r>
            <a:endParaRPr lang="en-US" sz="1200" dirty="0" smtClean="0"/>
          </a:p>
          <a:p>
            <a:pPr marL="0" indent="0">
              <a:buNone/>
            </a:pPr>
            <a:r>
              <a:rPr lang="en-US" sz="1200" dirty="0" smtClean="0"/>
              <a:t>        (Table</a:t>
            </a:r>
          </a:p>
          <a:p>
            <a:pPr marL="0" indent="0">
              <a:buNone/>
            </a:pPr>
            <a:r>
              <a:rPr lang="en-US" sz="1200" dirty="0" smtClean="0"/>
              <a:t>          </a:t>
            </a:r>
            <a:r>
              <a:rPr lang="en-US" sz="1200" dirty="0"/>
              <a:t>(Labels "Compiler"                     </a:t>
            </a:r>
            <a:r>
              <a:rPr lang="en-US" sz="1200" dirty="0" smtClean="0"/>
              <a:t>                     “Executable“     “</a:t>
            </a:r>
            <a:r>
              <a:rPr lang="en-US" sz="1200" dirty="0" err="1" smtClean="0"/>
              <a:t>AMI_File</a:t>
            </a:r>
            <a:r>
              <a:rPr lang="en-US" sz="1200" smtClean="0"/>
              <a:t>”)</a:t>
            </a:r>
            <a:endParaRPr lang="en-US" sz="1200" dirty="0"/>
          </a:p>
          <a:p>
            <a:pPr marL="0" indent="0">
              <a:buNone/>
            </a:pPr>
            <a:r>
              <a:rPr lang="en-US" sz="1200" dirty="0"/>
              <a:t>          </a:t>
            </a:r>
            <a:r>
              <a:rPr lang="en-US" sz="1200" dirty="0" smtClean="0"/>
              <a:t>(           "Windows_VisualStudio7.1.3088_32</a:t>
            </a:r>
            <a:r>
              <a:rPr lang="en-US" sz="1200" dirty="0"/>
              <a:t>"</a:t>
            </a:r>
            <a:r>
              <a:rPr lang="en-US" sz="1200" dirty="0" smtClean="0"/>
              <a:t> </a:t>
            </a:r>
            <a:r>
              <a:rPr lang="en-US" sz="1200" dirty="0"/>
              <a:t>"</a:t>
            </a:r>
            <a:r>
              <a:rPr lang="en-US" sz="1200" dirty="0" smtClean="0"/>
              <a:t>Rx.dll“              “</a:t>
            </a:r>
            <a:r>
              <a:rPr lang="en-US" sz="1200" dirty="0" err="1" smtClean="0"/>
              <a:t>Rx.ami</a:t>
            </a:r>
            <a:r>
              <a:rPr lang="en-US" sz="1200" dirty="0" smtClean="0"/>
              <a:t>”)</a:t>
            </a:r>
          </a:p>
          <a:p>
            <a:pPr marL="0" indent="0">
              <a:buNone/>
            </a:pPr>
            <a:r>
              <a:rPr lang="en-US" sz="1200" dirty="0" smtClean="0"/>
              <a:t>        )</a:t>
            </a:r>
          </a:p>
          <a:p>
            <a:pPr marL="0" indent="0">
              <a:buNone/>
            </a:pPr>
            <a:r>
              <a:rPr lang="en-US" sz="1200" dirty="0" smtClean="0"/>
              <a:t>     )</a:t>
            </a:r>
          </a:p>
          <a:p>
            <a:pPr marL="0" indent="0">
              <a:buNone/>
            </a:pPr>
            <a:r>
              <a:rPr lang="en-US" sz="1200" dirty="0" smtClean="0"/>
              <a:t>  )</a:t>
            </a:r>
          </a:p>
          <a:p>
            <a:pPr marL="0" indent="0">
              <a:buNone/>
            </a:pPr>
            <a:r>
              <a:rPr lang="en-US" sz="1200" dirty="0" smtClean="0"/>
              <a:t>  </a:t>
            </a:r>
            <a:r>
              <a:rPr lang="en-US" sz="1200" dirty="0"/>
              <a:t>(</a:t>
            </a:r>
            <a:r>
              <a:rPr lang="en-US" sz="1200" dirty="0" err="1"/>
              <a:t>Temperature_Range</a:t>
            </a:r>
            <a:r>
              <a:rPr lang="en-US" sz="1200" dirty="0"/>
              <a:t> (Corner 25 100 0))</a:t>
            </a:r>
          </a:p>
          <a:p>
            <a:pPr marL="0" indent="0">
              <a:buNone/>
            </a:pPr>
            <a:r>
              <a:rPr lang="en-US" sz="1200" dirty="0"/>
              <a:t>  (</a:t>
            </a:r>
            <a:r>
              <a:rPr lang="en-US" sz="1200" dirty="0" err="1"/>
              <a:t>Voltage_Range</a:t>
            </a:r>
            <a:r>
              <a:rPr lang="en-US" sz="1200" dirty="0"/>
              <a:t> (Corner 1.0 1.0 1.0))</a:t>
            </a:r>
          </a:p>
          <a:p>
            <a:pPr marL="0" indent="0">
              <a:buNone/>
            </a:pPr>
            <a:r>
              <a:rPr lang="en-US" sz="1200" dirty="0"/>
              <a:t>  (</a:t>
            </a:r>
            <a:r>
              <a:rPr lang="en-US" sz="1200" dirty="0" err="1"/>
              <a:t>GND_Clamp</a:t>
            </a:r>
            <a:endParaRPr lang="en-US" sz="1200" dirty="0"/>
          </a:p>
          <a:p>
            <a:pPr marL="0" indent="0">
              <a:buNone/>
            </a:pPr>
            <a:r>
              <a:rPr lang="en-US" sz="1200" dirty="0"/>
              <a:t>     (Table</a:t>
            </a:r>
          </a:p>
          <a:p>
            <a:pPr marL="0" indent="0">
              <a:buNone/>
            </a:pPr>
            <a:r>
              <a:rPr lang="en-US" sz="1200" dirty="0"/>
              <a:t>       (Labels "Voltage"   "I </a:t>
            </a:r>
            <a:r>
              <a:rPr lang="en-US" sz="1200" dirty="0" err="1"/>
              <a:t>Typ</a:t>
            </a:r>
            <a:r>
              <a:rPr lang="en-US" sz="1200" dirty="0"/>
              <a:t>"   </a:t>
            </a:r>
            <a:r>
              <a:rPr lang="en-US" sz="1200" dirty="0" smtClean="0"/>
              <a:t>      </a:t>
            </a:r>
            <a:r>
              <a:rPr lang="en-US" sz="1200" dirty="0"/>
              <a:t>"I Min"    </a:t>
            </a:r>
            <a:r>
              <a:rPr lang="en-US" sz="1200" dirty="0" smtClean="0"/>
              <a:t>    "</a:t>
            </a:r>
            <a:r>
              <a:rPr lang="en-US" sz="1200" dirty="0"/>
              <a:t>I </a:t>
            </a:r>
            <a:r>
              <a:rPr lang="en-US" sz="1200" dirty="0" smtClean="0"/>
              <a:t>Max“      )</a:t>
            </a:r>
            <a:endParaRPr lang="en-US" sz="1200" dirty="0"/>
          </a:p>
          <a:p>
            <a:pPr marL="0" indent="0">
              <a:buNone/>
            </a:pPr>
            <a:r>
              <a:rPr lang="en-US" sz="1200" dirty="0"/>
              <a:t>       (    </a:t>
            </a:r>
            <a:r>
              <a:rPr lang="en-US" sz="1200" dirty="0" smtClean="0"/>
              <a:t>      -</a:t>
            </a:r>
            <a:r>
              <a:rPr lang="en-US" sz="1200" dirty="0"/>
              <a:t>2.500E+0  </a:t>
            </a:r>
            <a:r>
              <a:rPr lang="en-US" sz="1200" dirty="0" smtClean="0"/>
              <a:t>-5.000E-2   -5.555E-2    </a:t>
            </a:r>
            <a:r>
              <a:rPr lang="en-US" sz="1200" dirty="0"/>
              <a:t>-</a:t>
            </a:r>
            <a:r>
              <a:rPr lang="en-US" sz="1200" dirty="0" smtClean="0"/>
              <a:t>4.545E-2</a:t>
            </a:r>
            <a:r>
              <a:rPr lang="en-US" sz="1200" dirty="0"/>
              <a:t>)</a:t>
            </a:r>
          </a:p>
          <a:p>
            <a:pPr marL="0" indent="0">
              <a:buNone/>
            </a:pPr>
            <a:r>
              <a:rPr lang="en-US" sz="1200" dirty="0"/>
              <a:t>       (    </a:t>
            </a:r>
            <a:r>
              <a:rPr lang="en-US" sz="1200" dirty="0" smtClean="0"/>
              <a:t>       </a:t>
            </a:r>
            <a:r>
              <a:rPr lang="en-US" sz="1200" dirty="0"/>
              <a:t>0.000E+0    </a:t>
            </a:r>
            <a:r>
              <a:rPr lang="en-US" sz="1200" dirty="0" smtClean="0"/>
              <a:t>0.000E-2    </a:t>
            </a:r>
            <a:r>
              <a:rPr lang="en-US" sz="1200" dirty="0" err="1" smtClean="0"/>
              <a:t>0.000E-2</a:t>
            </a:r>
            <a:r>
              <a:rPr lang="en-US" sz="1200" dirty="0" smtClean="0"/>
              <a:t>     0.000E-2</a:t>
            </a:r>
            <a:r>
              <a:rPr lang="en-US" sz="1200" dirty="0"/>
              <a:t>)</a:t>
            </a:r>
          </a:p>
          <a:p>
            <a:pPr marL="0" indent="0">
              <a:buNone/>
            </a:pPr>
            <a:r>
              <a:rPr lang="en-US" sz="1200" dirty="0"/>
              <a:t>       (     </a:t>
            </a:r>
            <a:r>
              <a:rPr lang="en-US" sz="1200" dirty="0" smtClean="0"/>
              <a:t>      </a:t>
            </a:r>
            <a:r>
              <a:rPr lang="en-US" sz="1200" dirty="0"/>
              <a:t>2.500E+0    </a:t>
            </a:r>
            <a:r>
              <a:rPr lang="en-US" sz="1200" dirty="0" smtClean="0"/>
              <a:t>5.000E-2    5.555E-2     4.545E-2</a:t>
            </a:r>
            <a:r>
              <a:rPr lang="en-US" sz="1200" dirty="0"/>
              <a:t>)</a:t>
            </a:r>
          </a:p>
          <a:p>
            <a:pPr marL="0" indent="0">
              <a:buNone/>
            </a:pPr>
            <a:r>
              <a:rPr lang="en-US" sz="1200" dirty="0"/>
              <a:t>     )</a:t>
            </a:r>
          </a:p>
          <a:p>
            <a:pPr marL="0" indent="0">
              <a:buNone/>
            </a:pPr>
            <a:r>
              <a:rPr lang="en-US" sz="1200" dirty="0"/>
              <a:t>   )</a:t>
            </a:r>
          </a:p>
          <a:p>
            <a:pPr marL="0" indent="0">
              <a:buNone/>
            </a:pPr>
            <a:r>
              <a:rPr lang="en-US" sz="1200" dirty="0"/>
              <a:t>)</a:t>
            </a:r>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19</a:t>
            </a:fld>
            <a:r>
              <a:rPr lang="en-US" smtClean="0"/>
              <a:t>	 	</a:t>
            </a:r>
          </a:p>
          <a:p>
            <a:endParaRPr lang="en-US" smtClean="0"/>
          </a:p>
          <a:p>
            <a:endParaRPr lang="en-US" dirty="0"/>
          </a:p>
        </p:txBody>
      </p:sp>
    </p:spTree>
    <p:extLst>
      <p:ext uri="{BB962C8B-B14F-4D97-AF65-F5344CB8AC3E}">
        <p14:creationId xmlns:p14="http://schemas.microsoft.com/office/powerpoint/2010/main" val="281124967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What is a Parameter Tree</a:t>
            </a:r>
          </a:p>
          <a:p>
            <a:r>
              <a:rPr lang="en-US" dirty="0" smtClean="0"/>
              <a:t>Example Parameter Tree</a:t>
            </a:r>
          </a:p>
          <a:p>
            <a:r>
              <a:rPr lang="en-US" dirty="0" smtClean="0"/>
              <a:t>IBIS AMI Parameter Trees</a:t>
            </a:r>
          </a:p>
          <a:p>
            <a:r>
              <a:rPr lang="en-US" dirty="0"/>
              <a:t>Leaves in a .ami </a:t>
            </a:r>
            <a:r>
              <a:rPr lang="en-US" dirty="0" smtClean="0"/>
              <a:t>File</a:t>
            </a:r>
          </a:p>
          <a:p>
            <a:r>
              <a:rPr lang="en-US" dirty="0"/>
              <a:t>Syntax and </a:t>
            </a:r>
            <a:r>
              <a:rPr lang="en-US" dirty="0" smtClean="0"/>
              <a:t>Context Rules</a:t>
            </a:r>
          </a:p>
          <a:p>
            <a:r>
              <a:rPr lang="en-US" dirty="0" smtClean="0"/>
              <a:t>ISS Parameter Tree Context Rules</a:t>
            </a:r>
          </a:p>
          <a:p>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2</a:t>
            </a:fld>
            <a:r>
              <a:rPr lang="en-US" smtClean="0"/>
              <a:t>	 	</a:t>
            </a:r>
          </a:p>
          <a:p>
            <a:endParaRPr lang="en-US" smtClean="0"/>
          </a:p>
          <a:p>
            <a:endParaRPr lang="en-US" dirty="0"/>
          </a:p>
        </p:txBody>
      </p:sp>
    </p:spTree>
    <p:extLst>
      <p:ext uri="{BB962C8B-B14F-4D97-AF65-F5344CB8AC3E}">
        <p14:creationId xmlns:p14="http://schemas.microsoft.com/office/powerpoint/2010/main" val="122765529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Equation Based </a:t>
            </a:r>
            <a:r>
              <a:rPr lang="en-US" dirty="0" err="1" smtClean="0"/>
              <a:t>GND_Clamp</a:t>
            </a:r>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sz="1400" dirty="0" smtClean="0"/>
              <a:t>(</a:t>
            </a:r>
            <a:r>
              <a:rPr lang="en-US" sz="1400" dirty="0" err="1" smtClean="0"/>
              <a:t>GND_Clamp</a:t>
            </a:r>
            <a:endParaRPr lang="en-US" sz="1400" dirty="0" smtClean="0"/>
          </a:p>
          <a:p>
            <a:pPr marL="0" indent="0">
              <a:buNone/>
            </a:pPr>
            <a:r>
              <a:rPr lang="en-US" sz="1400" dirty="0"/>
              <a:t> </a:t>
            </a:r>
            <a:r>
              <a:rPr lang="en-US" sz="1400" dirty="0" smtClean="0"/>
              <a:t>    (Equation “I=</a:t>
            </a:r>
            <a:r>
              <a:rPr lang="en-US" sz="1400" dirty="0" err="1" smtClean="0"/>
              <a:t>a+b</a:t>
            </a:r>
            <a:r>
              <a:rPr lang="en-US" sz="1400" dirty="0" smtClean="0"/>
              <a:t>*</a:t>
            </a:r>
            <a:r>
              <a:rPr lang="en-US" sz="1400" dirty="0" err="1" smtClean="0"/>
              <a:t>V+c</a:t>
            </a:r>
            <a:r>
              <a:rPr lang="en-US" sz="1400" dirty="0" smtClean="0"/>
              <a:t>*V^2+d*V^3)</a:t>
            </a:r>
            <a:endParaRPr lang="en-US" sz="1400" dirty="0"/>
          </a:p>
          <a:p>
            <a:pPr marL="0" indent="0">
              <a:buNone/>
            </a:pPr>
            <a:r>
              <a:rPr lang="en-US" sz="1400" dirty="0"/>
              <a:t>     (Table</a:t>
            </a:r>
          </a:p>
          <a:p>
            <a:pPr marL="0" indent="0">
              <a:buNone/>
            </a:pPr>
            <a:r>
              <a:rPr lang="en-US" sz="1400" dirty="0"/>
              <a:t>      </a:t>
            </a:r>
            <a:r>
              <a:rPr lang="en-US" sz="1400" dirty="0" smtClean="0"/>
              <a:t>  </a:t>
            </a:r>
            <a:r>
              <a:rPr lang="en-US" sz="1400" dirty="0"/>
              <a:t>(Labels </a:t>
            </a:r>
            <a:r>
              <a:rPr lang="en-US" sz="1400" dirty="0" smtClean="0"/>
              <a:t>“Corner"   “a"       “b“      “c”    “d”)</a:t>
            </a:r>
            <a:endParaRPr lang="en-US" sz="1400" dirty="0"/>
          </a:p>
          <a:p>
            <a:pPr marL="0" indent="0">
              <a:buNone/>
            </a:pPr>
            <a:r>
              <a:rPr lang="en-US" sz="1400" dirty="0"/>
              <a:t>      </a:t>
            </a:r>
            <a:r>
              <a:rPr lang="en-US" sz="1400" dirty="0" smtClean="0"/>
              <a:t>  </a:t>
            </a:r>
            <a:r>
              <a:rPr lang="en-US" sz="1400" dirty="0"/>
              <a:t>( </a:t>
            </a:r>
            <a:r>
              <a:rPr lang="en-US" sz="1400" dirty="0" smtClean="0"/>
              <a:t>           “</a:t>
            </a:r>
            <a:r>
              <a:rPr lang="en-US" sz="1400" dirty="0" err="1" smtClean="0"/>
              <a:t>Typ</a:t>
            </a:r>
            <a:r>
              <a:rPr lang="en-US" sz="1400" dirty="0" smtClean="0"/>
              <a:t>”         0.0     0.020  0.0   0.0)</a:t>
            </a:r>
            <a:endParaRPr lang="en-US" sz="1400" dirty="0"/>
          </a:p>
          <a:p>
            <a:pPr marL="0" indent="0">
              <a:buNone/>
            </a:pPr>
            <a:r>
              <a:rPr lang="en-US" sz="1400" dirty="0"/>
              <a:t> </a:t>
            </a:r>
            <a:r>
              <a:rPr lang="en-US" sz="1400" dirty="0" smtClean="0"/>
              <a:t>       (            “Min”</a:t>
            </a:r>
            <a:r>
              <a:rPr lang="en-US" sz="1400" dirty="0"/>
              <a:t> </a:t>
            </a:r>
            <a:r>
              <a:rPr lang="en-US" sz="1400" dirty="0" smtClean="0"/>
              <a:t>        0.0     0.022  0.0   </a:t>
            </a:r>
            <a:r>
              <a:rPr lang="en-US" sz="1400" dirty="0"/>
              <a:t>0.0</a:t>
            </a:r>
            <a:r>
              <a:rPr lang="en-US" sz="1400" dirty="0" smtClean="0"/>
              <a:t>)      </a:t>
            </a:r>
          </a:p>
          <a:p>
            <a:pPr marL="0" indent="0">
              <a:buNone/>
            </a:pPr>
            <a:r>
              <a:rPr lang="en-US" sz="1400" dirty="0"/>
              <a:t> </a:t>
            </a:r>
            <a:r>
              <a:rPr lang="en-US" sz="1400" dirty="0" smtClean="0"/>
              <a:t>       (            “Max”</a:t>
            </a:r>
            <a:r>
              <a:rPr lang="en-US" sz="1400" dirty="0"/>
              <a:t> </a:t>
            </a:r>
            <a:r>
              <a:rPr lang="en-US" sz="1400" dirty="0" smtClean="0"/>
              <a:t>       0.0     0.018  0.0   0.0)</a:t>
            </a:r>
          </a:p>
          <a:p>
            <a:pPr marL="0" indent="0">
              <a:buNone/>
            </a:pPr>
            <a:r>
              <a:rPr lang="en-US" sz="1400" dirty="0"/>
              <a:t> </a:t>
            </a:r>
            <a:r>
              <a:rPr lang="en-US" sz="1400" dirty="0" smtClean="0"/>
              <a:t>    )</a:t>
            </a:r>
          </a:p>
          <a:p>
            <a:pPr marL="0" indent="0">
              <a:buNone/>
            </a:pPr>
            <a:r>
              <a:rPr lang="en-US" sz="1400" dirty="0" smtClean="0"/>
              <a:t>)</a:t>
            </a:r>
            <a:endParaRPr lang="en-US" sz="14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20</a:t>
            </a:fld>
            <a:r>
              <a:rPr lang="en-US" smtClean="0"/>
              <a:t>	 	</a:t>
            </a:r>
          </a:p>
          <a:p>
            <a:endParaRPr lang="en-US" smtClean="0"/>
          </a:p>
          <a:p>
            <a:endParaRPr lang="en-US" dirty="0"/>
          </a:p>
        </p:txBody>
      </p:sp>
    </p:spTree>
    <p:extLst>
      <p:ext uri="{BB962C8B-B14F-4D97-AF65-F5344CB8AC3E}">
        <p14:creationId xmlns:p14="http://schemas.microsoft.com/office/powerpoint/2010/main" val="276868729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and Context Rules</a:t>
            </a:r>
            <a:endParaRPr lang="en-US" dirty="0"/>
          </a:p>
        </p:txBody>
      </p:sp>
      <p:sp>
        <p:nvSpPr>
          <p:cNvPr id="3" name="Content Placeholder 2"/>
          <p:cNvSpPr>
            <a:spLocks noGrp="1"/>
          </p:cNvSpPr>
          <p:nvPr>
            <p:ph idx="1"/>
          </p:nvPr>
        </p:nvSpPr>
        <p:spPr/>
        <p:txBody>
          <a:bodyPr/>
          <a:lstStyle/>
          <a:p>
            <a:r>
              <a:rPr lang="en-US" dirty="0" smtClean="0"/>
              <a:t>The Syntax of an IBIS Parameter Tree is well defined and stable.</a:t>
            </a:r>
          </a:p>
          <a:p>
            <a:r>
              <a:rPr lang="en-US" dirty="0" smtClean="0"/>
              <a:t>The .ami Parameter Tree file has specific context rules.</a:t>
            </a:r>
          </a:p>
          <a:p>
            <a:pPr lvl="1"/>
            <a:r>
              <a:rPr lang="en-US" dirty="0" smtClean="0"/>
              <a:t>Root must have only two branches to nodes Reserved_Parameters and Model_Specific</a:t>
            </a:r>
          </a:p>
          <a:p>
            <a:pPr lvl="1"/>
            <a:r>
              <a:rPr lang="en-US" dirty="0" smtClean="0"/>
              <a:t>Reserved_Parameters must only contain nodes specified in the IBIS specification.</a:t>
            </a:r>
          </a:p>
          <a:p>
            <a:pPr lvl="1"/>
            <a:r>
              <a:rPr lang="en-US" dirty="0" smtClean="0"/>
              <a:t>Usage has specific meanings</a:t>
            </a:r>
          </a:p>
          <a:p>
            <a:r>
              <a:rPr lang="en-US" dirty="0" smtClean="0"/>
              <a:t>The Parameter Tree file for .</a:t>
            </a:r>
            <a:r>
              <a:rPr lang="en-US" dirty="0" err="1" smtClean="0"/>
              <a:t>ibs</a:t>
            </a:r>
            <a:r>
              <a:rPr lang="en-US" dirty="0" smtClean="0"/>
              <a:t> files or wrapping ISS subckts in [External Model] will have different context rules</a:t>
            </a: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21</a:t>
            </a:fld>
            <a:r>
              <a:rPr lang="en-US" smtClean="0"/>
              <a:t>	 	</a:t>
            </a:r>
          </a:p>
          <a:p>
            <a:endParaRPr lang="en-US" smtClean="0"/>
          </a:p>
          <a:p>
            <a:endParaRPr lang="en-US" dirty="0"/>
          </a:p>
        </p:txBody>
      </p:sp>
    </p:spTree>
    <p:extLst>
      <p:ext uri="{BB962C8B-B14F-4D97-AF65-F5344CB8AC3E}">
        <p14:creationId xmlns:p14="http://schemas.microsoft.com/office/powerpoint/2010/main" val="197897328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010400" cy="914400"/>
          </a:xfrm>
        </p:spPr>
        <p:txBody>
          <a:bodyPr/>
          <a:lstStyle/>
          <a:p>
            <a:r>
              <a:rPr lang="en-US" dirty="0" smtClean="0"/>
              <a:t>ISS Subckts </a:t>
            </a:r>
            <a:r>
              <a:rPr lang="en-US" dirty="0"/>
              <a:t>Parameter </a:t>
            </a:r>
            <a:r>
              <a:rPr lang="en-US" dirty="0" smtClean="0"/>
              <a:t>Tree </a:t>
            </a:r>
            <a:r>
              <a:rPr lang="en-US" dirty="0"/>
              <a:t>C</a:t>
            </a:r>
            <a:r>
              <a:rPr lang="en-US" dirty="0" smtClean="0"/>
              <a:t>ontext Rules – Preliminary</a:t>
            </a:r>
            <a:endParaRPr lang="en-US" dirty="0"/>
          </a:p>
        </p:txBody>
      </p:sp>
      <p:sp>
        <p:nvSpPr>
          <p:cNvPr id="3" name="Content Placeholder 2"/>
          <p:cNvSpPr>
            <a:spLocks noGrp="1"/>
          </p:cNvSpPr>
          <p:nvPr>
            <p:ph idx="1"/>
          </p:nvPr>
        </p:nvSpPr>
        <p:spPr/>
        <p:txBody>
          <a:bodyPr/>
          <a:lstStyle/>
          <a:p>
            <a:pPr marL="342900" lvl="2" indent="-342900"/>
            <a:r>
              <a:rPr lang="en-US" dirty="0" smtClean="0"/>
              <a:t>There will not be Model_Specific and </a:t>
            </a:r>
            <a:r>
              <a:rPr lang="en-US" dirty="0" err="1" smtClean="0"/>
              <a:t>Reserved_Parameter</a:t>
            </a:r>
            <a:r>
              <a:rPr lang="en-US" dirty="0" smtClean="0"/>
              <a:t> branches.</a:t>
            </a:r>
          </a:p>
          <a:p>
            <a:pPr marL="342900" lvl="2" indent="-342900"/>
            <a:r>
              <a:rPr lang="en-US" dirty="0" smtClean="0"/>
              <a:t>Usage will only have the allowed values of Info and In.</a:t>
            </a:r>
          </a:p>
          <a:p>
            <a:pPr marL="800100" lvl="3" indent="-342900"/>
            <a:r>
              <a:rPr lang="en-US" dirty="0" smtClean="0"/>
              <a:t>In</a:t>
            </a:r>
          </a:p>
          <a:p>
            <a:pPr marL="1257300" lvl="4" indent="-342900"/>
            <a:r>
              <a:rPr lang="en-US" dirty="0"/>
              <a:t>T</a:t>
            </a:r>
            <a:r>
              <a:rPr lang="en-US" dirty="0" smtClean="0"/>
              <a:t>he parameter will be passed to the ISS subckt call as an ISS parameter on the subckt instance line.</a:t>
            </a:r>
          </a:p>
          <a:p>
            <a:pPr marL="1257300" lvl="4" indent="-342900"/>
            <a:r>
              <a:rPr lang="en-US" dirty="0" smtClean="0"/>
              <a:t>Parameters names must comply with the ISS parameter naming rules</a:t>
            </a:r>
          </a:p>
          <a:p>
            <a:pPr marL="800100" lvl="3" indent="-342900"/>
            <a:r>
              <a:rPr lang="en-US" dirty="0" smtClean="0"/>
              <a:t>Info</a:t>
            </a:r>
          </a:p>
          <a:p>
            <a:pPr marL="1257300" lvl="4" indent="-342900"/>
            <a:r>
              <a:rPr lang="en-US" dirty="0" smtClean="0"/>
              <a:t>Controls setting up the values of In parameters, for example used in dependency tables.</a:t>
            </a:r>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22</a:t>
            </a:fld>
            <a:r>
              <a:rPr lang="en-US" smtClean="0"/>
              <a:t>	 	</a:t>
            </a:r>
          </a:p>
          <a:p>
            <a:endParaRPr lang="en-US" smtClean="0"/>
          </a:p>
          <a:p>
            <a:endParaRPr lang="en-US" dirty="0"/>
          </a:p>
        </p:txBody>
      </p:sp>
    </p:spTree>
    <p:extLst>
      <p:ext uri="{BB962C8B-B14F-4D97-AF65-F5344CB8AC3E}">
        <p14:creationId xmlns:p14="http://schemas.microsoft.com/office/powerpoint/2010/main" val="143955581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Parameter Trees are supported by all EDA vendors</a:t>
            </a:r>
          </a:p>
          <a:p>
            <a:r>
              <a:rPr lang="en-US" dirty="0" smtClean="0"/>
              <a:t>Parameter Trees are easily extended to handle new parameters</a:t>
            </a:r>
          </a:p>
          <a:p>
            <a:r>
              <a:rPr lang="en-US" dirty="0"/>
              <a:t>Parameter Trees are easily extended to handle new </a:t>
            </a:r>
            <a:r>
              <a:rPr lang="en-US" dirty="0" smtClean="0"/>
              <a:t>parameter data types</a:t>
            </a:r>
          </a:p>
          <a:p>
            <a:r>
              <a:rPr lang="en-US" dirty="0" smtClean="0"/>
              <a:t>Parameter Tree can be used for other IBIS models such as ISS subckts in [</a:t>
            </a:r>
            <a:r>
              <a:rPr lang="en-US" smtClean="0"/>
              <a:t>External_Model].</a:t>
            </a:r>
            <a:endParaRPr lang="en-US" dirty="0"/>
          </a:p>
          <a:p>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23</a:t>
            </a:fld>
            <a:r>
              <a:rPr lang="en-US" smtClean="0"/>
              <a:t>	 	</a:t>
            </a:r>
          </a:p>
          <a:p>
            <a:endParaRPr lang="en-US" smtClean="0"/>
          </a:p>
          <a:p>
            <a:endParaRPr lang="en-US" dirty="0"/>
          </a:p>
        </p:txBody>
      </p:sp>
    </p:spTree>
    <p:extLst>
      <p:ext uri="{BB962C8B-B14F-4D97-AF65-F5344CB8AC3E}">
        <p14:creationId xmlns:p14="http://schemas.microsoft.com/office/powerpoint/2010/main" val="178476961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Parameter Tree</a:t>
            </a:r>
            <a:endParaRPr lang="en-US" dirty="0"/>
          </a:p>
        </p:txBody>
      </p:sp>
      <p:sp>
        <p:nvSpPr>
          <p:cNvPr id="3" name="Content Placeholder 2"/>
          <p:cNvSpPr>
            <a:spLocks noGrp="1"/>
          </p:cNvSpPr>
          <p:nvPr>
            <p:ph idx="1"/>
          </p:nvPr>
        </p:nvSpPr>
        <p:spPr>
          <a:xfrm>
            <a:off x="1143000" y="990600"/>
            <a:ext cx="7162800" cy="4876800"/>
          </a:xfrm>
        </p:spPr>
        <p:txBody>
          <a:bodyPr/>
          <a:lstStyle/>
          <a:p>
            <a:pPr marL="0" indent="0">
              <a:buNone/>
            </a:pPr>
            <a:r>
              <a:rPr lang="en-US" sz="1400" b="1" dirty="0"/>
              <a:t>From  </a:t>
            </a:r>
            <a:r>
              <a:rPr lang="en-US" sz="1400" b="1" u="sng" dirty="0">
                <a:hlinkClick r:id="rId2"/>
              </a:rPr>
              <a:t>http://en.wikipedia.org/wiki/Tree_structure</a:t>
            </a:r>
            <a:endParaRPr lang="en-US" sz="1400" b="1" dirty="0"/>
          </a:p>
          <a:p>
            <a:pPr marL="400050" lvl="1" indent="0">
              <a:buNone/>
            </a:pPr>
            <a:r>
              <a:rPr lang="en-US" sz="1400" dirty="0"/>
              <a:t>A </a:t>
            </a:r>
            <a:r>
              <a:rPr lang="en-US" sz="1400" b="1" dirty="0"/>
              <a:t>tree structure</a:t>
            </a:r>
            <a:r>
              <a:rPr lang="en-US" sz="1400" dirty="0"/>
              <a:t> is a way of representing the </a:t>
            </a:r>
            <a:r>
              <a:rPr lang="en-US" sz="1400" u="sng" dirty="0">
                <a:hlinkClick r:id="rId3" tooltip="Hierarchy"/>
              </a:rPr>
              <a:t>hierarchical</a:t>
            </a:r>
            <a:r>
              <a:rPr lang="en-US" sz="1400" dirty="0"/>
              <a:t> nature of a </a:t>
            </a:r>
            <a:r>
              <a:rPr lang="en-US" sz="1400" u="sng" dirty="0">
                <a:hlinkClick r:id="rId4" tooltip="Structure"/>
              </a:rPr>
              <a:t>structure</a:t>
            </a:r>
            <a:r>
              <a:rPr lang="en-US" sz="1400" dirty="0"/>
              <a:t> in a graphical form. It is named a "tree structure" because the classic </a:t>
            </a:r>
            <a:r>
              <a:rPr lang="en-US" sz="1400" u="sng" dirty="0">
                <a:hlinkClick r:id="rId2"/>
              </a:rPr>
              <a:t>representation</a:t>
            </a:r>
            <a:r>
              <a:rPr lang="en-US" sz="1400" dirty="0"/>
              <a:t> resembles a </a:t>
            </a:r>
            <a:r>
              <a:rPr lang="en-US" sz="1400" u="sng" dirty="0">
                <a:hlinkClick r:id="rId5" tooltip="Tree"/>
              </a:rPr>
              <a:t>tree</a:t>
            </a:r>
            <a:r>
              <a:rPr lang="en-US" sz="1400" dirty="0"/>
              <a:t>, even though the chart is generally upside down compared to an actual tree, with the "root" at the top and the "leaves" at the bottom.</a:t>
            </a:r>
          </a:p>
          <a:p>
            <a:pPr marL="400050" lvl="1" indent="0">
              <a:buNone/>
            </a:pPr>
            <a:r>
              <a:rPr lang="en-US" sz="1400" dirty="0"/>
              <a:t>Every </a:t>
            </a:r>
            <a:r>
              <a:rPr lang="en-US" sz="1400" u="sng" dirty="0">
                <a:hlinkClick r:id="rId6" tooltip="Finite set"/>
              </a:rPr>
              <a:t>finite</a:t>
            </a:r>
            <a:r>
              <a:rPr lang="en-US" sz="1400" dirty="0"/>
              <a:t> tree structure has a member that has no </a:t>
            </a:r>
            <a:r>
              <a:rPr lang="en-US" sz="1400" u="sng" dirty="0">
                <a:hlinkClick r:id="rId7" tooltip="Superior (hierarchy)"/>
              </a:rPr>
              <a:t>superior</a:t>
            </a:r>
            <a:r>
              <a:rPr lang="en-US" sz="1400" dirty="0"/>
              <a:t>. This member is called the "root" or </a:t>
            </a:r>
            <a:r>
              <a:rPr lang="en-US" sz="1400" u="sng" dirty="0">
                <a:hlinkClick r:id="rId8" tooltip="Root node"/>
              </a:rPr>
              <a:t>root node</a:t>
            </a:r>
            <a:r>
              <a:rPr lang="en-US" sz="1400" dirty="0"/>
              <a:t>. It can be thought of as the starting node. The converse is not true: infinite tree structures may or may not have a root node.</a:t>
            </a:r>
          </a:p>
          <a:p>
            <a:pPr marL="400050" lvl="1" indent="0">
              <a:buNone/>
            </a:pPr>
            <a:r>
              <a:rPr lang="en-US" sz="1400" dirty="0"/>
              <a:t>The lines connecting elements are called "branches", the elements themselves are called "</a:t>
            </a:r>
            <a:r>
              <a:rPr lang="en-US" sz="1400" u="sng" dirty="0">
                <a:hlinkClick r:id="rId9" tooltip="Node (computer science)"/>
              </a:rPr>
              <a:t>nodes</a:t>
            </a:r>
            <a:r>
              <a:rPr lang="en-US" sz="1400" dirty="0"/>
              <a:t>". Nodes without children are called </a:t>
            </a:r>
            <a:r>
              <a:rPr lang="en-US" sz="1400" u="sng" dirty="0">
                <a:hlinkClick r:id="rId10" tooltip="Leaf node"/>
              </a:rPr>
              <a:t>leaf nodes</a:t>
            </a:r>
            <a:r>
              <a:rPr lang="en-US" sz="1400" dirty="0"/>
              <a:t>, "end-nodes", or "leaves".</a:t>
            </a:r>
          </a:p>
          <a:p>
            <a:pPr marL="400050" lvl="1" indent="0">
              <a:buNone/>
            </a:pPr>
            <a:r>
              <a:rPr lang="en-US" sz="1400" dirty="0"/>
              <a:t>The names of relationships between nodes are modeled after family relations. The gender-neutral names "parent" and "child" have largely displaced the older "father" and "son" terminology, although the term "uncle" is still used for other nodes at the same level as the parent.</a:t>
            </a:r>
          </a:p>
          <a:p>
            <a:pPr lvl="1"/>
            <a:r>
              <a:rPr lang="en-US" sz="1400" dirty="0"/>
              <a:t>A node's "parent" is a node one step higher in the hierarchy (i.e. closer to the root node) and lying on the same branch.</a:t>
            </a:r>
          </a:p>
          <a:p>
            <a:pPr lvl="1"/>
            <a:r>
              <a:rPr lang="en-US" sz="1400" dirty="0"/>
              <a:t>"Sibling" ("brother" or "sister") nodes share the same parent node.</a:t>
            </a:r>
          </a:p>
          <a:p>
            <a:pPr lvl="1"/>
            <a:r>
              <a:rPr lang="en-US" sz="1400" dirty="0"/>
              <a:t>A node's "uncles" are siblings of that node's parent.</a:t>
            </a:r>
          </a:p>
          <a:p>
            <a:pPr lvl="1"/>
            <a:r>
              <a:rPr lang="en-US" sz="1400" dirty="0"/>
              <a:t>A node that is connected to all lower-level nodes is called an "ancestor". The connected lower-level nodes are "descendants" of the ancestor node.</a:t>
            </a:r>
          </a:p>
          <a:p>
            <a:pPr marL="0" indent="0">
              <a:buNone/>
            </a:pP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3</a:t>
            </a:fld>
            <a:r>
              <a:rPr lang="en-US" smtClean="0"/>
              <a:t>	 	</a:t>
            </a:r>
          </a:p>
          <a:p>
            <a:endParaRPr lang="en-US" smtClean="0"/>
          </a:p>
          <a:p>
            <a:endParaRPr lang="en-US" dirty="0"/>
          </a:p>
        </p:txBody>
      </p:sp>
    </p:spTree>
    <p:extLst>
      <p:ext uri="{BB962C8B-B14F-4D97-AF65-F5344CB8AC3E}">
        <p14:creationId xmlns:p14="http://schemas.microsoft.com/office/powerpoint/2010/main" val="144136056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1600200"/>
          </a:xfrm>
        </p:spPr>
        <p:txBody>
          <a:bodyPr/>
          <a:lstStyle/>
          <a:p>
            <a:pPr algn="ctr"/>
            <a:r>
              <a:rPr lang="en-US" sz="2800" dirty="0" smtClean="0"/>
              <a:t>Black – Root   Red – Node  Green – Leaf</a:t>
            </a:r>
            <a:br>
              <a:rPr lang="en-US" sz="2800" dirty="0" smtClean="0"/>
            </a:br>
            <a:r>
              <a:rPr lang="en-US" sz="2800" dirty="0"/>
              <a:t/>
            </a:r>
            <a:br>
              <a:rPr lang="en-US" sz="2800" dirty="0"/>
            </a:br>
            <a:r>
              <a:rPr lang="en-US" sz="2800" dirty="0" smtClean="0"/>
              <a:t>   USA Tree                      Australian Tree</a:t>
            </a:r>
            <a:endParaRPr lang="en-US" sz="28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4</a:t>
            </a:fld>
            <a:r>
              <a:rPr lang="en-US" smtClean="0"/>
              <a:t>	 	</a:t>
            </a:r>
          </a:p>
          <a:p>
            <a:endParaRPr lang="en-US"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599" y="2514600"/>
            <a:ext cx="3455751" cy="2980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D:\_IBIS\DAC2012\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184400"/>
            <a:ext cx="3386138" cy="3890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26032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Parameter </a:t>
            </a:r>
            <a:r>
              <a:rPr lang="en-US" dirty="0" smtClean="0"/>
              <a:t>Tree</a:t>
            </a:r>
            <a:endParaRPr lang="en-US" dirty="0"/>
          </a:p>
        </p:txBody>
      </p:sp>
      <p:sp>
        <p:nvSpPr>
          <p:cNvPr id="3" name="Content Placeholder 2"/>
          <p:cNvSpPr>
            <a:spLocks noGrp="1"/>
          </p:cNvSpPr>
          <p:nvPr>
            <p:ph idx="1"/>
          </p:nvPr>
        </p:nvSpPr>
        <p:spPr>
          <a:xfrm>
            <a:off x="1143000" y="1066800"/>
            <a:ext cx="7162800" cy="4800600"/>
          </a:xfrm>
        </p:spPr>
        <p:txBody>
          <a:bodyPr/>
          <a:lstStyle/>
          <a:p>
            <a:pPr marL="0" indent="0">
              <a:buNone/>
            </a:pPr>
            <a:r>
              <a:rPr lang="en-US" dirty="0" smtClean="0"/>
              <a:t>(Root</a:t>
            </a:r>
          </a:p>
          <a:p>
            <a:pPr marL="400050" lvl="1" indent="0">
              <a:buNone/>
            </a:pPr>
            <a:r>
              <a:rPr lang="en-US" dirty="0" smtClean="0"/>
              <a:t>(Leaf1 value1)</a:t>
            </a:r>
          </a:p>
          <a:p>
            <a:pPr marL="400050" lvl="1" indent="0">
              <a:buNone/>
            </a:pPr>
            <a:r>
              <a:rPr lang="en-US" dirty="0" smtClean="0"/>
              <a:t>(Leaf2 value2)</a:t>
            </a:r>
          </a:p>
          <a:p>
            <a:pPr marL="400050" lvl="1" indent="0">
              <a:buNone/>
            </a:pPr>
            <a:r>
              <a:rPr lang="en-US" dirty="0" smtClean="0"/>
              <a:t>(Node1</a:t>
            </a:r>
          </a:p>
          <a:p>
            <a:pPr marL="800100" lvl="2" indent="0">
              <a:buNone/>
            </a:pPr>
            <a:r>
              <a:rPr lang="en-US" dirty="0" smtClean="0"/>
              <a:t>(Leaf3 value3)</a:t>
            </a:r>
          </a:p>
          <a:p>
            <a:pPr marL="800100" lvl="2" indent="0">
              <a:buNone/>
            </a:pPr>
            <a:r>
              <a:rPr lang="en-US" dirty="0" smtClean="0"/>
              <a:t>(Node2</a:t>
            </a:r>
          </a:p>
          <a:p>
            <a:pPr marL="1257300" lvl="3" indent="0">
              <a:buNone/>
            </a:pPr>
            <a:r>
              <a:rPr lang="en-US" dirty="0" smtClean="0"/>
              <a:t>(Leaf4 value4)</a:t>
            </a:r>
          </a:p>
          <a:p>
            <a:pPr marL="1257300" lvl="3" indent="0">
              <a:buNone/>
            </a:pPr>
            <a:r>
              <a:rPr lang="en-US" dirty="0" smtClean="0"/>
              <a:t>(Leaf5 value5)</a:t>
            </a:r>
          </a:p>
          <a:p>
            <a:pPr marL="800100" lvl="2" indent="0">
              <a:buNone/>
            </a:pPr>
            <a:r>
              <a:rPr lang="en-US" dirty="0"/>
              <a:t>)</a:t>
            </a:r>
            <a:endParaRPr lang="en-US" dirty="0" smtClean="0"/>
          </a:p>
          <a:p>
            <a:pPr marL="800100" lvl="2" indent="0">
              <a:buNone/>
            </a:pPr>
            <a:r>
              <a:rPr lang="en-US" dirty="0" smtClean="0"/>
              <a:t>(Node3</a:t>
            </a:r>
          </a:p>
          <a:p>
            <a:pPr marL="1257300" lvl="3" indent="0">
              <a:buNone/>
            </a:pPr>
            <a:r>
              <a:rPr lang="en-US" dirty="0" smtClean="0"/>
              <a:t>(Leaf6 value6)</a:t>
            </a:r>
          </a:p>
          <a:p>
            <a:pPr marL="800100" lvl="2" indent="0">
              <a:buNone/>
            </a:pPr>
            <a:r>
              <a:rPr lang="en-US" dirty="0" smtClean="0"/>
              <a:t>)</a:t>
            </a:r>
          </a:p>
          <a:p>
            <a:pPr marL="400050" lvl="1" indent="0">
              <a:buNone/>
            </a:pPr>
            <a:r>
              <a:rPr lang="en-US" dirty="0" smtClean="0"/>
              <a:t>)</a:t>
            </a:r>
          </a:p>
          <a:p>
            <a:pPr marL="0" indent="0">
              <a:buNone/>
            </a:pPr>
            <a:r>
              <a:rPr lang="en-US" dirty="0"/>
              <a:t>)</a:t>
            </a:r>
          </a:p>
          <a:p>
            <a:pPr marL="800100" lvl="2" indent="0">
              <a:buNone/>
            </a:pPr>
            <a:endParaRPr lang="en-US" dirty="0" smtClean="0"/>
          </a:p>
          <a:p>
            <a:pPr marL="800100" lvl="2" indent="0">
              <a:buNone/>
            </a:pPr>
            <a:endParaRPr lang="en-US" dirty="0" smtClean="0"/>
          </a:p>
          <a:p>
            <a:pPr marL="400050" lvl="1" indent="0">
              <a:buNone/>
            </a:pP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387265802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1066800"/>
          </a:xfrm>
        </p:spPr>
        <p:txBody>
          <a:bodyPr/>
          <a:lstStyle/>
          <a:p>
            <a:r>
              <a:rPr lang="en-US" dirty="0" smtClean="0"/>
              <a:t>All Nodes and Leaves have one Parent Branch</a:t>
            </a:r>
            <a:endParaRPr lang="en-US" dirty="0"/>
          </a:p>
        </p:txBody>
      </p:sp>
      <p:sp>
        <p:nvSpPr>
          <p:cNvPr id="3" name="Content Placeholder 2"/>
          <p:cNvSpPr>
            <a:spLocks noGrp="1"/>
          </p:cNvSpPr>
          <p:nvPr>
            <p:ph idx="1"/>
          </p:nvPr>
        </p:nvSpPr>
        <p:spPr/>
        <p:txBody>
          <a:bodyPr/>
          <a:lstStyle/>
          <a:p>
            <a:r>
              <a:rPr lang="en-US" dirty="0" smtClean="0"/>
              <a:t>IBIS 5.0 uses the word Branch to </a:t>
            </a:r>
            <a:r>
              <a:rPr lang="en-US" dirty="0" smtClean="0"/>
              <a:t>describe </a:t>
            </a:r>
            <a:r>
              <a:rPr lang="en-US" dirty="0" smtClean="0"/>
              <a:t>Nodes.</a:t>
            </a:r>
          </a:p>
          <a:p>
            <a:r>
              <a:rPr lang="en-US" dirty="0" smtClean="0"/>
              <a:t>IBIS 5.0 uses the word Leaf to describe Nodes that do not have Children</a:t>
            </a: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6</a:t>
            </a:fld>
            <a:r>
              <a:rPr lang="en-US" smtClean="0"/>
              <a:t>	 	</a:t>
            </a:r>
          </a:p>
          <a:p>
            <a:endParaRPr lang="en-US" smtClean="0"/>
          </a:p>
          <a:p>
            <a:endParaRPr lang="en-US" dirty="0"/>
          </a:p>
        </p:txBody>
      </p:sp>
    </p:spTree>
    <p:extLst>
      <p:ext uri="{BB962C8B-B14F-4D97-AF65-F5344CB8AC3E}">
        <p14:creationId xmlns:p14="http://schemas.microsoft.com/office/powerpoint/2010/main" val="297563712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IBIS AMI Parameter </a:t>
            </a:r>
            <a:r>
              <a:rPr lang="en-US" dirty="0" smtClean="0"/>
              <a:t>Trees</a:t>
            </a:r>
            <a:endParaRPr lang="en-US" dirty="0"/>
          </a:p>
        </p:txBody>
      </p:sp>
      <p:sp>
        <p:nvSpPr>
          <p:cNvPr id="3" name="Content Placeholder 2"/>
          <p:cNvSpPr>
            <a:spLocks noGrp="1"/>
          </p:cNvSpPr>
          <p:nvPr>
            <p:ph idx="1"/>
          </p:nvPr>
        </p:nvSpPr>
        <p:spPr>
          <a:xfrm>
            <a:off x="1143000" y="990600"/>
            <a:ext cx="7162800" cy="4876800"/>
          </a:xfrm>
        </p:spPr>
        <p:txBody>
          <a:bodyPr/>
          <a:lstStyle/>
          <a:p>
            <a:r>
              <a:rPr lang="en-US" sz="2000" dirty="0" smtClean="0"/>
              <a:t>IBIS AMI uses a Parameter Tree to transfer information into and out of the AMI executable model.</a:t>
            </a:r>
          </a:p>
          <a:p>
            <a:r>
              <a:rPr lang="en-US" sz="2000" dirty="0" smtClean="0"/>
              <a:t>IBIS AMI also uses a Parameter Tree in the .ami file to define parameters that get passed into and out of the AMI executable and parameters that are informational to the EDA tool. AMI parameter may have one or more than one possible values.</a:t>
            </a:r>
          </a:p>
          <a:p>
            <a:r>
              <a:rPr lang="en-US" sz="2000" dirty="0" smtClean="0"/>
              <a:t>The User/EDA tool picks the value of each parameter using, for example, GUI selection.</a:t>
            </a:r>
          </a:p>
          <a:p>
            <a:r>
              <a:rPr lang="en-US" sz="2000" dirty="0" smtClean="0"/>
              <a:t>A leaf in the Parameter Tree that is passed into and out of the AMI executable is a node in the .ami file that contains leaves that describe the parameter.</a:t>
            </a:r>
            <a:endParaRPr lang="en-US" sz="2000"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7</a:t>
            </a:fld>
            <a:r>
              <a:rPr lang="en-US" smtClean="0"/>
              <a:t>	 	</a:t>
            </a:r>
          </a:p>
          <a:p>
            <a:endParaRPr lang="en-US" smtClean="0"/>
          </a:p>
          <a:p>
            <a:endParaRPr lang="en-US" dirty="0"/>
          </a:p>
        </p:txBody>
      </p:sp>
    </p:spTree>
    <p:extLst>
      <p:ext uri="{BB962C8B-B14F-4D97-AF65-F5344CB8AC3E}">
        <p14:creationId xmlns:p14="http://schemas.microsoft.com/office/powerpoint/2010/main" val="30457751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Leaves in a .ami File</a:t>
            </a:r>
            <a:endParaRPr lang="en-US" dirty="0"/>
          </a:p>
        </p:txBody>
      </p:sp>
      <p:sp>
        <p:nvSpPr>
          <p:cNvPr id="3" name="Content Placeholder 2"/>
          <p:cNvSpPr>
            <a:spLocks noGrp="1"/>
          </p:cNvSpPr>
          <p:nvPr>
            <p:ph idx="1"/>
          </p:nvPr>
        </p:nvSpPr>
        <p:spPr>
          <a:xfrm>
            <a:off x="1143000" y="990600"/>
            <a:ext cx="7162800" cy="4648200"/>
          </a:xfrm>
        </p:spPr>
        <p:txBody>
          <a:bodyPr/>
          <a:lstStyle/>
          <a:p>
            <a:r>
              <a:rPr lang="en-US" sz="2000" dirty="0"/>
              <a:t>Leaves in a .ami </a:t>
            </a:r>
            <a:r>
              <a:rPr lang="en-US" sz="2000" dirty="0" smtClean="0"/>
              <a:t>Parameter Tree describe the properties </a:t>
            </a:r>
            <a:r>
              <a:rPr lang="en-US" sz="2000" dirty="0"/>
              <a:t>of their Parent Node </a:t>
            </a:r>
            <a:r>
              <a:rPr lang="en-US" sz="2000" dirty="0" smtClean="0"/>
              <a:t>(AMI Parameters) which </a:t>
            </a:r>
            <a:r>
              <a:rPr lang="en-US" sz="2000" dirty="0"/>
              <a:t>are </a:t>
            </a:r>
            <a:r>
              <a:rPr lang="en-US" sz="2000" dirty="0" smtClean="0"/>
              <a:t>Leaves </a:t>
            </a:r>
            <a:r>
              <a:rPr lang="en-US" sz="2000" dirty="0"/>
              <a:t>in the tree passed to the Executable Model</a:t>
            </a:r>
            <a:r>
              <a:rPr lang="en-US" sz="2000" dirty="0" smtClean="0"/>
              <a:t>.</a:t>
            </a:r>
          </a:p>
          <a:p>
            <a:r>
              <a:rPr lang="en-US" sz="2000" dirty="0" smtClean="0"/>
              <a:t>Leave in an .ami must be one of the following </a:t>
            </a:r>
          </a:p>
          <a:p>
            <a:pPr lvl="1"/>
            <a:r>
              <a:rPr lang="en-US" sz="1800" dirty="0" smtClean="0"/>
              <a:t>Type</a:t>
            </a:r>
          </a:p>
          <a:p>
            <a:pPr lvl="1"/>
            <a:r>
              <a:rPr lang="en-US" sz="1800" dirty="0" smtClean="0"/>
              <a:t>Usage</a:t>
            </a:r>
          </a:p>
          <a:p>
            <a:pPr lvl="1"/>
            <a:r>
              <a:rPr lang="en-US" sz="1800" dirty="0" smtClean="0"/>
              <a:t>Description</a:t>
            </a:r>
          </a:p>
          <a:p>
            <a:pPr lvl="1"/>
            <a:r>
              <a:rPr lang="en-US" sz="1800" dirty="0" smtClean="0"/>
              <a:t>Labels</a:t>
            </a:r>
          </a:p>
          <a:p>
            <a:pPr lvl="1"/>
            <a:r>
              <a:rPr lang="en-US" sz="1800" dirty="0" smtClean="0"/>
              <a:t>Format Leaves</a:t>
            </a:r>
          </a:p>
          <a:p>
            <a:pPr lvl="2"/>
            <a:r>
              <a:rPr lang="en-US" dirty="0" smtClean="0"/>
              <a:t>Value</a:t>
            </a:r>
          </a:p>
          <a:p>
            <a:pPr lvl="2"/>
            <a:r>
              <a:rPr lang="en-US" dirty="0" smtClean="0"/>
              <a:t>List</a:t>
            </a:r>
          </a:p>
          <a:p>
            <a:pPr lvl="2"/>
            <a:r>
              <a:rPr lang="en-US" dirty="0" smtClean="0"/>
              <a:t>Corner</a:t>
            </a:r>
          </a:p>
          <a:p>
            <a:pPr lvl="2"/>
            <a:r>
              <a:rPr lang="en-US" dirty="0" smtClean="0"/>
              <a:t>Range</a:t>
            </a:r>
          </a:p>
          <a:p>
            <a:pPr lvl="2"/>
            <a:r>
              <a:rPr lang="en-US" dirty="0" smtClean="0"/>
              <a:t>Steps</a:t>
            </a:r>
          </a:p>
          <a:p>
            <a:pPr lvl="2"/>
            <a:r>
              <a:rPr lang="en-US" dirty="0" smtClean="0"/>
              <a:t>Increment</a:t>
            </a:r>
          </a:p>
          <a:p>
            <a:pPr lvl="2"/>
            <a:r>
              <a:rPr lang="en-US" dirty="0" smtClean="0"/>
              <a:t>Table</a:t>
            </a:r>
          </a:p>
          <a:p>
            <a:pPr lvl="1"/>
            <a:endParaRPr lang="en-US" dirty="0"/>
          </a:p>
        </p:txBody>
      </p:sp>
      <p:sp>
        <p:nvSpPr>
          <p:cNvPr id="4" name="Footer Placeholder 3"/>
          <p:cNvSpPr>
            <a:spLocks noGrp="1"/>
          </p:cNvSpPr>
          <p:nvPr>
            <p:ph type="ftr" sz="quarter" idx="3"/>
          </p:nvPr>
        </p:nvSpPr>
        <p:spPr/>
        <p:txBody>
          <a:bodyPr/>
          <a:lstStyle/>
          <a:p>
            <a:r>
              <a:rPr lang="en-US" dirty="0" smtClean="0"/>
              <a:t>Parameters Trees –   IBIS Summit @ DAC 2012 –   June 5 –   </a:t>
            </a:r>
            <a:fld id="{64DFFA53-7A85-49BB-896B-3AD28954ACCD}" type="slidenum">
              <a:rPr lang="en-US" smtClean="0"/>
              <a:pPr/>
              <a:t>8</a:t>
            </a:fld>
            <a:r>
              <a:rPr lang="en-US" dirty="0" smtClean="0"/>
              <a:t>	 	</a:t>
            </a:r>
          </a:p>
          <a:p>
            <a:endParaRPr lang="en-US" dirty="0" smtClean="0"/>
          </a:p>
          <a:p>
            <a:endParaRPr lang="en-US" dirty="0"/>
          </a:p>
        </p:txBody>
      </p:sp>
    </p:spTree>
    <p:extLst>
      <p:ext uri="{BB962C8B-B14F-4D97-AF65-F5344CB8AC3E}">
        <p14:creationId xmlns:p14="http://schemas.microsoft.com/office/powerpoint/2010/main" val="255501790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a:t>
            </a:r>
            <a:endParaRPr lang="en-US" dirty="0"/>
          </a:p>
        </p:txBody>
      </p:sp>
      <p:sp>
        <p:nvSpPr>
          <p:cNvPr id="3" name="Content Placeholder 2"/>
          <p:cNvSpPr>
            <a:spLocks noGrp="1"/>
          </p:cNvSpPr>
          <p:nvPr>
            <p:ph idx="1"/>
          </p:nvPr>
        </p:nvSpPr>
        <p:spPr/>
        <p:txBody>
          <a:bodyPr/>
          <a:lstStyle/>
          <a:p>
            <a:r>
              <a:rPr lang="en-US" dirty="0" smtClean="0"/>
              <a:t>Integer</a:t>
            </a:r>
          </a:p>
          <a:p>
            <a:pPr lvl="1"/>
            <a:r>
              <a:rPr lang="en-US" dirty="0"/>
              <a:t>5</a:t>
            </a:r>
            <a:endParaRPr lang="en-US" dirty="0" smtClean="0"/>
          </a:p>
          <a:p>
            <a:r>
              <a:rPr lang="en-US" dirty="0" smtClean="0"/>
              <a:t>Float</a:t>
            </a:r>
          </a:p>
          <a:p>
            <a:pPr lvl="1"/>
            <a:r>
              <a:rPr lang="en-US" dirty="0" smtClean="0"/>
              <a:t>5, 5.0, 0.5e1, 0.5E1</a:t>
            </a:r>
          </a:p>
          <a:p>
            <a:r>
              <a:rPr lang="en-US" dirty="0" smtClean="0"/>
              <a:t>UI (percentage of bit time)</a:t>
            </a:r>
          </a:p>
          <a:p>
            <a:pPr lvl="1"/>
            <a:r>
              <a:rPr lang="en-US" dirty="0" smtClean="0"/>
              <a:t>.1</a:t>
            </a:r>
          </a:p>
          <a:p>
            <a:r>
              <a:rPr lang="en-US" dirty="0" smtClean="0"/>
              <a:t>String</a:t>
            </a:r>
          </a:p>
          <a:p>
            <a:pPr lvl="1"/>
            <a:r>
              <a:rPr lang="en-US" dirty="0" smtClean="0"/>
              <a:t>“ABC”, “A B C”</a:t>
            </a:r>
          </a:p>
          <a:p>
            <a:r>
              <a:rPr lang="en-US" dirty="0" smtClean="0"/>
              <a:t>Boolean</a:t>
            </a:r>
          </a:p>
          <a:p>
            <a:pPr lvl="1"/>
            <a:r>
              <a:rPr lang="en-US" dirty="0" smtClean="0"/>
              <a:t>True, False</a:t>
            </a:r>
            <a:endParaRPr lang="en-US" dirty="0"/>
          </a:p>
        </p:txBody>
      </p:sp>
      <p:sp>
        <p:nvSpPr>
          <p:cNvPr id="4" name="Footer Placeholder 3"/>
          <p:cNvSpPr>
            <a:spLocks noGrp="1"/>
          </p:cNvSpPr>
          <p:nvPr>
            <p:ph type="ftr" sz="quarter" idx="3"/>
          </p:nvPr>
        </p:nvSpPr>
        <p:spPr/>
        <p:txBody>
          <a:bodyPr/>
          <a:lstStyle/>
          <a:p>
            <a:r>
              <a:rPr lang="en-US" smtClean="0"/>
              <a:t>Parameters Trees –   IBIS Summit @ DAC 2012 –   June 5 –   </a:t>
            </a:r>
            <a:fld id="{64DFFA53-7A85-49BB-896B-3AD28954ACCD}" type="slidenum">
              <a:rPr lang="en-US" smtClean="0"/>
              <a:pPr/>
              <a:t>9</a:t>
            </a:fld>
            <a:r>
              <a:rPr lang="en-US" smtClean="0"/>
              <a:t>	 	</a:t>
            </a:r>
          </a:p>
          <a:p>
            <a:endParaRPr lang="en-US" smtClean="0"/>
          </a:p>
          <a:p>
            <a:endParaRPr lang="en-US" dirty="0"/>
          </a:p>
        </p:txBody>
      </p:sp>
    </p:spTree>
    <p:extLst>
      <p:ext uri="{BB962C8B-B14F-4D97-AF65-F5344CB8AC3E}">
        <p14:creationId xmlns:p14="http://schemas.microsoft.com/office/powerpoint/2010/main" val="1508440551"/>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2025</TotalTime>
  <Words>1757</Words>
  <Application>Microsoft Office PowerPoint</Application>
  <PresentationFormat>On-screen Show (4:3)</PresentationFormat>
  <Paragraphs>244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Blank Presentation</vt:lpstr>
      <vt:lpstr>Parameter Trees</vt:lpstr>
      <vt:lpstr>Overview</vt:lpstr>
      <vt:lpstr>What is a Parameter Tree</vt:lpstr>
      <vt:lpstr>Black – Root   Red – Node  Green – Leaf     USA Tree                      Australian Tree</vt:lpstr>
      <vt:lpstr>Example Parameter Tree</vt:lpstr>
      <vt:lpstr>All Nodes and Leaves have one Parent Branch</vt:lpstr>
      <vt:lpstr>IBIS AMI Parameter Trees</vt:lpstr>
      <vt:lpstr>Leaves in a .ami File</vt:lpstr>
      <vt:lpstr>Type</vt:lpstr>
      <vt:lpstr>Usage</vt:lpstr>
      <vt:lpstr>Description and Labels</vt:lpstr>
      <vt:lpstr>Format Leaves</vt:lpstr>
      <vt:lpstr>Format Leaves (continued)</vt:lpstr>
      <vt:lpstr>AMI Parameter Tree Example</vt:lpstr>
      <vt:lpstr>Parameter Tree Futures</vt:lpstr>
      <vt:lpstr>Dependency Table</vt:lpstr>
      <vt:lpstr>Example Dependency Table</vt:lpstr>
      <vt:lpstr>IBIS 5.0 file Currently</vt:lpstr>
      <vt:lpstr>IBIS 7.0 file (Parameter Tree)</vt:lpstr>
      <vt:lpstr>Equation Based GND_Clamp </vt:lpstr>
      <vt:lpstr>Syntax and Context Rules</vt:lpstr>
      <vt:lpstr>ISS Subckts Parameter Tree Context Rules – Preliminary</vt:lpstr>
      <vt:lpstr>Conclusion</vt:lpstr>
    </vt:vector>
  </TitlesOfParts>
  <Company>Think Marketing,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118</cp:revision>
  <cp:lastPrinted>2012-06-02T13:20:10Z</cp:lastPrinted>
  <dcterms:created xsi:type="dcterms:W3CDTF">2010-01-20T19:11:57Z</dcterms:created>
  <dcterms:modified xsi:type="dcterms:W3CDTF">2012-06-04T19:53:19Z</dcterms:modified>
</cp:coreProperties>
</file>