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1" r:id="rId4"/>
  </p:sldMasterIdLst>
  <p:notesMasterIdLst>
    <p:notesMasterId r:id="rId21"/>
  </p:notesMasterIdLst>
  <p:handoutMasterIdLst>
    <p:handoutMasterId r:id="rId22"/>
  </p:handoutMasterIdLst>
  <p:sldIdLst>
    <p:sldId id="263" r:id="rId5"/>
    <p:sldId id="264" r:id="rId6"/>
    <p:sldId id="265" r:id="rId7"/>
    <p:sldId id="276" r:id="rId8"/>
    <p:sldId id="268" r:id="rId9"/>
    <p:sldId id="271" r:id="rId10"/>
    <p:sldId id="279" r:id="rId11"/>
    <p:sldId id="269" r:id="rId12"/>
    <p:sldId id="278" r:id="rId13"/>
    <p:sldId id="270" r:id="rId14"/>
    <p:sldId id="273" r:id="rId15"/>
    <p:sldId id="274" r:id="rId16"/>
    <p:sldId id="280" r:id="rId17"/>
    <p:sldId id="275" r:id="rId18"/>
    <p:sldId id="272" r:id="rId19"/>
    <p:sldId id="267" r:id="rId20"/>
  </p:sldIdLst>
  <p:sldSz cx="9144000" cy="6858000" type="screen4x3"/>
  <p:notesSz cx="6858000" cy="9180513"/>
  <p:defaultTextStyle>
    <a:defPPr>
      <a:defRPr lang="en-US"/>
    </a:defPPr>
    <a:lvl1pPr algn="l" rtl="0" fontAlgn="base">
      <a:spcBef>
        <a:spcPct val="0"/>
      </a:spcBef>
      <a:spcAft>
        <a:spcPct val="0"/>
      </a:spcAft>
      <a:defRPr sz="1200" kern="1200">
        <a:solidFill>
          <a:schemeClr val="tx1"/>
        </a:solidFill>
        <a:latin typeface="Tahoma" pitchFamily="34" charset="0"/>
        <a:ea typeface="MS PGothic" pitchFamily="34" charset="-128"/>
        <a:cs typeface="+mn-cs"/>
      </a:defRPr>
    </a:lvl1pPr>
    <a:lvl2pPr marL="457200" algn="l" rtl="0" fontAlgn="base">
      <a:spcBef>
        <a:spcPct val="0"/>
      </a:spcBef>
      <a:spcAft>
        <a:spcPct val="0"/>
      </a:spcAft>
      <a:defRPr sz="1200" kern="1200">
        <a:solidFill>
          <a:schemeClr val="tx1"/>
        </a:solidFill>
        <a:latin typeface="Tahoma" pitchFamily="34" charset="0"/>
        <a:ea typeface="MS PGothic" pitchFamily="34" charset="-128"/>
        <a:cs typeface="+mn-cs"/>
      </a:defRPr>
    </a:lvl2pPr>
    <a:lvl3pPr marL="914400" algn="l" rtl="0" fontAlgn="base">
      <a:spcBef>
        <a:spcPct val="0"/>
      </a:spcBef>
      <a:spcAft>
        <a:spcPct val="0"/>
      </a:spcAft>
      <a:defRPr sz="1200" kern="1200">
        <a:solidFill>
          <a:schemeClr val="tx1"/>
        </a:solidFill>
        <a:latin typeface="Tahoma" pitchFamily="34" charset="0"/>
        <a:ea typeface="MS PGothic" pitchFamily="34" charset="-128"/>
        <a:cs typeface="+mn-cs"/>
      </a:defRPr>
    </a:lvl3pPr>
    <a:lvl4pPr marL="1371600" algn="l" rtl="0" fontAlgn="base">
      <a:spcBef>
        <a:spcPct val="0"/>
      </a:spcBef>
      <a:spcAft>
        <a:spcPct val="0"/>
      </a:spcAft>
      <a:defRPr sz="1200" kern="1200">
        <a:solidFill>
          <a:schemeClr val="tx1"/>
        </a:solidFill>
        <a:latin typeface="Tahoma" pitchFamily="34" charset="0"/>
        <a:ea typeface="MS PGothic" pitchFamily="34" charset="-128"/>
        <a:cs typeface="+mn-cs"/>
      </a:defRPr>
    </a:lvl4pPr>
    <a:lvl5pPr marL="1828800" algn="l" rtl="0" fontAlgn="base">
      <a:spcBef>
        <a:spcPct val="0"/>
      </a:spcBef>
      <a:spcAft>
        <a:spcPct val="0"/>
      </a:spcAft>
      <a:defRPr sz="1200" kern="1200">
        <a:solidFill>
          <a:schemeClr val="tx1"/>
        </a:solidFill>
        <a:latin typeface="Tahoma" pitchFamily="34" charset="0"/>
        <a:ea typeface="MS PGothic" pitchFamily="34" charset="-128"/>
        <a:cs typeface="+mn-cs"/>
      </a:defRPr>
    </a:lvl5pPr>
    <a:lvl6pPr marL="2286000" algn="l" defTabSz="914400" rtl="0" eaLnBrk="1" latinLnBrk="0" hangingPunct="1">
      <a:defRPr sz="1200" kern="1200">
        <a:solidFill>
          <a:schemeClr val="tx1"/>
        </a:solidFill>
        <a:latin typeface="Tahoma" pitchFamily="34" charset="0"/>
        <a:ea typeface="MS PGothic" pitchFamily="34" charset="-128"/>
        <a:cs typeface="+mn-cs"/>
      </a:defRPr>
    </a:lvl6pPr>
    <a:lvl7pPr marL="2743200" algn="l" defTabSz="914400" rtl="0" eaLnBrk="1" latinLnBrk="0" hangingPunct="1">
      <a:defRPr sz="1200" kern="1200">
        <a:solidFill>
          <a:schemeClr val="tx1"/>
        </a:solidFill>
        <a:latin typeface="Tahoma" pitchFamily="34" charset="0"/>
        <a:ea typeface="MS PGothic" pitchFamily="34" charset="-128"/>
        <a:cs typeface="+mn-cs"/>
      </a:defRPr>
    </a:lvl7pPr>
    <a:lvl8pPr marL="3200400" algn="l" defTabSz="914400" rtl="0" eaLnBrk="1" latinLnBrk="0" hangingPunct="1">
      <a:defRPr sz="1200" kern="1200">
        <a:solidFill>
          <a:schemeClr val="tx1"/>
        </a:solidFill>
        <a:latin typeface="Tahoma" pitchFamily="34" charset="0"/>
        <a:ea typeface="MS PGothic" pitchFamily="34" charset="-128"/>
        <a:cs typeface="+mn-cs"/>
      </a:defRPr>
    </a:lvl8pPr>
    <a:lvl9pPr marL="3657600" algn="l" defTabSz="914400" rtl="0" eaLnBrk="1" latinLnBrk="0" hangingPunct="1">
      <a:defRPr sz="1200" kern="1200">
        <a:solidFill>
          <a:schemeClr val="tx1"/>
        </a:solidFill>
        <a:latin typeface="Tahom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000000"/>
    <a:srgbClr val="292377"/>
    <a:srgbClr val="C1CEEC"/>
    <a:srgbClr val="24207A"/>
    <a:srgbClr val="0066CC"/>
    <a:srgbClr val="003399"/>
    <a:srgbClr val="000099"/>
    <a:srgbClr val="0033CC"/>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96619" autoAdjust="0"/>
  </p:normalViewPr>
  <p:slideViewPr>
    <p:cSldViewPr snapToGrid="0">
      <p:cViewPr varScale="1">
        <p:scale>
          <a:sx n="122" d="100"/>
          <a:sy n="122" d="100"/>
        </p:scale>
        <p:origin x="-102" y="-102"/>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9059" name="Rectangle 3075"/>
          <p:cNvSpPr>
            <a:spLocks noGrp="1" noChangeArrowheads="1"/>
          </p:cNvSpPr>
          <p:nvPr>
            <p:ph type="dt" sz="quarter" idx="1"/>
          </p:nvPr>
        </p:nvSpPr>
        <p:spPr bwMode="auto">
          <a:xfrm>
            <a:off x="3884613" y="0"/>
            <a:ext cx="2987675" cy="452438"/>
          </a:xfrm>
          <a:prstGeom prst="rect">
            <a:avLst/>
          </a:prstGeom>
          <a:noFill/>
          <a:ln w="9525">
            <a:noFill/>
            <a:miter lim="800000"/>
            <a:headEnd/>
            <a:tailEnd/>
          </a:ln>
          <a:effectLst/>
        </p:spPr>
        <p:txBody>
          <a:bodyPr vert="horz" wrap="square" lIns="90077" tIns="45039" rIns="90077" bIns="45039" numCol="1" anchor="t" anchorCtr="0" compatLnSpc="1">
            <a:prstTxWarp prst="textNoShape">
              <a:avLst/>
            </a:prstTxWarp>
          </a:bodyPr>
          <a:lstStyle>
            <a:lvl1pPr algn="r" defTabSz="900113" eaLnBrk="0" hangingPunct="0">
              <a:spcBef>
                <a:spcPct val="20000"/>
              </a:spcBef>
              <a:buClr>
                <a:srgbClr val="EDB22C"/>
              </a:buClr>
              <a:buFont typeface="Tahoma" pitchFamily="34" charset="0"/>
              <a:buNone/>
              <a:defRPr>
                <a:latin typeface="Lucida Sans Unicode" pitchFamily="34" charset="0"/>
                <a:ea typeface="+mn-ea"/>
              </a:defRPr>
            </a:lvl1pPr>
          </a:lstStyle>
          <a:p>
            <a:pPr>
              <a:defRPr/>
            </a:pPr>
            <a:endParaRPr lang="en-US"/>
          </a:p>
        </p:txBody>
      </p:sp>
      <p:sp>
        <p:nvSpPr>
          <p:cNvPr id="429061" name="Rectangle 3077"/>
          <p:cNvSpPr>
            <a:spLocks noGrp="1" noChangeArrowheads="1"/>
          </p:cNvSpPr>
          <p:nvPr>
            <p:ph type="sldNum" sz="quarter" idx="3"/>
          </p:nvPr>
        </p:nvSpPr>
        <p:spPr bwMode="auto">
          <a:xfrm>
            <a:off x="3884613" y="8742363"/>
            <a:ext cx="2987675" cy="452437"/>
          </a:xfrm>
          <a:prstGeom prst="rect">
            <a:avLst/>
          </a:prstGeom>
          <a:noFill/>
          <a:ln w="9525">
            <a:noFill/>
            <a:miter lim="800000"/>
            <a:headEnd/>
            <a:tailEnd/>
          </a:ln>
          <a:effectLst/>
        </p:spPr>
        <p:txBody>
          <a:bodyPr vert="horz" wrap="square" lIns="90077" tIns="45039" rIns="90077" bIns="45039" numCol="1" anchor="b" anchorCtr="0" compatLnSpc="1">
            <a:prstTxWarp prst="textNoShape">
              <a:avLst/>
            </a:prstTxWarp>
          </a:bodyPr>
          <a:lstStyle>
            <a:lvl1pPr algn="r" defTabSz="900113" eaLnBrk="0" hangingPunct="0">
              <a:spcBef>
                <a:spcPct val="20000"/>
              </a:spcBef>
              <a:buClr>
                <a:srgbClr val="EDB22C"/>
              </a:buClr>
              <a:buFont typeface="Tahoma" pitchFamily="34" charset="0"/>
              <a:buNone/>
              <a:defRPr>
                <a:latin typeface="Lucida Sans Unicode" pitchFamily="34" charset="0"/>
                <a:ea typeface="+mn-ea"/>
              </a:defRPr>
            </a:lvl1pPr>
          </a:lstStyle>
          <a:p>
            <a:pPr>
              <a:defRPr/>
            </a:pPr>
            <a:fld id="{6F960883-12C9-4A67-AE34-5E66282A124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627" tIns="45813" rIns="91627" bIns="45813" numCol="1" anchor="t" anchorCtr="0" compatLnSpc="1">
            <a:prstTxWarp prst="textNoShape">
              <a:avLst/>
            </a:prstTxWarp>
          </a:bodyPr>
          <a:lstStyle>
            <a:lvl1pPr defTabSz="915988" eaLnBrk="0" hangingPunct="0">
              <a:defRPr>
                <a:latin typeface="Times New Roman" pitchFamily="18" charset="0"/>
                <a:ea typeface="+mn-ea"/>
              </a:defRPr>
            </a:lvl1pPr>
          </a:lstStyle>
          <a:p>
            <a:pPr>
              <a:defRPr/>
            </a:pPr>
            <a:endParaRPr lang="en-US"/>
          </a:p>
        </p:txBody>
      </p:sp>
      <p:sp>
        <p:nvSpPr>
          <p:cNvPr id="3075" name="Rectangle 3"/>
          <p:cNvSpPr>
            <a:spLocks noGrp="1" noChangeArrowheads="1"/>
          </p:cNvSpPr>
          <p:nvPr>
            <p:ph type="dt" idx="1"/>
          </p:nvPr>
        </p:nvSpPr>
        <p:spPr bwMode="auto">
          <a:xfrm>
            <a:off x="3886200" y="0"/>
            <a:ext cx="2971800" cy="458788"/>
          </a:xfrm>
          <a:prstGeom prst="rect">
            <a:avLst/>
          </a:prstGeom>
          <a:noFill/>
          <a:ln w="9525">
            <a:noFill/>
            <a:miter lim="800000"/>
            <a:headEnd/>
            <a:tailEnd/>
          </a:ln>
          <a:effectLst/>
        </p:spPr>
        <p:txBody>
          <a:bodyPr vert="horz" wrap="square" lIns="91627" tIns="45813" rIns="91627" bIns="45813" numCol="1" anchor="t" anchorCtr="0" compatLnSpc="1">
            <a:prstTxWarp prst="textNoShape">
              <a:avLst/>
            </a:prstTxWarp>
          </a:bodyPr>
          <a:lstStyle>
            <a:lvl1pPr algn="r" defTabSz="915988" eaLnBrk="0" hangingPunct="0">
              <a:defRPr>
                <a:latin typeface="Times New Roman" pitchFamily="18" charset="0"/>
                <a:ea typeface="+mn-ea"/>
              </a:defRPr>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60863"/>
            <a:ext cx="5029200" cy="4130675"/>
          </a:xfrm>
          <a:prstGeom prst="rect">
            <a:avLst/>
          </a:prstGeom>
          <a:noFill/>
          <a:ln w="9525">
            <a:noFill/>
            <a:miter lim="800000"/>
            <a:headEnd/>
            <a:tailEnd/>
          </a:ln>
          <a:effectLst/>
        </p:spPr>
        <p:txBody>
          <a:bodyPr vert="horz" wrap="square" lIns="91627" tIns="45813" rIns="91627" bIns="4581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721725"/>
            <a:ext cx="2971800" cy="458788"/>
          </a:xfrm>
          <a:prstGeom prst="rect">
            <a:avLst/>
          </a:prstGeom>
          <a:noFill/>
          <a:ln w="9525">
            <a:noFill/>
            <a:miter lim="800000"/>
            <a:headEnd/>
            <a:tailEnd/>
          </a:ln>
          <a:effectLst/>
        </p:spPr>
        <p:txBody>
          <a:bodyPr vert="horz" wrap="square" lIns="91627" tIns="45813" rIns="91627" bIns="45813" numCol="1" anchor="b" anchorCtr="0" compatLnSpc="1">
            <a:prstTxWarp prst="textNoShape">
              <a:avLst/>
            </a:prstTxWarp>
          </a:bodyPr>
          <a:lstStyle>
            <a:lvl1pPr defTabSz="915988" eaLnBrk="0" hangingPunct="0">
              <a:defRPr>
                <a:latin typeface="Times New Roman" pitchFamily="18" charset="0"/>
                <a:ea typeface="+mn-ea"/>
              </a:defRPr>
            </a:lvl1pPr>
          </a:lstStyle>
          <a:p>
            <a:pPr>
              <a:defRPr/>
            </a:pPr>
            <a:endParaRPr lang="en-US"/>
          </a:p>
        </p:txBody>
      </p:sp>
      <p:sp>
        <p:nvSpPr>
          <p:cNvPr id="3079" name="Rectangle 7"/>
          <p:cNvSpPr>
            <a:spLocks noGrp="1" noChangeArrowheads="1"/>
          </p:cNvSpPr>
          <p:nvPr>
            <p:ph type="sldNum" sz="quarter" idx="5"/>
          </p:nvPr>
        </p:nvSpPr>
        <p:spPr bwMode="auto">
          <a:xfrm>
            <a:off x="3886200" y="8721725"/>
            <a:ext cx="2971800" cy="458788"/>
          </a:xfrm>
          <a:prstGeom prst="rect">
            <a:avLst/>
          </a:prstGeom>
          <a:noFill/>
          <a:ln w="9525">
            <a:noFill/>
            <a:miter lim="800000"/>
            <a:headEnd/>
            <a:tailEnd/>
          </a:ln>
          <a:effectLst/>
        </p:spPr>
        <p:txBody>
          <a:bodyPr vert="horz" wrap="square" lIns="91627" tIns="45813" rIns="91627" bIns="45813" numCol="1" anchor="b" anchorCtr="0" compatLnSpc="1">
            <a:prstTxWarp prst="textNoShape">
              <a:avLst/>
            </a:prstTxWarp>
          </a:bodyPr>
          <a:lstStyle>
            <a:lvl1pPr algn="r" defTabSz="915988" eaLnBrk="0" hangingPunct="0">
              <a:defRPr>
                <a:latin typeface="Times New Roman" pitchFamily="18" charset="0"/>
                <a:ea typeface="+mn-ea"/>
              </a:defRPr>
            </a:lvl1pPr>
          </a:lstStyle>
          <a:p>
            <a:pPr>
              <a:defRPr/>
            </a:pPr>
            <a:fld id="{C4DD4B49-71BA-4F3A-85D6-288C302711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nfidential Title Page">
    <p:spTree>
      <p:nvGrpSpPr>
        <p:cNvPr id="1" name=""/>
        <p:cNvGrpSpPr/>
        <p:nvPr/>
      </p:nvGrpSpPr>
      <p:grpSpPr>
        <a:xfrm>
          <a:off x="0" y="0"/>
          <a:ext cx="0" cy="0"/>
          <a:chOff x="0" y="0"/>
          <a:chExt cx="0" cy="0"/>
        </a:xfrm>
      </p:grpSpPr>
      <p:sp>
        <p:nvSpPr>
          <p:cNvPr id="5" name="Rectangle 4"/>
          <p:cNvSpPr>
            <a:spLocks noChangeArrowheads="1"/>
          </p:cNvSpPr>
          <p:nvPr/>
        </p:nvSpPr>
        <p:spPr bwMode="auto">
          <a:xfrm>
            <a:off x="2049516" y="6056313"/>
            <a:ext cx="7094483" cy="801687"/>
          </a:xfrm>
          <a:prstGeom prst="rect">
            <a:avLst/>
          </a:prstGeom>
          <a:solidFill>
            <a:srgbClr val="C1CEEC"/>
          </a:solidFill>
          <a:ln>
            <a:noFill/>
            <a:headEnd/>
            <a:tailEnd/>
          </a:ln>
          <a:effectLst>
            <a:innerShdw blurRad="63500" dist="50800" dir="10800000">
              <a:prstClr val="black">
                <a:alpha val="50000"/>
              </a:prstClr>
            </a:innerShdw>
          </a:effectLst>
        </p:spPr>
        <p:style>
          <a:lnRef idx="1">
            <a:schemeClr val="dk1"/>
          </a:lnRef>
          <a:fillRef idx="3">
            <a:schemeClr val="dk1"/>
          </a:fillRef>
          <a:effectRef idx="2">
            <a:schemeClr val="dk1"/>
          </a:effectRef>
          <a:fontRef idx="minor">
            <a:schemeClr val="lt1"/>
          </a:fontRef>
        </p:style>
        <p:txBody>
          <a:bodyPr wrap="none" lIns="92075" tIns="46038" rIns="92075" bIns="46038" anchor="ctr"/>
          <a:lstStyle/>
          <a:p>
            <a:pPr eaLnBrk="0" hangingPunct="0">
              <a:defRPr/>
            </a:pPr>
            <a:endParaRPr lang="en-US"/>
          </a:p>
        </p:txBody>
      </p:sp>
      <p:sp>
        <p:nvSpPr>
          <p:cNvPr id="6" name="Rectangle 5"/>
          <p:cNvSpPr>
            <a:spLocks noChangeArrowheads="1"/>
          </p:cNvSpPr>
          <p:nvPr/>
        </p:nvSpPr>
        <p:spPr bwMode="auto">
          <a:xfrm>
            <a:off x="0" y="6056313"/>
            <a:ext cx="2060575" cy="801687"/>
          </a:xfrm>
          <a:prstGeom prst="rect">
            <a:avLst/>
          </a:prstGeom>
          <a:gradFill flip="none" rotWithShape="1">
            <a:gsLst>
              <a:gs pos="0">
                <a:srgbClr val="0066CC"/>
              </a:gs>
              <a:gs pos="49000">
                <a:srgbClr val="292377"/>
              </a:gs>
              <a:gs pos="100000">
                <a:srgbClr val="24207A"/>
              </a:gs>
            </a:gsLst>
            <a:lin ang="13500000" scaled="1"/>
            <a:tileRect/>
          </a:gradFill>
          <a:ln>
            <a:noFill/>
            <a:headEnd/>
            <a:tailEnd/>
          </a:ln>
        </p:spPr>
        <p:style>
          <a:lnRef idx="1">
            <a:schemeClr val="dk1"/>
          </a:lnRef>
          <a:fillRef idx="3">
            <a:schemeClr val="dk1"/>
          </a:fillRef>
          <a:effectRef idx="2">
            <a:schemeClr val="dk1"/>
          </a:effectRef>
          <a:fontRef idx="minor">
            <a:schemeClr val="lt1"/>
          </a:fontRef>
        </p:style>
        <p:txBody>
          <a:bodyPr wrap="none" lIns="92075" tIns="46038" rIns="92075" bIns="46038" anchor="ctr"/>
          <a:lstStyle/>
          <a:p>
            <a:pPr eaLnBrk="0" hangingPunct="0">
              <a:defRPr/>
            </a:pPr>
            <a:endParaRPr lang="en-US"/>
          </a:p>
        </p:txBody>
      </p:sp>
      <p:pic>
        <p:nvPicPr>
          <p:cNvPr id="7" name="Picture 5" descr="White Micron color logo [Converted]"/>
          <p:cNvPicPr>
            <a:picLocks noChangeAspect="1" noChangeArrowheads="1"/>
          </p:cNvPicPr>
          <p:nvPr/>
        </p:nvPicPr>
        <p:blipFill>
          <a:blip r:embed="rId2" cstate="print"/>
          <a:srcRect/>
          <a:stretch>
            <a:fillRect/>
          </a:stretch>
        </p:blipFill>
        <p:spPr bwMode="auto">
          <a:xfrm>
            <a:off x="266700" y="6292850"/>
            <a:ext cx="1384300" cy="373063"/>
          </a:xfrm>
          <a:prstGeom prst="rect">
            <a:avLst/>
          </a:prstGeom>
          <a:noFill/>
          <a:ln w="9525">
            <a:noFill/>
            <a:miter lim="800000"/>
            <a:headEnd/>
            <a:tailEnd/>
          </a:ln>
        </p:spPr>
      </p:pic>
      <p:sp>
        <p:nvSpPr>
          <p:cNvPr id="8" name="Text Box 7"/>
          <p:cNvSpPr txBox="1">
            <a:spLocks noChangeArrowheads="1"/>
          </p:cNvSpPr>
          <p:nvPr/>
        </p:nvSpPr>
        <p:spPr bwMode="auto">
          <a:xfrm>
            <a:off x="2706688" y="6175375"/>
            <a:ext cx="6318250" cy="36830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600" dirty="0">
                <a:solidFill>
                  <a:srgbClr val="002060"/>
                </a:solidFill>
                <a:ea typeface="+mn-ea"/>
                <a:cs typeface="Tahoma" pitchFamily="34" charset="0"/>
              </a:rPr>
              <a:t>©2012 Micron Technology, Inc. All rights reserved. Products are warranted only to meet Micron’s production data sheet specifications. Information, products, and/or specifications are subject to change without notice. All information is provided on an “AS IS” basis without warranties of any kind. Dates are estimates only. Drawings are not to scale. Micron and the Micron logo are trademarks of Micron Technology, Inc. All other trademarks are the property of their respective owners.</a:t>
            </a:r>
          </a:p>
        </p:txBody>
      </p:sp>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5D285D1A-522B-4AAF-A234-6BD997047DD6}" type="slidenum">
              <a:rPr lang="en-US">
                <a:solidFill>
                  <a:srgbClr val="002060"/>
                </a:solidFill>
              </a:rPr>
              <a:pPr eaLnBrk="0" hangingPunct="0">
                <a:defRPr/>
              </a:pPr>
              <a:t>‹#›</a:t>
            </a:fld>
            <a:endParaRPr lang="en-US" dirty="0">
              <a:solidFill>
                <a:srgbClr val="002060"/>
              </a:solidFill>
            </a:endParaRPr>
          </a:p>
        </p:txBody>
      </p:sp>
      <p:sp>
        <p:nvSpPr>
          <p:cNvPr id="10"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50000"/>
                    <a:lumOff val="50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4" name="Subtitle 3"/>
          <p:cNvSpPr>
            <a:spLocks noGrp="1" noChangeArrowheads="1"/>
          </p:cNvSpPr>
          <p:nvPr>
            <p:ph type="subTitle" idx="1"/>
          </p:nvPr>
        </p:nvSpPr>
        <p:spPr>
          <a:xfrm>
            <a:off x="0" y="3500438"/>
            <a:ext cx="9143999" cy="1752600"/>
          </a:xfrm>
          <a:prstGeom prst="rect">
            <a:avLst/>
          </a:prstGeom>
        </p:spPr>
        <p:txBody>
          <a:bodyPr/>
          <a:lstStyle>
            <a:lvl1pPr marL="0" indent="0" algn="ctr">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22" name="Rectangle 2"/>
          <p:cNvSpPr>
            <a:spLocks noGrp="1" noChangeArrowheads="1"/>
          </p:cNvSpPr>
          <p:nvPr>
            <p:ph type="ctrTitle"/>
          </p:nvPr>
        </p:nvSpPr>
        <p:spPr>
          <a:xfrm>
            <a:off x="0" y="2008188"/>
            <a:ext cx="9144000" cy="1298575"/>
          </a:xfrm>
          <a:prstGeom prst="rect">
            <a:avLst/>
          </a:prstGeom>
        </p:spPr>
        <p:txBody>
          <a:bodyPr anchor="b"/>
          <a:lstStyle>
            <a:lvl1pPr algn="ctr">
              <a:defRPr sz="4400"/>
            </a:lvl1pPr>
          </a:lstStyle>
          <a:p>
            <a:r>
              <a:rPr lang="en-US" smtClean="0"/>
              <a:t>Click to edit Master title style</a:t>
            </a:r>
            <a:endParaRPr lang="en-US" dirty="0"/>
          </a:p>
        </p:txBody>
      </p:sp>
      <p:sp>
        <p:nvSpPr>
          <p:cNvPr id="11"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pPr>
              <a:defRPr/>
            </a:pPr>
            <a:fld id="{70B8B963-D10B-425E-9966-638DF2BCAB69}" type="datetime4">
              <a:rPr lang="en-US"/>
              <a:pPr>
                <a:defRPr/>
              </a:pPr>
              <a:t>May 30, 2012</a:t>
            </a:fld>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Non-Confidential BLANK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3" name="Rectangle 2"/>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4"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5"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E5F63B64-4A18-46C0-B480-E69B882401D5}" type="slidenum">
              <a:rPr lang="en-US"/>
              <a:pPr eaLnBrk="0" hangingPunct="0">
                <a:defRPr/>
              </a:pPr>
              <a:t>‹#›</a:t>
            </a:fld>
            <a:endParaRPr lang="en-US" dirty="0"/>
          </a:p>
        </p:txBody>
      </p:sp>
      <p:sp>
        <p:nvSpPr>
          <p:cNvPr id="6"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7"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5, 2012</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Non-Confidential Transition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6FF6013C-7298-4378-B3C3-C8CEF0238895}" type="slidenum">
              <a:rPr lang="en-US"/>
              <a:pPr eaLnBrk="0" hangingPunct="0">
                <a:defRPr/>
              </a:pPr>
              <a:t>‹#›</a:t>
            </a:fld>
            <a:endParaRPr lang="en-US" dirty="0"/>
          </a:p>
        </p:txBody>
      </p:sp>
      <p:sp>
        <p:nvSpPr>
          <p:cNvPr id="8"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678914" name="Rectangle 2"/>
          <p:cNvSpPr>
            <a:spLocks noGrp="1" noChangeArrowheads="1"/>
          </p:cNvSpPr>
          <p:nvPr>
            <p:ph type="ctrTitle"/>
          </p:nvPr>
        </p:nvSpPr>
        <p:spPr>
          <a:xfrm>
            <a:off x="0" y="2008188"/>
            <a:ext cx="9144000" cy="1298575"/>
          </a:xfrm>
          <a:prstGeom prst="rect">
            <a:avLst/>
          </a:prstGeom>
        </p:spPr>
        <p:txBody>
          <a:bodyPr anchor="b"/>
          <a:lstStyle>
            <a:lvl1pPr algn="ctr">
              <a:defRPr sz="4400"/>
            </a:lvl1pPr>
          </a:lstStyle>
          <a:p>
            <a:r>
              <a:rPr lang="en-US" smtClean="0"/>
              <a:t>Click to edit Master title style</a:t>
            </a:r>
            <a:endParaRPr lang="en-US" dirty="0"/>
          </a:p>
        </p:txBody>
      </p:sp>
      <p:sp>
        <p:nvSpPr>
          <p:cNvPr id="678915" name="Rectangle 3"/>
          <p:cNvSpPr>
            <a:spLocks noGrp="1" noChangeArrowheads="1"/>
          </p:cNvSpPr>
          <p:nvPr>
            <p:ph type="subTitle" idx="1"/>
          </p:nvPr>
        </p:nvSpPr>
        <p:spPr>
          <a:xfrm>
            <a:off x="0" y="3500438"/>
            <a:ext cx="9144000" cy="1752600"/>
          </a:xfrm>
          <a:prstGeom prst="rect">
            <a:avLst/>
          </a:prstGeom>
        </p:spPr>
        <p:txBody>
          <a:bodyPr/>
          <a:lstStyle>
            <a:lvl1pPr marL="0" indent="0" algn="ctr">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9"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pPr>
              <a:defRPr/>
            </a:pPr>
            <a:r>
              <a:rPr lang="en-US" dirty="0" smtClean="0"/>
              <a:t>June 5, 2012</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Micron End Page">
    <p:spTree>
      <p:nvGrpSpPr>
        <p:cNvPr id="1" name=""/>
        <p:cNvGrpSpPr/>
        <p:nvPr/>
      </p:nvGrpSpPr>
      <p:grpSpPr>
        <a:xfrm>
          <a:off x="0" y="0"/>
          <a:ext cx="0" cy="0"/>
          <a:chOff x="0" y="0"/>
          <a:chExt cx="0" cy="0"/>
        </a:xfrm>
      </p:grpSpPr>
      <p:pic>
        <p:nvPicPr>
          <p:cNvPr id="2" name="Picture 4" descr="Focused on Memory logo MASTER.png"/>
          <p:cNvPicPr>
            <a:picLocks noChangeAspect="1"/>
          </p:cNvPicPr>
          <p:nvPr/>
        </p:nvPicPr>
        <p:blipFill>
          <a:blip r:embed="rId2" cstate="print"/>
          <a:srcRect/>
          <a:stretch>
            <a:fillRect/>
          </a:stretch>
        </p:blipFill>
        <p:spPr bwMode="auto">
          <a:xfrm>
            <a:off x="1612900" y="2319338"/>
            <a:ext cx="5741988" cy="1765300"/>
          </a:xfrm>
          <a:prstGeom prst="rect">
            <a:avLst/>
          </a:prstGeom>
          <a:noFill/>
          <a:ln w="9525">
            <a:noFill/>
            <a:miter lim="800000"/>
            <a:headEnd/>
            <a:tailEnd/>
          </a:ln>
        </p:spPr>
      </p:pic>
      <p:sp>
        <p:nvSpPr>
          <p:cNvPr id="3" name="Rectangle 2"/>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4" name="Rectangle 3"/>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fidential Title &amp; Text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8"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E0BEF254-DEA5-477C-B671-86D2919F98B8}" type="slidenum">
              <a:rPr lang="en-US"/>
              <a:pPr eaLnBrk="0" hangingPunct="0">
                <a:defRPr/>
              </a:pPr>
              <a:t>‹#›</a:t>
            </a:fld>
            <a:endParaRPr lang="en-US" dirty="0"/>
          </a:p>
        </p:txBody>
      </p:sp>
      <p:sp>
        <p:nvSpPr>
          <p:cNvPr id="9"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50000"/>
                    <a:lumOff val="50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0"/>
          </p:nvPr>
        </p:nvSpPr>
        <p:spPr>
          <a:xfrm>
            <a:off x="265113" y="1236663"/>
            <a:ext cx="8437562" cy="4837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1"/>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pPr>
              <a:defRPr/>
            </a:pPr>
            <a:fld id="{68B4141E-10C9-45A3-9493-3EF7DA3689C1}" type="datetime4">
              <a:rPr lang="en-US"/>
              <a:pPr>
                <a:defRPr/>
              </a:pPr>
              <a:t>May 30, 2012</a:t>
            </a:fld>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Confidential Header Title Only">
    <p:spTree>
      <p:nvGrpSpPr>
        <p:cNvPr id="1" name=""/>
        <p:cNvGrpSpPr/>
        <p:nvPr/>
      </p:nvGrpSpPr>
      <p:grpSpPr>
        <a:xfrm>
          <a:off x="0" y="0"/>
          <a:ext cx="0" cy="0"/>
          <a:chOff x="0" y="0"/>
          <a:chExt cx="0" cy="0"/>
        </a:xfrm>
      </p:grpSpPr>
      <p:sp>
        <p:nvSpPr>
          <p:cNvPr id="3"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4" name="Rectangle 3"/>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5"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6"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45638C67-82A6-4B8E-B096-89ACEF07F209}" type="slidenum">
              <a:rPr lang="en-US"/>
              <a:pPr eaLnBrk="0" hangingPunct="0">
                <a:defRPr/>
              </a:pPr>
              <a:t>‹#›</a:t>
            </a:fld>
            <a:endParaRPr lang="en-US" dirty="0"/>
          </a:p>
        </p:txBody>
      </p:sp>
      <p:sp>
        <p:nvSpPr>
          <p:cNvPr id="7"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50000"/>
                    <a:lumOff val="50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pPr>
              <a:defRPr/>
            </a:pPr>
            <a:fld id="{FD7B4634-D776-400B-AEB7-36BA60DBB46B}" type="datetime4">
              <a:rPr lang="en-US"/>
              <a:pPr>
                <a:defRPr/>
              </a:pPr>
              <a:t>May 30, 2012</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Confidential BLANK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3" name="Rectangle 2"/>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4"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5"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C0D4F6E5-B0DE-45F8-A09E-D580866FB7C9}" type="slidenum">
              <a:rPr lang="en-US"/>
              <a:pPr eaLnBrk="0" hangingPunct="0">
                <a:defRPr/>
              </a:pPr>
              <a:t>‹#›</a:t>
            </a:fld>
            <a:endParaRPr lang="en-US" dirty="0"/>
          </a:p>
        </p:txBody>
      </p:sp>
      <p:sp>
        <p:nvSpPr>
          <p:cNvPr id="6"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50000"/>
                    <a:lumOff val="50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7"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pPr>
              <a:defRPr/>
            </a:pPr>
            <a:fld id="{F26919B0-1593-4695-AD0A-86B4E246381B}" type="datetime4">
              <a:rPr lang="en-US"/>
              <a:pPr>
                <a:defRPr/>
              </a:pPr>
              <a:t>May 30, 2012</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Confidential Transition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4D871962-847B-4AB6-9385-CB587A647D64}" type="slidenum">
              <a:rPr lang="en-US"/>
              <a:pPr eaLnBrk="0" hangingPunct="0">
                <a:defRPr/>
              </a:pPr>
              <a:t>‹#›</a:t>
            </a:fld>
            <a:endParaRPr lang="en-US" dirty="0"/>
          </a:p>
        </p:txBody>
      </p:sp>
      <p:sp>
        <p:nvSpPr>
          <p:cNvPr id="8"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50000"/>
                    <a:lumOff val="50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678914" name="Rectangle 2"/>
          <p:cNvSpPr>
            <a:spLocks noGrp="1" noChangeArrowheads="1"/>
          </p:cNvSpPr>
          <p:nvPr>
            <p:ph type="ctrTitle"/>
          </p:nvPr>
        </p:nvSpPr>
        <p:spPr>
          <a:xfrm>
            <a:off x="0" y="2008188"/>
            <a:ext cx="9144000" cy="1298575"/>
          </a:xfrm>
          <a:prstGeom prst="rect">
            <a:avLst/>
          </a:prstGeom>
        </p:spPr>
        <p:txBody>
          <a:bodyPr anchor="b"/>
          <a:lstStyle>
            <a:lvl1pPr algn="ctr">
              <a:defRPr sz="4400"/>
            </a:lvl1pPr>
          </a:lstStyle>
          <a:p>
            <a:r>
              <a:rPr lang="en-US" smtClean="0"/>
              <a:t>Click to edit Master title style</a:t>
            </a:r>
            <a:endParaRPr lang="en-US" dirty="0"/>
          </a:p>
        </p:txBody>
      </p:sp>
      <p:sp>
        <p:nvSpPr>
          <p:cNvPr id="678915" name="Rectangle 3"/>
          <p:cNvSpPr>
            <a:spLocks noGrp="1" noChangeArrowheads="1"/>
          </p:cNvSpPr>
          <p:nvPr>
            <p:ph type="subTitle" idx="1"/>
          </p:nvPr>
        </p:nvSpPr>
        <p:spPr>
          <a:xfrm>
            <a:off x="0" y="3500438"/>
            <a:ext cx="9144000" cy="1752600"/>
          </a:xfrm>
          <a:prstGeom prst="rect">
            <a:avLst/>
          </a:prstGeom>
        </p:spPr>
        <p:txBody>
          <a:bodyPr/>
          <a:lstStyle>
            <a:lvl1pPr marL="0" indent="0" algn="ctr">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9"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pPr>
              <a:defRPr/>
            </a:pPr>
            <a:fld id="{57F7C200-C281-40E6-8561-269A72B74917}" type="datetime4">
              <a:rPr lang="en-US"/>
              <a:pPr>
                <a:defRPr/>
              </a:pPr>
              <a:t>May 30, 2012</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icron End Page">
    <p:spTree>
      <p:nvGrpSpPr>
        <p:cNvPr id="1" name=""/>
        <p:cNvGrpSpPr/>
        <p:nvPr/>
      </p:nvGrpSpPr>
      <p:grpSpPr>
        <a:xfrm>
          <a:off x="0" y="0"/>
          <a:ext cx="0" cy="0"/>
          <a:chOff x="0" y="0"/>
          <a:chExt cx="0" cy="0"/>
        </a:xfrm>
      </p:grpSpPr>
      <p:pic>
        <p:nvPicPr>
          <p:cNvPr id="2" name="Picture 4" descr="Focused on Memory logo MASTER.png"/>
          <p:cNvPicPr>
            <a:picLocks noChangeAspect="1"/>
          </p:cNvPicPr>
          <p:nvPr/>
        </p:nvPicPr>
        <p:blipFill>
          <a:blip r:embed="rId2" cstate="print"/>
          <a:srcRect/>
          <a:stretch>
            <a:fillRect/>
          </a:stretch>
        </p:blipFill>
        <p:spPr bwMode="auto">
          <a:xfrm>
            <a:off x="1612900" y="2319338"/>
            <a:ext cx="5741988" cy="1765300"/>
          </a:xfrm>
          <a:prstGeom prst="rect">
            <a:avLst/>
          </a:prstGeom>
          <a:noFill/>
          <a:ln w="9525">
            <a:noFill/>
            <a:miter lim="800000"/>
            <a:headEnd/>
            <a:tailEnd/>
          </a:ln>
        </p:spPr>
      </p:pic>
      <p:sp>
        <p:nvSpPr>
          <p:cNvPr id="3" name="Rectangle 2"/>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4" name="Rectangle 3"/>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n-Confidential Title Page">
    <p:spTree>
      <p:nvGrpSpPr>
        <p:cNvPr id="1" name=""/>
        <p:cNvGrpSpPr/>
        <p:nvPr/>
      </p:nvGrpSpPr>
      <p:grpSpPr>
        <a:xfrm>
          <a:off x="0" y="0"/>
          <a:ext cx="0" cy="0"/>
          <a:chOff x="0" y="0"/>
          <a:chExt cx="0" cy="0"/>
        </a:xfrm>
      </p:grpSpPr>
      <p:sp>
        <p:nvSpPr>
          <p:cNvPr id="5" name="Rectangle 4"/>
          <p:cNvSpPr>
            <a:spLocks noChangeArrowheads="1"/>
          </p:cNvSpPr>
          <p:nvPr/>
        </p:nvSpPr>
        <p:spPr bwMode="auto">
          <a:xfrm>
            <a:off x="2049516" y="6056313"/>
            <a:ext cx="7094483" cy="801687"/>
          </a:xfrm>
          <a:prstGeom prst="rect">
            <a:avLst/>
          </a:prstGeom>
          <a:solidFill>
            <a:srgbClr val="C1CEEC"/>
          </a:solidFill>
          <a:ln>
            <a:noFill/>
            <a:headEnd/>
            <a:tailEnd/>
          </a:ln>
          <a:effectLst>
            <a:innerShdw blurRad="63500" dist="50800" dir="10800000">
              <a:prstClr val="black">
                <a:alpha val="50000"/>
              </a:prstClr>
            </a:innerShdw>
          </a:effectLst>
        </p:spPr>
        <p:style>
          <a:lnRef idx="1">
            <a:schemeClr val="dk1"/>
          </a:lnRef>
          <a:fillRef idx="3">
            <a:schemeClr val="dk1"/>
          </a:fillRef>
          <a:effectRef idx="2">
            <a:schemeClr val="dk1"/>
          </a:effectRef>
          <a:fontRef idx="minor">
            <a:schemeClr val="lt1"/>
          </a:fontRef>
        </p:style>
        <p:txBody>
          <a:bodyPr wrap="none" lIns="92075" tIns="46038" rIns="92075" bIns="46038" anchor="ctr"/>
          <a:lstStyle/>
          <a:p>
            <a:pPr eaLnBrk="0" hangingPunct="0">
              <a:defRPr/>
            </a:pPr>
            <a:endParaRPr lang="en-US"/>
          </a:p>
        </p:txBody>
      </p:sp>
      <p:sp>
        <p:nvSpPr>
          <p:cNvPr id="6" name="Rectangle 5"/>
          <p:cNvSpPr>
            <a:spLocks noChangeArrowheads="1"/>
          </p:cNvSpPr>
          <p:nvPr/>
        </p:nvSpPr>
        <p:spPr bwMode="auto">
          <a:xfrm>
            <a:off x="0" y="6056313"/>
            <a:ext cx="2060575" cy="801687"/>
          </a:xfrm>
          <a:prstGeom prst="rect">
            <a:avLst/>
          </a:prstGeom>
          <a:gradFill flip="none" rotWithShape="1">
            <a:gsLst>
              <a:gs pos="0">
                <a:srgbClr val="0066CC"/>
              </a:gs>
              <a:gs pos="49000">
                <a:srgbClr val="292377"/>
              </a:gs>
              <a:gs pos="100000">
                <a:srgbClr val="24207A"/>
              </a:gs>
            </a:gsLst>
            <a:lin ang="13500000" scaled="1"/>
            <a:tileRect/>
          </a:gradFill>
          <a:ln>
            <a:noFill/>
            <a:headEnd/>
            <a:tailEnd/>
          </a:ln>
        </p:spPr>
        <p:style>
          <a:lnRef idx="1">
            <a:schemeClr val="dk1"/>
          </a:lnRef>
          <a:fillRef idx="3">
            <a:schemeClr val="dk1"/>
          </a:fillRef>
          <a:effectRef idx="2">
            <a:schemeClr val="dk1"/>
          </a:effectRef>
          <a:fontRef idx="minor">
            <a:schemeClr val="lt1"/>
          </a:fontRef>
        </p:style>
        <p:txBody>
          <a:bodyPr wrap="none" lIns="92075" tIns="46038" rIns="92075" bIns="46038" anchor="ctr"/>
          <a:lstStyle/>
          <a:p>
            <a:pPr eaLnBrk="0" hangingPunct="0">
              <a:defRPr/>
            </a:pPr>
            <a:endParaRPr lang="en-US"/>
          </a:p>
        </p:txBody>
      </p:sp>
      <p:pic>
        <p:nvPicPr>
          <p:cNvPr id="7" name="Picture 5" descr="White Micron color logo [Converted]"/>
          <p:cNvPicPr>
            <a:picLocks noChangeAspect="1" noChangeArrowheads="1"/>
          </p:cNvPicPr>
          <p:nvPr/>
        </p:nvPicPr>
        <p:blipFill>
          <a:blip r:embed="rId2" cstate="print"/>
          <a:srcRect/>
          <a:stretch>
            <a:fillRect/>
          </a:stretch>
        </p:blipFill>
        <p:spPr bwMode="auto">
          <a:xfrm>
            <a:off x="266700" y="6292850"/>
            <a:ext cx="1384300" cy="373063"/>
          </a:xfrm>
          <a:prstGeom prst="rect">
            <a:avLst/>
          </a:prstGeom>
          <a:noFill/>
          <a:ln w="9525">
            <a:noFill/>
            <a:miter lim="800000"/>
            <a:headEnd/>
            <a:tailEnd/>
          </a:ln>
        </p:spPr>
      </p:pic>
      <p:sp>
        <p:nvSpPr>
          <p:cNvPr id="8" name="Text Box 7"/>
          <p:cNvSpPr txBox="1">
            <a:spLocks noChangeArrowheads="1"/>
          </p:cNvSpPr>
          <p:nvPr/>
        </p:nvSpPr>
        <p:spPr bwMode="auto">
          <a:xfrm>
            <a:off x="2706688" y="6175375"/>
            <a:ext cx="6318250" cy="36830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600" dirty="0">
                <a:solidFill>
                  <a:srgbClr val="002060"/>
                </a:solidFill>
                <a:ea typeface="+mn-ea"/>
                <a:cs typeface="Tahoma" pitchFamily="34" charset="0"/>
              </a:rPr>
              <a:t>©2012 Micron Technology, Inc. All rights reserved. Products are warranted only to meet Micron’s production data sheet specifications. Information, products, and/or specifications are subject to change without notice. All information is provided on an “AS IS” basis without warranties of any kind. Dates are estimates only. Drawings are not to scale. Micron and the Micron logo are trademarks of Micron Technology, Inc. All other trademarks are the property of their respective owners.</a:t>
            </a:r>
          </a:p>
        </p:txBody>
      </p:sp>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9CB7FE05-6457-41BF-A2E8-8155638E31A3}" type="slidenum">
              <a:rPr lang="en-US">
                <a:solidFill>
                  <a:srgbClr val="002060"/>
                </a:solidFill>
              </a:rPr>
              <a:pPr eaLnBrk="0" hangingPunct="0">
                <a:defRPr/>
              </a:pPr>
              <a:t>‹#›</a:t>
            </a:fld>
            <a:endParaRPr lang="en-US" dirty="0">
              <a:solidFill>
                <a:srgbClr val="002060"/>
              </a:solidFill>
            </a:endParaRPr>
          </a:p>
        </p:txBody>
      </p:sp>
      <p:sp>
        <p:nvSpPr>
          <p:cNvPr id="10"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4" name="Subtitle 3"/>
          <p:cNvSpPr>
            <a:spLocks noGrp="1" noChangeArrowheads="1"/>
          </p:cNvSpPr>
          <p:nvPr>
            <p:ph type="subTitle" idx="1"/>
          </p:nvPr>
        </p:nvSpPr>
        <p:spPr>
          <a:xfrm>
            <a:off x="0" y="3500438"/>
            <a:ext cx="9143999" cy="1752600"/>
          </a:xfrm>
          <a:prstGeom prst="rect">
            <a:avLst/>
          </a:prstGeom>
        </p:spPr>
        <p:txBody>
          <a:bodyPr/>
          <a:lstStyle>
            <a:lvl1pPr marL="0" indent="0" algn="ctr">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22" name="Rectangle 2"/>
          <p:cNvSpPr>
            <a:spLocks noGrp="1" noChangeArrowheads="1"/>
          </p:cNvSpPr>
          <p:nvPr>
            <p:ph type="ctrTitle"/>
          </p:nvPr>
        </p:nvSpPr>
        <p:spPr>
          <a:xfrm>
            <a:off x="0" y="2008188"/>
            <a:ext cx="9144000" cy="1298575"/>
          </a:xfrm>
          <a:prstGeom prst="rect">
            <a:avLst/>
          </a:prstGeom>
        </p:spPr>
        <p:txBody>
          <a:bodyPr anchor="b"/>
          <a:lstStyle>
            <a:lvl1pPr algn="ctr">
              <a:defRPr sz="4400"/>
            </a:lvl1pPr>
          </a:lstStyle>
          <a:p>
            <a:r>
              <a:rPr lang="en-US" smtClean="0"/>
              <a:t>Click to edit Master title style</a:t>
            </a:r>
            <a:endParaRPr lang="en-US" dirty="0"/>
          </a:p>
        </p:txBody>
      </p:sp>
      <p:sp>
        <p:nvSpPr>
          <p:cNvPr id="11"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pPr>
              <a:defRPr/>
            </a:pPr>
            <a:fld id="{17095DFD-F0AD-49A7-9F69-7DACA5DECF83}" type="datetime4">
              <a:rPr lang="en-US"/>
              <a:pPr>
                <a:defRPr/>
              </a:pPr>
              <a:t>May 30, 2012</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n-Confidential Text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8"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F47779B4-0FF7-41DA-BAAB-9E17AC793E61}" type="slidenum">
              <a:rPr lang="en-US"/>
              <a:pPr eaLnBrk="0" hangingPunct="0">
                <a:defRPr/>
              </a:pPr>
              <a:t>‹#›</a:t>
            </a:fld>
            <a:endParaRPr lang="en-US" dirty="0"/>
          </a:p>
        </p:txBody>
      </p:sp>
      <p:sp>
        <p:nvSpPr>
          <p:cNvPr id="9"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0"/>
          </p:nvPr>
        </p:nvSpPr>
        <p:spPr>
          <a:xfrm>
            <a:off x="265113" y="1236663"/>
            <a:ext cx="8437562" cy="4837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9"/>
          <p:cNvSpPr>
            <a:spLocks noGrp="1"/>
          </p:cNvSpPr>
          <p:nvPr>
            <p:ph type="dt" sz="half" idx="11"/>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r>
              <a:rPr lang="en-US" dirty="0" smtClean="0"/>
              <a:t>June 5, 2012</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on-Confidential Header Title Only">
    <p:spTree>
      <p:nvGrpSpPr>
        <p:cNvPr id="1" name=""/>
        <p:cNvGrpSpPr/>
        <p:nvPr/>
      </p:nvGrpSpPr>
      <p:grpSpPr>
        <a:xfrm>
          <a:off x="0" y="0"/>
          <a:ext cx="0" cy="0"/>
          <a:chOff x="0" y="0"/>
          <a:chExt cx="0" cy="0"/>
        </a:xfrm>
      </p:grpSpPr>
      <p:sp>
        <p:nvSpPr>
          <p:cNvPr id="3" name="Rectangle 4"/>
          <p:cNvSpPr>
            <a:spLocks noChangeArrowheads="1"/>
          </p:cNvSpPr>
          <p:nvPr/>
        </p:nvSpPr>
        <p:spPr bwMode="auto">
          <a:xfrm>
            <a:off x="2405063" y="6465888"/>
            <a:ext cx="6738937" cy="392112"/>
          </a:xfrm>
          <a:prstGeom prst="rect">
            <a:avLst/>
          </a:prstGeom>
          <a:solidFill>
            <a:srgbClr val="C1CEEC"/>
          </a:solidFill>
          <a:ln w="9525">
            <a:noFill/>
            <a:miter lim="800000"/>
            <a:headEnd/>
            <a:tailEnd/>
          </a:ln>
          <a:effectLst>
            <a:innerShdw blurRad="63500" dist="50800" dir="10800000">
              <a:prstClr val="black">
                <a:alpha val="50000"/>
              </a:prstClr>
            </a:innerShdw>
          </a:effectLst>
        </p:spPr>
        <p:txBody>
          <a:bodyPr wrap="none" lIns="92075" tIns="46038" rIns="92075" bIns="46038" anchor="ctr"/>
          <a:lstStyle/>
          <a:p>
            <a:pPr eaLnBrk="0" hangingPunct="0">
              <a:defRPr/>
            </a:pPr>
            <a:endParaRPr lang="en-US">
              <a:ea typeface="+mn-ea"/>
            </a:endParaRPr>
          </a:p>
        </p:txBody>
      </p:sp>
      <p:sp>
        <p:nvSpPr>
          <p:cNvPr id="4" name="Rectangle 3"/>
          <p:cNvSpPr>
            <a:spLocks noChangeArrowheads="1"/>
          </p:cNvSpPr>
          <p:nvPr/>
        </p:nvSpPr>
        <p:spPr bwMode="auto">
          <a:xfrm>
            <a:off x="0" y="6465888"/>
            <a:ext cx="2405063" cy="392112"/>
          </a:xfrm>
          <a:prstGeom prst="rect">
            <a:avLst/>
          </a:prstGeom>
          <a:gradFill flip="none" rotWithShape="1">
            <a:gsLst>
              <a:gs pos="0">
                <a:srgbClr val="0066CC"/>
              </a:gs>
              <a:gs pos="49000">
                <a:srgbClr val="292377"/>
              </a:gs>
              <a:gs pos="100000">
                <a:srgbClr val="24207A"/>
              </a:gs>
            </a:gsLst>
            <a:lin ang="13500000" scaled="1"/>
            <a:tileRect/>
          </a:gra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5"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6" name="Rectangle 9"/>
          <p:cNvSpPr txBox="1">
            <a:spLocks noChangeArrowheads="1"/>
          </p:cNvSpPr>
          <p:nvPr/>
        </p:nvSpPr>
        <p:spPr>
          <a:xfrm>
            <a:off x="8535988" y="6557963"/>
            <a:ext cx="501650" cy="249237"/>
          </a:xfrm>
          <a:prstGeom prst="rect">
            <a:avLst/>
          </a:prstGeom>
        </p:spPr>
        <p:txBody>
          <a:bodyPr/>
          <a:lstStyle>
            <a:lvl1pPr algn="ctr">
              <a:defRPr sz="800" b="1" smtClean="0">
                <a:ea typeface="+mn-ea"/>
              </a:defRPr>
            </a:lvl1pPr>
          </a:lstStyle>
          <a:p>
            <a:pPr eaLnBrk="0" hangingPunct="0">
              <a:defRPr/>
            </a:pPr>
            <a:fld id="{73196D6B-DB46-4DD7-BB25-F529F7157627}" type="slidenum">
              <a:rPr lang="en-US"/>
              <a:pPr eaLnBrk="0" hangingPunct="0">
                <a:defRPr/>
              </a:pPr>
              <a:t>‹#›</a:t>
            </a:fld>
            <a:endParaRPr lang="en-US" dirty="0"/>
          </a:p>
        </p:txBody>
      </p:sp>
      <p:sp>
        <p:nvSpPr>
          <p:cNvPr id="7" name="Text Box 8"/>
          <p:cNvSpPr txBox="1">
            <a:spLocks noChangeArrowheads="1"/>
          </p:cNvSpPr>
          <p:nvPr/>
        </p:nvSpPr>
        <p:spPr bwMode="auto">
          <a:xfrm>
            <a:off x="5568950" y="6553200"/>
            <a:ext cx="3087688" cy="217488"/>
          </a:xfrm>
          <a:prstGeom prst="rect">
            <a:avLst/>
          </a:prstGeom>
          <a:noFill/>
          <a:ln w="9525">
            <a:noFill/>
            <a:miter lim="800000"/>
            <a:headEnd/>
            <a:tailEnd/>
          </a:ln>
          <a:effectLst/>
        </p:spPr>
        <p:txBody>
          <a:bodyPr lIns="92075" tIns="46038" rIns="92075" bIns="46038">
            <a:spAutoFit/>
          </a:bodyPr>
          <a:lstStyle/>
          <a:p>
            <a:pPr algn="r" eaLnBrk="0" hangingPunct="0">
              <a:defRPr/>
            </a:pPr>
            <a:r>
              <a:rPr lang="en-US" sz="800" dirty="0">
                <a:solidFill>
                  <a:srgbClr val="002060"/>
                </a:solidFill>
                <a:ea typeface="+mn-ea"/>
                <a:cs typeface="Tahoma" pitchFamily="34" charset="0"/>
              </a:rPr>
              <a:t>©2012 Micron Technology, Inc.     </a:t>
            </a:r>
            <a:r>
              <a:rPr lang="en-US" sz="800" dirty="0">
                <a:solidFill>
                  <a:schemeClr val="tx1">
                    <a:lumMod val="50000"/>
                    <a:lumOff val="50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9"/>
          <p:cNvSpPr>
            <a:spLocks noGrp="1"/>
          </p:cNvSpPr>
          <p:nvPr>
            <p:ph type="dt" sz="half" idx="10"/>
          </p:nvPr>
        </p:nvSpPr>
        <p:spPr>
          <a:xfrm>
            <a:off x="2700338" y="6607175"/>
            <a:ext cx="1871662" cy="109538"/>
          </a:xfrm>
          <a:prstGeom prst="rect">
            <a:avLst/>
          </a:prstGeom>
        </p:spPr>
        <p:txBody>
          <a:bodyPr vert="horz" lIns="91440" tIns="45720" rIns="91440" bIns="45720" rtlCol="0" anchor="ctr"/>
          <a:lstStyle>
            <a:lvl1pPr algn="l" eaLnBrk="0" hangingPunct="0">
              <a:defRPr sz="800" smtClean="0">
                <a:solidFill>
                  <a:srgbClr val="002060"/>
                </a:solidFill>
              </a:defRPr>
            </a:lvl1pPr>
          </a:lstStyle>
          <a:p>
            <a:r>
              <a:rPr lang="en-US" dirty="0" smtClean="0"/>
              <a:t>June 5, 2012</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892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57175" y="1219200"/>
            <a:ext cx="8435975" cy="4837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 id="2147484025" r:id="rId12"/>
  </p:sldLayoutIdLst>
  <p:transition>
    <p:fade/>
  </p:transition>
  <p:timing>
    <p:tnLst>
      <p:par>
        <p:cTn id="1" dur="indefinite" restart="never" nodeType="tmRoot"/>
      </p:par>
    </p:tnLst>
  </p:timing>
  <p:hf sldNum="0" hdr="0" ftr="0"/>
  <p:txStyles>
    <p:titleStyle>
      <a:lvl1pPr algn="ctr" rtl="0" eaLnBrk="1" fontAlgn="base" hangingPunct="1">
        <a:spcBef>
          <a:spcPct val="0"/>
        </a:spcBef>
        <a:spcAft>
          <a:spcPct val="0"/>
        </a:spcAft>
        <a:defRPr sz="3600">
          <a:solidFill>
            <a:srgbClr val="002060"/>
          </a:solidFill>
          <a:latin typeface="+mj-lt"/>
          <a:ea typeface="+mj-ea"/>
          <a:cs typeface="+mj-cs"/>
        </a:defRPr>
      </a:lvl1pPr>
      <a:lvl2pPr algn="ctr" rtl="0" eaLnBrk="1" fontAlgn="base" hangingPunct="1">
        <a:spcBef>
          <a:spcPct val="0"/>
        </a:spcBef>
        <a:spcAft>
          <a:spcPct val="0"/>
        </a:spcAft>
        <a:defRPr sz="3600">
          <a:solidFill>
            <a:srgbClr val="002060"/>
          </a:solidFill>
          <a:latin typeface="Tahoma" pitchFamily="34" charset="0"/>
          <a:ea typeface="MS PGothic" pitchFamily="34" charset="-128"/>
        </a:defRPr>
      </a:lvl2pPr>
      <a:lvl3pPr algn="ctr" rtl="0" eaLnBrk="1" fontAlgn="base" hangingPunct="1">
        <a:spcBef>
          <a:spcPct val="0"/>
        </a:spcBef>
        <a:spcAft>
          <a:spcPct val="0"/>
        </a:spcAft>
        <a:defRPr sz="3600">
          <a:solidFill>
            <a:srgbClr val="002060"/>
          </a:solidFill>
          <a:latin typeface="Tahoma" pitchFamily="34" charset="0"/>
          <a:ea typeface="MS PGothic" pitchFamily="34" charset="-128"/>
        </a:defRPr>
      </a:lvl3pPr>
      <a:lvl4pPr algn="ctr" rtl="0" eaLnBrk="1" fontAlgn="base" hangingPunct="1">
        <a:spcBef>
          <a:spcPct val="0"/>
        </a:spcBef>
        <a:spcAft>
          <a:spcPct val="0"/>
        </a:spcAft>
        <a:defRPr sz="3600">
          <a:solidFill>
            <a:srgbClr val="002060"/>
          </a:solidFill>
          <a:latin typeface="Tahoma" pitchFamily="34" charset="0"/>
          <a:ea typeface="MS PGothic" pitchFamily="34" charset="-128"/>
        </a:defRPr>
      </a:lvl4pPr>
      <a:lvl5pPr algn="ctr" rtl="0" eaLnBrk="1" fontAlgn="base" hangingPunct="1">
        <a:spcBef>
          <a:spcPct val="0"/>
        </a:spcBef>
        <a:spcAft>
          <a:spcPct val="0"/>
        </a:spcAft>
        <a:defRPr sz="3600">
          <a:solidFill>
            <a:srgbClr val="002060"/>
          </a:solidFill>
          <a:latin typeface="Tahoma" pitchFamily="34" charset="0"/>
          <a:ea typeface="MS PGothic" pitchFamily="34" charset="-128"/>
        </a:defRPr>
      </a:lvl5pPr>
      <a:lvl6pPr marL="457200" algn="ctr" rtl="0" eaLnBrk="1" fontAlgn="base" hangingPunct="1">
        <a:spcBef>
          <a:spcPct val="0"/>
        </a:spcBef>
        <a:spcAft>
          <a:spcPct val="0"/>
        </a:spcAft>
        <a:defRPr sz="3600">
          <a:solidFill>
            <a:srgbClr val="002060"/>
          </a:solidFill>
          <a:latin typeface="Tahoma" pitchFamily="34" charset="0"/>
        </a:defRPr>
      </a:lvl6pPr>
      <a:lvl7pPr marL="914400" algn="ctr" rtl="0" eaLnBrk="1" fontAlgn="base" hangingPunct="1">
        <a:spcBef>
          <a:spcPct val="0"/>
        </a:spcBef>
        <a:spcAft>
          <a:spcPct val="0"/>
        </a:spcAft>
        <a:defRPr sz="3600">
          <a:solidFill>
            <a:srgbClr val="002060"/>
          </a:solidFill>
          <a:latin typeface="Tahoma" pitchFamily="34" charset="0"/>
        </a:defRPr>
      </a:lvl7pPr>
      <a:lvl8pPr marL="1371600" algn="ctr" rtl="0" eaLnBrk="1" fontAlgn="base" hangingPunct="1">
        <a:spcBef>
          <a:spcPct val="0"/>
        </a:spcBef>
        <a:spcAft>
          <a:spcPct val="0"/>
        </a:spcAft>
        <a:defRPr sz="3600">
          <a:solidFill>
            <a:srgbClr val="002060"/>
          </a:solidFill>
          <a:latin typeface="Tahoma" pitchFamily="34" charset="0"/>
        </a:defRPr>
      </a:lvl8pPr>
      <a:lvl9pPr marL="1828800" algn="ctr" rtl="0" eaLnBrk="1" fontAlgn="base" hangingPunct="1">
        <a:spcBef>
          <a:spcPct val="0"/>
        </a:spcBef>
        <a:spcAft>
          <a:spcPct val="0"/>
        </a:spcAft>
        <a:defRPr sz="3600">
          <a:solidFill>
            <a:srgbClr val="002060"/>
          </a:solidFill>
          <a:latin typeface="Tahoma" pitchFamily="34" charset="0"/>
        </a:defRPr>
      </a:lvl9pPr>
    </p:titleStyle>
    <p:bodyStyle>
      <a:lvl1pPr marL="342900" indent="-342900" algn="l" rtl="0" eaLnBrk="1" fontAlgn="base" hangingPunct="1">
        <a:lnSpc>
          <a:spcPct val="130000"/>
        </a:lnSpc>
        <a:spcBef>
          <a:spcPct val="20000"/>
        </a:spcBef>
        <a:spcAft>
          <a:spcPct val="0"/>
        </a:spcAft>
        <a:buClr>
          <a:srgbClr val="0070C0"/>
        </a:buClr>
        <a:buSzPct val="90000"/>
        <a:buFont typeface="Arial Unicode MS" pitchFamily="34" charset="-128"/>
        <a:buChar char="▶"/>
        <a:defRPr sz="2400">
          <a:solidFill>
            <a:srgbClr val="002060"/>
          </a:solidFill>
          <a:latin typeface="+mn-lt"/>
          <a:ea typeface="+mn-ea"/>
          <a:cs typeface="+mn-cs"/>
        </a:defRPr>
      </a:lvl1pPr>
      <a:lvl2pPr marL="742950" indent="-285750" algn="l" rtl="0" eaLnBrk="1" fontAlgn="base" hangingPunct="1">
        <a:lnSpc>
          <a:spcPct val="130000"/>
        </a:lnSpc>
        <a:spcBef>
          <a:spcPct val="20000"/>
        </a:spcBef>
        <a:spcAft>
          <a:spcPct val="0"/>
        </a:spcAft>
        <a:buClr>
          <a:srgbClr val="92D050"/>
        </a:buClr>
        <a:buSzPct val="90000"/>
        <a:buFont typeface="Wingdings" pitchFamily="2" charset="2"/>
        <a:buChar char="§"/>
        <a:defRPr sz="2200">
          <a:solidFill>
            <a:srgbClr val="002060"/>
          </a:solidFill>
          <a:latin typeface="+mn-lt"/>
          <a:ea typeface="MS PGothic" pitchFamily="34" charset="-128"/>
        </a:defRPr>
      </a:lvl2pPr>
      <a:lvl3pPr marL="1143000" indent="-228600" algn="l" rtl="0" eaLnBrk="1" fontAlgn="base" hangingPunct="1">
        <a:lnSpc>
          <a:spcPct val="130000"/>
        </a:lnSpc>
        <a:spcBef>
          <a:spcPct val="20000"/>
        </a:spcBef>
        <a:spcAft>
          <a:spcPct val="0"/>
        </a:spcAft>
        <a:buClr>
          <a:srgbClr val="6BB1C9"/>
        </a:buClr>
        <a:buSzPct val="90000"/>
        <a:buFont typeface="Arial" pitchFamily="34" charset="0"/>
        <a:defRPr sz="2000">
          <a:solidFill>
            <a:srgbClr val="002060"/>
          </a:solidFill>
          <a:latin typeface="+mn-lt"/>
          <a:ea typeface="MS PGothic" pitchFamily="34" charset="-128"/>
        </a:defRPr>
      </a:lvl3pPr>
      <a:lvl4pPr marL="1600200" indent="-228600" algn="l" rtl="0" eaLnBrk="1" fontAlgn="base" hangingPunct="1">
        <a:lnSpc>
          <a:spcPct val="130000"/>
        </a:lnSpc>
        <a:spcBef>
          <a:spcPct val="20000"/>
        </a:spcBef>
        <a:spcAft>
          <a:spcPct val="0"/>
        </a:spcAft>
        <a:buClr>
          <a:srgbClr val="6BB1C9"/>
        </a:buClr>
        <a:buSzPct val="90000"/>
        <a:buFont typeface="Arial" pitchFamily="34" charset="0"/>
        <a:defRPr>
          <a:solidFill>
            <a:srgbClr val="002060"/>
          </a:solidFill>
          <a:latin typeface="+mn-lt"/>
          <a:ea typeface="MS PGothic" pitchFamily="34" charset="-128"/>
        </a:defRPr>
      </a:lvl4pPr>
      <a:lvl5pPr marL="2057400" indent="-228600" algn="l" rtl="0" eaLnBrk="1" fontAlgn="base" hangingPunct="1">
        <a:lnSpc>
          <a:spcPct val="130000"/>
        </a:lnSpc>
        <a:spcBef>
          <a:spcPct val="20000"/>
        </a:spcBef>
        <a:spcAft>
          <a:spcPct val="0"/>
        </a:spcAft>
        <a:buClr>
          <a:srgbClr val="6BB1C9"/>
        </a:buClr>
        <a:buFont typeface="Arial" pitchFamily="34" charset="0"/>
        <a:defRPr>
          <a:solidFill>
            <a:srgbClr val="002060"/>
          </a:solidFill>
          <a:latin typeface="+mn-lt"/>
          <a:ea typeface="MS PGothic" pitchFamily="34" charset="-128"/>
        </a:defRPr>
      </a:lvl5pPr>
      <a:lvl6pPr marL="25146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6pPr>
      <a:lvl7pPr marL="29718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7pPr>
      <a:lvl8pPr marL="34290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8pPr>
      <a:lvl9pPr marL="38862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5"/>
          <p:cNvSpPr>
            <a:spLocks noGrp="1"/>
          </p:cNvSpPr>
          <p:nvPr>
            <p:ph type="ctrTitle"/>
          </p:nvPr>
        </p:nvSpPr>
        <p:spPr/>
        <p:txBody>
          <a:bodyPr/>
          <a:lstStyle/>
          <a:p>
            <a:r>
              <a:rPr lang="en-US" dirty="0" smtClean="0"/>
              <a:t>IBIS Quality Control Through Scripting</a:t>
            </a:r>
          </a:p>
        </p:txBody>
      </p:sp>
      <p:sp>
        <p:nvSpPr>
          <p:cNvPr id="5" name="Subtitle 6"/>
          <p:cNvSpPr>
            <a:spLocks noGrp="1"/>
          </p:cNvSpPr>
          <p:nvPr>
            <p:ph type="subTitle" idx="1"/>
          </p:nvPr>
        </p:nvSpPr>
        <p:spPr>
          <a:xfrm>
            <a:off x="0" y="3500438"/>
            <a:ext cx="9144000" cy="1752600"/>
          </a:xfrm>
        </p:spPr>
        <p:txBody>
          <a:bodyPr/>
          <a:lstStyle/>
          <a:p>
            <a:pPr>
              <a:defRPr/>
            </a:pPr>
            <a:r>
              <a:rPr lang="en-US" dirty="0" smtClean="0"/>
              <a:t>Justin Butterfield</a:t>
            </a:r>
          </a:p>
          <a:p>
            <a:pPr>
              <a:defRPr/>
            </a:pPr>
            <a:endParaRPr lang="en-US" sz="2400" dirty="0" smtClean="0"/>
          </a:p>
          <a:p>
            <a:pPr>
              <a:lnSpc>
                <a:spcPct val="100000"/>
              </a:lnSpc>
              <a:defRPr/>
            </a:pPr>
            <a:r>
              <a:rPr lang="en-US" sz="2400" dirty="0" smtClean="0"/>
              <a:t>DAC IBIS Summit</a:t>
            </a:r>
          </a:p>
          <a:p>
            <a:pPr>
              <a:lnSpc>
                <a:spcPct val="100000"/>
              </a:lnSpc>
              <a:defRPr/>
            </a:pPr>
            <a:r>
              <a:rPr lang="en-US" sz="2400" dirty="0" smtClean="0"/>
              <a:t>San Francisco, CA, USA</a:t>
            </a:r>
          </a:p>
          <a:p>
            <a:pPr>
              <a:lnSpc>
                <a:spcPct val="100000"/>
              </a:lnSpc>
              <a:defRPr/>
            </a:pPr>
            <a:r>
              <a:rPr lang="en-US" sz="2400" dirty="0" smtClean="0"/>
              <a:t>June 5, 2012</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 Table Data</a:t>
            </a:r>
            <a:endParaRPr lang="en-US" dirty="0"/>
          </a:p>
        </p:txBody>
      </p:sp>
      <p:sp>
        <p:nvSpPr>
          <p:cNvPr id="3" name="Text Placeholder 2"/>
          <p:cNvSpPr>
            <a:spLocks noGrp="1"/>
          </p:cNvSpPr>
          <p:nvPr>
            <p:ph type="body" sz="quarter" idx="10"/>
          </p:nvPr>
        </p:nvSpPr>
        <p:spPr>
          <a:xfrm>
            <a:off x="265113" y="766207"/>
            <a:ext cx="8437562" cy="1581786"/>
          </a:xfrm>
        </p:spPr>
        <p:txBody>
          <a:bodyPr/>
          <a:lstStyle/>
          <a:p>
            <a:r>
              <a:rPr lang="en-US" sz="2200" dirty="0" smtClean="0"/>
              <a:t>Read in the table data from IBIS files with a single [Model]</a:t>
            </a:r>
          </a:p>
          <a:p>
            <a:r>
              <a:rPr lang="en-US" sz="2200" dirty="0" smtClean="0"/>
              <a:t>Use a mapping file to assign each [Model] to its table data</a:t>
            </a:r>
          </a:p>
          <a:p>
            <a:r>
              <a:rPr lang="en-US" sz="2200" dirty="0" smtClean="0"/>
              <a:t>Script pastes the table data into the IBIS template</a:t>
            </a:r>
          </a:p>
          <a:p>
            <a:pPr>
              <a:buNone/>
            </a:pPr>
            <a:endParaRPr lang="en-US" sz="2200" dirty="0"/>
          </a:p>
        </p:txBody>
      </p:sp>
      <p:sp>
        <p:nvSpPr>
          <p:cNvPr id="5" name="TextBox 4"/>
          <p:cNvSpPr txBox="1"/>
          <p:nvPr/>
        </p:nvSpPr>
        <p:spPr>
          <a:xfrm>
            <a:off x="142565" y="2781226"/>
            <a:ext cx="2638993" cy="35394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b="1" dirty="0" smtClean="0">
                <a:solidFill>
                  <a:srgbClr val="0000FF"/>
                </a:solidFill>
                <a:latin typeface="Courier New" pitchFamily="49" charset="0"/>
                <a:cs typeface="Courier New" pitchFamily="49" charset="0"/>
              </a:rPr>
              <a:t>[Model] </a:t>
            </a:r>
            <a:r>
              <a:rPr lang="en-US" sz="1400" b="1" dirty="0" smtClean="0">
                <a:solidFill>
                  <a:srgbClr val="000000"/>
                </a:solidFill>
                <a:latin typeface="Courier New" pitchFamily="49" charset="0"/>
                <a:cs typeface="Courier New" pitchFamily="49" charset="0"/>
              </a:rPr>
              <a:t>DQ_34</a:t>
            </a:r>
            <a:endParaRPr lang="en-US" sz="1400" b="1" dirty="0" smtClean="0">
              <a:solidFill>
                <a:srgbClr val="000000"/>
              </a:solidFill>
              <a:latin typeface="Courier New" pitchFamily="49" charset="0"/>
              <a:cs typeface="Courier New" pitchFamily="49" charset="0"/>
            </a:endParaRPr>
          </a:p>
          <a:p>
            <a:r>
              <a:rPr lang="en-US" sz="1400" b="1" dirty="0" smtClean="0">
                <a:solidFill>
                  <a:srgbClr val="000000"/>
                </a:solidFill>
                <a:latin typeface="Courier New" pitchFamily="49" charset="0"/>
                <a:cs typeface="Courier New" pitchFamily="49" charset="0"/>
              </a:rPr>
              <a:t>...</a:t>
            </a:r>
          </a:p>
          <a:p>
            <a:r>
              <a:rPr lang="en-US" sz="1400" b="1" dirty="0" smtClean="0">
                <a:solidFill>
                  <a:srgbClr val="0000FF"/>
                </a:solidFill>
                <a:latin typeface="Courier New" pitchFamily="49" charset="0"/>
                <a:cs typeface="Courier New" pitchFamily="49" charset="0"/>
              </a:rPr>
              <a:t>[</a:t>
            </a:r>
            <a:r>
              <a:rPr lang="en-US" sz="1400" b="1" dirty="0" err="1" smtClean="0">
                <a:solidFill>
                  <a:srgbClr val="0000FF"/>
                </a:solidFill>
                <a:latin typeface="Courier New" pitchFamily="49" charset="0"/>
                <a:cs typeface="Courier New" pitchFamily="49" charset="0"/>
              </a:rPr>
              <a:t>Pulldown</a:t>
            </a:r>
            <a:r>
              <a:rPr lang="en-US" sz="1400" b="1" dirty="0" smtClean="0">
                <a:solidFill>
                  <a:srgbClr val="0000FF"/>
                </a:solidFill>
                <a:latin typeface="Courier New" pitchFamily="49" charset="0"/>
                <a:cs typeface="Courier New" pitchFamily="49" charset="0"/>
              </a:rPr>
              <a:t>]</a:t>
            </a:r>
          </a:p>
          <a:p>
            <a:r>
              <a:rPr lang="en-US" sz="1400" b="1" dirty="0" smtClean="0">
                <a:solidFill>
                  <a:srgbClr val="000000"/>
                </a:solidFill>
                <a:latin typeface="Courier New" pitchFamily="49" charset="0"/>
                <a:cs typeface="Courier New" pitchFamily="49" charset="0"/>
              </a:rPr>
              <a:t>...</a:t>
            </a:r>
            <a:endParaRPr lang="en-US" sz="1400" b="1" dirty="0" smtClean="0">
              <a:solidFill>
                <a:srgbClr val="0000FF"/>
              </a:solidFill>
              <a:latin typeface="Courier New" pitchFamily="49" charset="0"/>
              <a:cs typeface="Courier New" pitchFamily="49" charset="0"/>
            </a:endParaRPr>
          </a:p>
          <a:p>
            <a:r>
              <a:rPr lang="en-US" sz="1400" b="1" dirty="0" smtClean="0">
                <a:solidFill>
                  <a:srgbClr val="0000FF"/>
                </a:solidFill>
                <a:latin typeface="Courier New" pitchFamily="49" charset="0"/>
                <a:cs typeface="Courier New" pitchFamily="49" charset="0"/>
              </a:rPr>
              <a:t>[GND Clamp]</a:t>
            </a:r>
          </a:p>
          <a:p>
            <a:r>
              <a:rPr lang="en-US" sz="1400" b="1" dirty="0" smtClean="0">
                <a:solidFill>
                  <a:srgbClr val="000000"/>
                </a:solidFill>
                <a:latin typeface="Courier New" pitchFamily="49" charset="0"/>
                <a:cs typeface="Courier New" pitchFamily="49" charset="0"/>
              </a:rPr>
              <a:t>...</a:t>
            </a:r>
          </a:p>
          <a:p>
            <a:r>
              <a:rPr lang="en-US" sz="1400" b="1" dirty="0" smtClean="0">
                <a:solidFill>
                  <a:srgbClr val="0000FF"/>
                </a:solidFill>
                <a:latin typeface="Courier New" pitchFamily="49" charset="0"/>
                <a:cs typeface="Courier New" pitchFamily="49" charset="0"/>
              </a:rPr>
              <a:t>[</a:t>
            </a:r>
            <a:r>
              <a:rPr lang="en-US" sz="1400" b="1" dirty="0" err="1" smtClean="0">
                <a:solidFill>
                  <a:srgbClr val="0000FF"/>
                </a:solidFill>
                <a:latin typeface="Courier New" pitchFamily="49" charset="0"/>
                <a:cs typeface="Courier New" pitchFamily="49" charset="0"/>
              </a:rPr>
              <a:t>Pullup</a:t>
            </a:r>
            <a:r>
              <a:rPr lang="en-US" sz="1400" b="1" dirty="0" smtClean="0">
                <a:solidFill>
                  <a:srgbClr val="0000FF"/>
                </a:solidFill>
                <a:latin typeface="Courier New" pitchFamily="49" charset="0"/>
                <a:cs typeface="Courier New" pitchFamily="49" charset="0"/>
              </a:rPr>
              <a:t>]</a:t>
            </a:r>
          </a:p>
          <a:p>
            <a:r>
              <a:rPr lang="en-US" sz="1400" b="1" dirty="0" smtClean="0">
                <a:solidFill>
                  <a:srgbClr val="000000"/>
                </a:solidFill>
                <a:latin typeface="Courier New" pitchFamily="49" charset="0"/>
                <a:cs typeface="Courier New" pitchFamily="49" charset="0"/>
              </a:rPr>
              <a:t>...</a:t>
            </a:r>
            <a:endParaRPr lang="en-US" sz="1400" b="1" dirty="0" smtClean="0">
              <a:solidFill>
                <a:srgbClr val="0000FF"/>
              </a:solidFill>
              <a:latin typeface="Courier New" pitchFamily="49" charset="0"/>
              <a:cs typeface="Courier New" pitchFamily="49" charset="0"/>
            </a:endParaRPr>
          </a:p>
          <a:p>
            <a:r>
              <a:rPr lang="en-US" sz="1400" b="1" dirty="0" smtClean="0">
                <a:solidFill>
                  <a:srgbClr val="0000FF"/>
                </a:solidFill>
                <a:latin typeface="Courier New" pitchFamily="49" charset="0"/>
                <a:cs typeface="Courier New" pitchFamily="49" charset="0"/>
              </a:rPr>
              <a:t>[POWER Clamp]</a:t>
            </a:r>
          </a:p>
          <a:p>
            <a:r>
              <a:rPr lang="en-US" sz="1400" b="1" dirty="0" smtClean="0">
                <a:solidFill>
                  <a:srgbClr val="000000"/>
                </a:solidFill>
                <a:latin typeface="Courier New" pitchFamily="49" charset="0"/>
                <a:cs typeface="Courier New" pitchFamily="49" charset="0"/>
              </a:rPr>
              <a:t>...</a:t>
            </a:r>
            <a:endParaRPr lang="en-US" sz="1400" b="1" dirty="0" smtClean="0">
              <a:solidFill>
                <a:srgbClr val="0000FF"/>
              </a:solidFill>
              <a:latin typeface="Courier New" pitchFamily="49" charset="0"/>
              <a:cs typeface="Courier New" pitchFamily="49" charset="0"/>
            </a:endParaRPr>
          </a:p>
          <a:p>
            <a:r>
              <a:rPr lang="en-US" sz="1400" b="1" dirty="0" smtClean="0">
                <a:solidFill>
                  <a:srgbClr val="0000FF"/>
                </a:solidFill>
                <a:latin typeface="Courier New" pitchFamily="49" charset="0"/>
                <a:cs typeface="Courier New" pitchFamily="49" charset="0"/>
              </a:rPr>
              <a:t>[Ramp]</a:t>
            </a:r>
          </a:p>
          <a:p>
            <a:r>
              <a:rPr lang="en-US" sz="1400" b="1" dirty="0" smtClean="0">
                <a:solidFill>
                  <a:srgbClr val="000000"/>
                </a:solidFill>
                <a:latin typeface="Courier New" pitchFamily="49" charset="0"/>
                <a:cs typeface="Courier New" pitchFamily="49" charset="0"/>
              </a:rPr>
              <a:t>...</a:t>
            </a:r>
            <a:endParaRPr lang="en-US" sz="1400" b="1" dirty="0" smtClean="0">
              <a:solidFill>
                <a:srgbClr val="0000FF"/>
              </a:solidFill>
              <a:latin typeface="Courier New" pitchFamily="49" charset="0"/>
              <a:cs typeface="Courier New" pitchFamily="49" charset="0"/>
            </a:endParaRPr>
          </a:p>
          <a:p>
            <a:r>
              <a:rPr lang="en-US" sz="1400" b="1" dirty="0" smtClean="0">
                <a:solidFill>
                  <a:srgbClr val="0000FF"/>
                </a:solidFill>
                <a:latin typeface="Courier New" pitchFamily="49" charset="0"/>
                <a:cs typeface="Courier New" pitchFamily="49" charset="0"/>
              </a:rPr>
              <a:t>[Falling Waveform]</a:t>
            </a:r>
          </a:p>
          <a:p>
            <a:r>
              <a:rPr lang="en-US" sz="1400" b="1" dirty="0" smtClean="0">
                <a:solidFill>
                  <a:srgbClr val="000000"/>
                </a:solidFill>
                <a:latin typeface="Courier New" pitchFamily="49" charset="0"/>
                <a:cs typeface="Courier New" pitchFamily="49" charset="0"/>
              </a:rPr>
              <a:t>...</a:t>
            </a:r>
            <a:endParaRPr lang="en-US" sz="1400" b="1" dirty="0" smtClean="0">
              <a:solidFill>
                <a:srgbClr val="0000FF"/>
              </a:solidFill>
              <a:latin typeface="Courier New" pitchFamily="49" charset="0"/>
              <a:cs typeface="Courier New" pitchFamily="49" charset="0"/>
            </a:endParaRPr>
          </a:p>
          <a:p>
            <a:r>
              <a:rPr lang="en-US" sz="1400" b="1" dirty="0" smtClean="0">
                <a:solidFill>
                  <a:srgbClr val="0000FF"/>
                </a:solidFill>
                <a:latin typeface="Courier New" pitchFamily="49" charset="0"/>
                <a:cs typeface="Courier New" pitchFamily="49" charset="0"/>
              </a:rPr>
              <a:t>[Rising Waveform]</a:t>
            </a:r>
          </a:p>
          <a:p>
            <a:r>
              <a:rPr lang="en-US" sz="1400" b="1" dirty="0" smtClean="0">
                <a:solidFill>
                  <a:srgbClr val="000000"/>
                </a:solidFill>
                <a:latin typeface="Courier New" pitchFamily="49" charset="0"/>
                <a:cs typeface="Courier New" pitchFamily="49" charset="0"/>
              </a:rPr>
              <a:t>...</a:t>
            </a:r>
            <a:endParaRPr lang="en-US" dirty="0" smtClean="0">
              <a:solidFill>
                <a:srgbClr val="000000"/>
              </a:solidFill>
              <a:latin typeface="Courier New" pitchFamily="49" charset="0"/>
              <a:cs typeface="Courier New" pitchFamily="49" charset="0"/>
            </a:endParaRPr>
          </a:p>
        </p:txBody>
      </p:sp>
      <p:sp>
        <p:nvSpPr>
          <p:cNvPr id="7" name="TextBox 6"/>
          <p:cNvSpPr txBox="1"/>
          <p:nvPr/>
        </p:nvSpPr>
        <p:spPr>
          <a:xfrm>
            <a:off x="204750" y="2406973"/>
            <a:ext cx="2577372" cy="369332"/>
          </a:xfrm>
          <a:prstGeom prst="rect">
            <a:avLst/>
          </a:prstGeom>
          <a:noFill/>
        </p:spPr>
        <p:txBody>
          <a:bodyPr wrap="none" rtlCol="0">
            <a:spAutoFit/>
          </a:bodyPr>
          <a:lstStyle/>
          <a:p>
            <a:r>
              <a:rPr lang="en-US" sz="1800" dirty="0" smtClean="0"/>
              <a:t>Table Data </a:t>
            </a:r>
            <a:r>
              <a:rPr lang="en-US" sz="1800" dirty="0" smtClean="0"/>
              <a:t>(dq_34.ibs) </a:t>
            </a:r>
            <a:endParaRPr lang="en-US" sz="1800" dirty="0" smtClean="0"/>
          </a:p>
        </p:txBody>
      </p:sp>
      <p:sp>
        <p:nvSpPr>
          <p:cNvPr id="8" name="TextBox 7"/>
          <p:cNvSpPr txBox="1"/>
          <p:nvPr/>
        </p:nvSpPr>
        <p:spPr>
          <a:xfrm>
            <a:off x="3266832" y="2955749"/>
            <a:ext cx="2305538"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dirty="0" smtClean="0">
                <a:solidFill>
                  <a:srgbClr val="000000"/>
                </a:solidFill>
                <a:latin typeface="Arial" pitchFamily="34" charset="0"/>
                <a:cs typeface="Arial" pitchFamily="34" charset="0"/>
              </a:rPr>
              <a:t>DQ_34_1600   dq_34.ibs</a:t>
            </a:r>
            <a:endParaRPr lang="en-US" sz="1400" dirty="0" smtClean="0">
              <a:solidFill>
                <a:srgbClr val="000000"/>
              </a:solidFill>
              <a:latin typeface="Arial" pitchFamily="34" charset="0"/>
              <a:cs typeface="Arial" pitchFamily="34" charset="0"/>
            </a:endParaRPr>
          </a:p>
          <a:p>
            <a:r>
              <a:rPr lang="en-US" sz="1400" dirty="0" smtClean="0">
                <a:solidFill>
                  <a:srgbClr val="000000"/>
                </a:solidFill>
                <a:latin typeface="Arial" pitchFamily="34" charset="0"/>
                <a:cs typeface="Arial" pitchFamily="34" charset="0"/>
              </a:rPr>
              <a:t>DQ_34_1866</a:t>
            </a:r>
            <a:r>
              <a:rPr lang="en-US" sz="1400" dirty="0" smtClean="0">
                <a:solidFill>
                  <a:srgbClr val="000000"/>
                </a:solidFill>
                <a:latin typeface="Arial" pitchFamily="34" charset="0"/>
                <a:cs typeface="Arial" pitchFamily="34" charset="0"/>
              </a:rPr>
              <a:t> </a:t>
            </a:r>
            <a:r>
              <a:rPr lang="en-US" sz="1400" dirty="0" smtClean="0">
                <a:solidFill>
                  <a:srgbClr val="000000"/>
                </a:solidFill>
                <a:latin typeface="Arial" pitchFamily="34" charset="0"/>
                <a:cs typeface="Arial" pitchFamily="34" charset="0"/>
              </a:rPr>
              <a:t>  dq_34.ibs</a:t>
            </a:r>
            <a:endParaRPr lang="en-US" sz="1400" dirty="0" smtClean="0">
              <a:solidFill>
                <a:srgbClr val="000000"/>
              </a:solidFill>
              <a:latin typeface="Arial" pitchFamily="34" charset="0"/>
              <a:cs typeface="Arial" pitchFamily="34" charset="0"/>
            </a:endParaRPr>
          </a:p>
          <a:p>
            <a:r>
              <a:rPr lang="en-US" sz="1400" dirty="0" smtClean="0">
                <a:solidFill>
                  <a:srgbClr val="000000"/>
                </a:solidFill>
                <a:latin typeface="Arial" pitchFamily="34" charset="0"/>
                <a:cs typeface="Arial" pitchFamily="34" charset="0"/>
              </a:rPr>
              <a:t>...</a:t>
            </a:r>
            <a:endParaRPr lang="en-US" sz="1400" dirty="0" smtClean="0">
              <a:solidFill>
                <a:srgbClr val="000000"/>
              </a:solidFill>
              <a:latin typeface="Courier New" pitchFamily="49" charset="0"/>
              <a:cs typeface="Courier New" pitchFamily="49" charset="0"/>
            </a:endParaRPr>
          </a:p>
        </p:txBody>
      </p:sp>
      <p:sp>
        <p:nvSpPr>
          <p:cNvPr id="9" name="TextBox 8"/>
          <p:cNvSpPr txBox="1"/>
          <p:nvPr/>
        </p:nvSpPr>
        <p:spPr>
          <a:xfrm>
            <a:off x="3715201" y="2575840"/>
            <a:ext cx="1470531" cy="369332"/>
          </a:xfrm>
          <a:prstGeom prst="rect">
            <a:avLst/>
          </a:prstGeom>
          <a:noFill/>
        </p:spPr>
        <p:txBody>
          <a:bodyPr wrap="none" rtlCol="0">
            <a:spAutoFit/>
          </a:bodyPr>
          <a:lstStyle/>
          <a:p>
            <a:r>
              <a:rPr lang="en-US" sz="1800" dirty="0" smtClean="0"/>
              <a:t>Mapping File</a:t>
            </a:r>
          </a:p>
        </p:txBody>
      </p:sp>
      <p:sp>
        <p:nvSpPr>
          <p:cNvPr id="10" name="TextBox 9"/>
          <p:cNvSpPr txBox="1"/>
          <p:nvPr/>
        </p:nvSpPr>
        <p:spPr>
          <a:xfrm>
            <a:off x="6029338" y="3215071"/>
            <a:ext cx="2933460" cy="267765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b="1" dirty="0" smtClean="0">
                <a:solidFill>
                  <a:srgbClr val="0000FF"/>
                </a:solidFill>
                <a:latin typeface="Courier New" pitchFamily="49" charset="0"/>
                <a:cs typeface="Courier New" pitchFamily="49" charset="0"/>
              </a:rPr>
              <a:t>[Model] </a:t>
            </a:r>
            <a:r>
              <a:rPr lang="en-US" sz="1400" b="1" dirty="0" smtClean="0">
                <a:solidFill>
                  <a:srgbClr val="000000"/>
                </a:solidFill>
                <a:latin typeface="Courier New" pitchFamily="49" charset="0"/>
                <a:cs typeface="Courier New" pitchFamily="49" charset="0"/>
              </a:rPr>
              <a:t>DQ_34_1600</a:t>
            </a:r>
            <a:endParaRPr lang="en-US" sz="1400" b="1" dirty="0" smtClean="0">
              <a:solidFill>
                <a:srgbClr val="000000"/>
              </a:solidFill>
              <a:latin typeface="Courier New" pitchFamily="49" charset="0"/>
              <a:cs typeface="Courier New" pitchFamily="49" charset="0"/>
            </a:endParaRPr>
          </a:p>
          <a:p>
            <a:r>
              <a:rPr lang="en-US" sz="1400" b="1" dirty="0" err="1" smtClean="0">
                <a:solidFill>
                  <a:srgbClr val="000000"/>
                </a:solidFill>
                <a:latin typeface="Courier New" pitchFamily="49" charset="0"/>
                <a:cs typeface="Courier New" pitchFamily="49" charset="0"/>
              </a:rPr>
              <a:t>Model_type</a:t>
            </a:r>
            <a:r>
              <a:rPr lang="en-US" sz="1400" b="1" dirty="0" smtClean="0">
                <a:solidFill>
                  <a:srgbClr val="000000"/>
                </a:solidFill>
                <a:latin typeface="Courier New" pitchFamily="49" charset="0"/>
                <a:cs typeface="Courier New" pitchFamily="49" charset="0"/>
              </a:rPr>
              <a:t> </a:t>
            </a:r>
            <a:r>
              <a:rPr lang="en-US" sz="1400" b="1" dirty="0" smtClean="0">
                <a:solidFill>
                  <a:srgbClr val="000000"/>
                </a:solidFill>
                <a:latin typeface="Courier New" pitchFamily="49" charset="0"/>
                <a:cs typeface="Courier New" pitchFamily="49" charset="0"/>
              </a:rPr>
              <a:t>I/O</a:t>
            </a:r>
            <a:endParaRPr lang="en-US" sz="1400" b="1" dirty="0" smtClean="0">
              <a:solidFill>
                <a:srgbClr val="000000"/>
              </a:solidFill>
              <a:latin typeface="Courier New" pitchFamily="49" charset="0"/>
              <a:cs typeface="Courier New" pitchFamily="49" charset="0"/>
            </a:endParaRPr>
          </a:p>
          <a:p>
            <a:r>
              <a:rPr lang="en-US" sz="1400" b="1" dirty="0" smtClean="0">
                <a:solidFill>
                  <a:srgbClr val="000000"/>
                </a:solidFill>
                <a:latin typeface="Courier New" pitchFamily="49" charset="0"/>
                <a:cs typeface="Courier New" pitchFamily="49" charset="0"/>
              </a:rPr>
              <a:t>...</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8000"/>
                </a:solidFill>
                <a:latin typeface="Courier New" pitchFamily="49" charset="0"/>
                <a:cs typeface="Courier New" pitchFamily="49" charset="0"/>
              </a:rPr>
              <a:t>| (table data here)</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00FF"/>
                </a:solidFill>
                <a:latin typeface="Courier New" pitchFamily="49" charset="0"/>
                <a:cs typeface="Courier New" pitchFamily="49" charset="0"/>
              </a:rPr>
              <a:t>[Model] </a:t>
            </a:r>
            <a:r>
              <a:rPr lang="en-US" sz="1400" b="1" dirty="0" smtClean="0">
                <a:solidFill>
                  <a:srgbClr val="000000"/>
                </a:solidFill>
                <a:latin typeface="Courier New" pitchFamily="49" charset="0"/>
                <a:cs typeface="Courier New" pitchFamily="49" charset="0"/>
              </a:rPr>
              <a:t>DQ_34_1866</a:t>
            </a:r>
            <a:endParaRPr lang="en-US" sz="1400" b="1" dirty="0" smtClean="0">
              <a:solidFill>
                <a:srgbClr val="000000"/>
              </a:solidFill>
              <a:latin typeface="Courier New" pitchFamily="49" charset="0"/>
              <a:cs typeface="Courier New" pitchFamily="49" charset="0"/>
            </a:endParaRPr>
          </a:p>
          <a:p>
            <a:r>
              <a:rPr lang="en-US" sz="1400" b="1" dirty="0" err="1" smtClean="0">
                <a:solidFill>
                  <a:srgbClr val="000000"/>
                </a:solidFill>
                <a:latin typeface="Courier New" pitchFamily="49" charset="0"/>
                <a:cs typeface="Courier New" pitchFamily="49" charset="0"/>
              </a:rPr>
              <a:t>Model_type</a:t>
            </a:r>
            <a:r>
              <a:rPr lang="en-US" sz="1400" b="1" dirty="0" smtClean="0">
                <a:solidFill>
                  <a:srgbClr val="000000"/>
                </a:solidFill>
                <a:latin typeface="Courier New" pitchFamily="49" charset="0"/>
                <a:cs typeface="Courier New" pitchFamily="49" charset="0"/>
              </a:rPr>
              <a:t> </a:t>
            </a:r>
            <a:r>
              <a:rPr lang="en-US" sz="1400" b="1" dirty="0" smtClean="0">
                <a:solidFill>
                  <a:srgbClr val="000000"/>
                </a:solidFill>
                <a:latin typeface="Courier New" pitchFamily="49" charset="0"/>
                <a:cs typeface="Courier New" pitchFamily="49" charset="0"/>
              </a:rPr>
              <a:t>I/O</a:t>
            </a:r>
            <a:endParaRPr lang="en-US" sz="1400" b="1" dirty="0" smtClean="0">
              <a:solidFill>
                <a:srgbClr val="000000"/>
              </a:solidFill>
              <a:latin typeface="Courier New" pitchFamily="49" charset="0"/>
              <a:cs typeface="Courier New" pitchFamily="49" charset="0"/>
            </a:endParaRPr>
          </a:p>
          <a:p>
            <a:r>
              <a:rPr lang="en-US" sz="1400" b="1" dirty="0" smtClean="0">
                <a:solidFill>
                  <a:srgbClr val="000000"/>
                </a:solidFill>
                <a:latin typeface="Courier New" pitchFamily="49" charset="0"/>
                <a:cs typeface="Courier New" pitchFamily="49" charset="0"/>
              </a:rPr>
              <a:t>...</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8000"/>
                </a:solidFill>
                <a:latin typeface="Courier New" pitchFamily="49" charset="0"/>
                <a:cs typeface="Courier New" pitchFamily="49" charset="0"/>
              </a:rPr>
              <a:t>| (table data here)</a:t>
            </a:r>
          </a:p>
          <a:p>
            <a:r>
              <a:rPr lang="en-US" sz="1400" b="1" dirty="0" smtClean="0">
                <a:solidFill>
                  <a:srgbClr val="008000"/>
                </a:solidFill>
                <a:latin typeface="Courier New" pitchFamily="49" charset="0"/>
                <a:cs typeface="Courier New" pitchFamily="49" charset="0"/>
              </a:rPr>
              <a:t>|************************</a:t>
            </a:r>
          </a:p>
        </p:txBody>
      </p:sp>
      <p:sp>
        <p:nvSpPr>
          <p:cNvPr id="11" name="TextBox 10"/>
          <p:cNvSpPr txBox="1"/>
          <p:nvPr/>
        </p:nvSpPr>
        <p:spPr>
          <a:xfrm>
            <a:off x="6653550" y="2830270"/>
            <a:ext cx="1623073" cy="369332"/>
          </a:xfrm>
          <a:prstGeom prst="rect">
            <a:avLst/>
          </a:prstGeom>
          <a:noFill/>
        </p:spPr>
        <p:txBody>
          <a:bodyPr wrap="none" rtlCol="0">
            <a:spAutoFit/>
          </a:bodyPr>
          <a:lstStyle/>
          <a:p>
            <a:r>
              <a:rPr lang="en-US" sz="1800" dirty="0" smtClean="0"/>
              <a:t>IBIS Template</a:t>
            </a:r>
          </a:p>
        </p:txBody>
      </p:sp>
      <p:sp>
        <p:nvSpPr>
          <p:cNvPr id="12" name="Right Brace 11"/>
          <p:cNvSpPr/>
          <p:nvPr/>
        </p:nvSpPr>
        <p:spPr bwMode="auto">
          <a:xfrm>
            <a:off x="2028341" y="3264331"/>
            <a:ext cx="565688" cy="2944677"/>
          </a:xfrm>
          <a:prstGeom prst="rightBrace">
            <a:avLst/>
          </a:prstGeom>
          <a:noFill/>
          <a:ln w="19050" cap="flat"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4" name="Straight Arrow Connector 13"/>
          <p:cNvCxnSpPr>
            <a:stCxn id="19" idx="6"/>
          </p:cNvCxnSpPr>
          <p:nvPr/>
        </p:nvCxnSpPr>
        <p:spPr bwMode="auto">
          <a:xfrm flipV="1">
            <a:off x="4471670" y="4235450"/>
            <a:ext cx="1678940" cy="49911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9" name="Oval 18"/>
          <p:cNvSpPr/>
          <p:nvPr/>
        </p:nvSpPr>
        <p:spPr bwMode="auto">
          <a:xfrm>
            <a:off x="4349750" y="4673600"/>
            <a:ext cx="121920" cy="121920"/>
          </a:xfrm>
          <a:prstGeom prst="ellipse">
            <a:avLst/>
          </a:prstGeom>
          <a:solidFill>
            <a:srgbClr val="000000"/>
          </a:solidFill>
          <a:ln w="19050" cap="flat"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21" name="Straight Arrow Connector 20"/>
          <p:cNvCxnSpPr>
            <a:stCxn id="19" idx="6"/>
          </p:cNvCxnSpPr>
          <p:nvPr/>
        </p:nvCxnSpPr>
        <p:spPr bwMode="auto">
          <a:xfrm>
            <a:off x="4471670" y="4734560"/>
            <a:ext cx="1691640" cy="77089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29" name="Straight Arrow Connector 28"/>
          <p:cNvCxnSpPr>
            <a:stCxn id="12" idx="1"/>
            <a:endCxn id="19" idx="2"/>
          </p:cNvCxnSpPr>
          <p:nvPr/>
        </p:nvCxnSpPr>
        <p:spPr bwMode="auto">
          <a:xfrm flipV="1">
            <a:off x="2594029" y="4734560"/>
            <a:ext cx="1755721" cy="211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32" name="Straight Arrow Connector 31"/>
          <p:cNvCxnSpPr>
            <a:stCxn id="8" idx="2"/>
            <a:endCxn id="19" idx="0"/>
          </p:cNvCxnSpPr>
          <p:nvPr/>
        </p:nvCxnSpPr>
        <p:spPr bwMode="auto">
          <a:xfrm flipH="1">
            <a:off x="4410710" y="3694413"/>
            <a:ext cx="8891" cy="979187"/>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Package RLC Data</a:t>
            </a:r>
            <a:endParaRPr lang="en-US" dirty="0"/>
          </a:p>
        </p:txBody>
      </p:sp>
      <p:sp>
        <p:nvSpPr>
          <p:cNvPr id="3" name="Text Placeholder 2"/>
          <p:cNvSpPr>
            <a:spLocks noGrp="1"/>
          </p:cNvSpPr>
          <p:nvPr>
            <p:ph type="body" sz="quarter" idx="10"/>
          </p:nvPr>
        </p:nvSpPr>
        <p:spPr>
          <a:xfrm>
            <a:off x="265113" y="754380"/>
            <a:ext cx="8437562" cy="2049780"/>
          </a:xfrm>
        </p:spPr>
        <p:txBody>
          <a:bodyPr/>
          <a:lstStyle/>
          <a:p>
            <a:r>
              <a:rPr lang="en-US" sz="2200" dirty="0" smtClean="0"/>
              <a:t>Create [Package] and [Pin] list RLC data from a spreadsheet</a:t>
            </a:r>
          </a:p>
          <a:p>
            <a:pPr lvl="1"/>
            <a:r>
              <a:rPr lang="en-US" sz="2000" dirty="0" smtClean="0"/>
              <a:t>Align columns and calculate </a:t>
            </a:r>
            <a:r>
              <a:rPr lang="en-US" sz="2000" dirty="0" err="1" smtClean="0"/>
              <a:t>typ</a:t>
            </a:r>
            <a:r>
              <a:rPr lang="en-US" sz="2000" dirty="0" smtClean="0"/>
              <a:t>/min/max [Package] values</a:t>
            </a:r>
          </a:p>
          <a:p>
            <a:r>
              <a:rPr lang="en-US" sz="2200" dirty="0" smtClean="0"/>
              <a:t>Calculate Z</a:t>
            </a:r>
            <a:r>
              <a:rPr lang="en-US" sz="2200" baseline="-25000" dirty="0" smtClean="0"/>
              <a:t>0</a:t>
            </a:r>
            <a:r>
              <a:rPr lang="en-US" sz="2200" dirty="0" smtClean="0"/>
              <a:t> and time delay then check for outliers</a:t>
            </a:r>
          </a:p>
        </p:txBody>
      </p:sp>
      <p:graphicFrame>
        <p:nvGraphicFramePr>
          <p:cNvPr id="8" name="Table 7"/>
          <p:cNvGraphicFramePr>
            <a:graphicFrameLocks noGrp="1"/>
          </p:cNvGraphicFramePr>
          <p:nvPr/>
        </p:nvGraphicFramePr>
        <p:xfrm>
          <a:off x="514350" y="2274279"/>
          <a:ext cx="4507230" cy="1135380"/>
        </p:xfrm>
        <a:graphic>
          <a:graphicData uri="http://schemas.openxmlformats.org/drawingml/2006/table">
            <a:tbl>
              <a:tblPr>
                <a:tableStyleId>{073A0DAA-6AF3-43AB-8588-CEC1D06C72B9}</a:tableStyleId>
              </a:tblPr>
              <a:tblGrid>
                <a:gridCol w="464662"/>
                <a:gridCol w="991279"/>
                <a:gridCol w="977395"/>
                <a:gridCol w="500982"/>
                <a:gridCol w="776552"/>
                <a:gridCol w="796360"/>
              </a:tblGrid>
              <a:tr h="227076">
                <a:tc>
                  <a:txBody>
                    <a:bodyPr/>
                    <a:lstStyle/>
                    <a:p>
                      <a:pPr algn="ctr" fontAlgn="b"/>
                      <a:r>
                        <a:rPr lang="en-US" sz="1100" b="1" u="none" strike="noStrike" dirty="0"/>
                        <a:t>[Pin]</a:t>
                      </a:r>
                      <a:endParaRPr lang="en-US" sz="1100" b="1" i="0" u="none" strike="noStrike" dirty="0">
                        <a:solidFill>
                          <a:srgbClr val="000000"/>
                        </a:solidFill>
                        <a:latin typeface="Calibri"/>
                      </a:endParaRPr>
                    </a:p>
                  </a:txBody>
                  <a:tcPr marL="9525" marR="9525" marT="9525" marB="0" anchor="b"/>
                </a:tc>
                <a:tc>
                  <a:txBody>
                    <a:bodyPr/>
                    <a:lstStyle/>
                    <a:p>
                      <a:pPr algn="ctr" fontAlgn="b"/>
                      <a:r>
                        <a:rPr lang="en-US" sz="1100" b="1" u="none" strike="noStrike"/>
                        <a:t>signal_name</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a:t>model_name</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a:t>R_pin</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a:t>L_pin</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dirty="0" err="1"/>
                        <a:t>C_pin</a:t>
                      </a:r>
                      <a:endParaRPr lang="en-US" sz="1100" b="1" i="0" u="none" strike="noStrike" dirty="0">
                        <a:solidFill>
                          <a:srgbClr val="000000"/>
                        </a:solidFill>
                        <a:latin typeface="Calibri"/>
                      </a:endParaRPr>
                    </a:p>
                  </a:txBody>
                  <a:tcPr marL="9525" marR="9525" marT="9525" marB="0" anchor="b"/>
                </a:tc>
              </a:tr>
              <a:tr h="227076">
                <a:tc>
                  <a:txBody>
                    <a:bodyPr/>
                    <a:lstStyle/>
                    <a:p>
                      <a:pPr algn="l" fontAlgn="b"/>
                      <a:r>
                        <a:rPr lang="en-US" sz="1100" u="none" strike="noStrike"/>
                        <a:t>B3</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DQ0</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DQ</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a:t>0.307</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1.337E-09</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3.680E-13</a:t>
                      </a:r>
                      <a:endParaRPr lang="en-US" sz="1100" b="0" i="0" u="none" strike="noStrike" dirty="0">
                        <a:solidFill>
                          <a:srgbClr val="000000"/>
                        </a:solidFill>
                        <a:latin typeface="Calibri"/>
                      </a:endParaRPr>
                    </a:p>
                  </a:txBody>
                  <a:tcPr marL="9525" marR="9525" marT="9525" marB="0" anchor="b"/>
                </a:tc>
              </a:tr>
              <a:tr h="227076">
                <a:tc>
                  <a:txBody>
                    <a:bodyPr/>
                    <a:lstStyle/>
                    <a:p>
                      <a:pPr algn="l" fontAlgn="b"/>
                      <a:r>
                        <a:rPr lang="en-US" sz="1100" u="none" strike="noStrike" dirty="0"/>
                        <a:t>C2</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DQ2</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0.404</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1.710E-09</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4.585E-13</a:t>
                      </a:r>
                      <a:endParaRPr lang="en-US" sz="1100" b="0" i="0" u="none" strike="noStrike" dirty="0">
                        <a:solidFill>
                          <a:srgbClr val="000000"/>
                        </a:solidFill>
                        <a:latin typeface="Calibri"/>
                      </a:endParaRPr>
                    </a:p>
                  </a:txBody>
                  <a:tcPr marL="9525" marR="9525" marT="9525" marB="0" anchor="b"/>
                </a:tc>
              </a:tr>
              <a:tr h="227076">
                <a:tc>
                  <a:txBody>
                    <a:bodyPr/>
                    <a:lstStyle/>
                    <a:p>
                      <a:pPr algn="l" fontAlgn="b"/>
                      <a:r>
                        <a:rPr lang="en-US" sz="1100" u="none" strike="noStrike" dirty="0"/>
                        <a:t>C7</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DQ1</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0.288</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1.258E-09</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3.676E-13</a:t>
                      </a:r>
                      <a:endParaRPr lang="en-US" sz="1100" b="0" i="0" u="none" strike="noStrike">
                        <a:solidFill>
                          <a:srgbClr val="000000"/>
                        </a:solidFill>
                        <a:latin typeface="Calibri"/>
                      </a:endParaRPr>
                    </a:p>
                  </a:txBody>
                  <a:tcPr marL="9525" marR="9525" marT="9525" marB="0" anchor="b"/>
                </a:tc>
              </a:tr>
              <a:tr h="227076">
                <a:tc>
                  <a:txBody>
                    <a:bodyPr/>
                    <a:lstStyle/>
                    <a:p>
                      <a:pPr algn="l" fontAlgn="b"/>
                      <a:r>
                        <a:rPr lang="en-US" sz="1100" u="none" strike="noStrike"/>
                        <a:t>C8</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DQ3</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0.406</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1.598E-09</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4.789E-13</a:t>
                      </a:r>
                      <a:endParaRPr lang="en-US" sz="1100" b="0" i="0" u="none" strike="noStrike" dirty="0">
                        <a:solidFill>
                          <a:srgbClr val="000000"/>
                        </a:solidFill>
                        <a:latin typeface="Calibri"/>
                      </a:endParaRPr>
                    </a:p>
                  </a:txBody>
                  <a:tcPr marL="9525" marR="9525" marT="9525" marB="0" anchor="b"/>
                </a:tc>
              </a:tr>
            </a:tbl>
          </a:graphicData>
        </a:graphic>
      </p:graphicFrame>
      <p:graphicFrame>
        <p:nvGraphicFramePr>
          <p:cNvPr id="13" name="Table 12"/>
          <p:cNvGraphicFramePr>
            <a:graphicFrameLocks noGrp="1"/>
          </p:cNvGraphicFramePr>
          <p:nvPr/>
        </p:nvGraphicFramePr>
        <p:xfrm>
          <a:off x="508893" y="3952778"/>
          <a:ext cx="1920240" cy="1108710"/>
        </p:xfrm>
        <a:graphic>
          <a:graphicData uri="http://schemas.openxmlformats.org/drawingml/2006/table">
            <a:tbl>
              <a:tblPr>
                <a:tableStyleId>{073A0DAA-6AF3-43AB-8588-CEC1D06C72B9}</a:tableStyleId>
              </a:tblPr>
              <a:tblGrid>
                <a:gridCol w="500360"/>
                <a:gridCol w="592532"/>
                <a:gridCol w="827348"/>
              </a:tblGrid>
              <a:tr h="221742">
                <a:tc>
                  <a:txBody>
                    <a:bodyPr/>
                    <a:lstStyle/>
                    <a:p>
                      <a:pPr algn="ctr" fontAlgn="b"/>
                      <a:r>
                        <a:rPr lang="en-US" sz="1100" b="1" u="none" strike="noStrike" dirty="0"/>
                        <a:t>Signal</a:t>
                      </a:r>
                      <a:endParaRPr lang="en-US" sz="1100" b="1" i="0" u="none" strike="noStrike" dirty="0">
                        <a:solidFill>
                          <a:srgbClr val="000000"/>
                        </a:solidFill>
                        <a:latin typeface="Calibri"/>
                      </a:endParaRPr>
                    </a:p>
                  </a:txBody>
                  <a:tcPr marL="9525" marR="9525" marT="9525" marB="0" anchor="b"/>
                </a:tc>
                <a:tc>
                  <a:txBody>
                    <a:bodyPr/>
                    <a:lstStyle/>
                    <a:p>
                      <a:pPr algn="ctr" fontAlgn="b"/>
                      <a:r>
                        <a:rPr lang="en-US" sz="1100" b="1" u="none" strike="noStrike" dirty="0" err="1" smtClean="0"/>
                        <a:t>Zo</a:t>
                      </a:r>
                      <a:endParaRPr lang="en-US" sz="1100" b="1" i="0" u="none" strike="noStrike" dirty="0">
                        <a:solidFill>
                          <a:srgbClr val="000000"/>
                        </a:solidFill>
                        <a:latin typeface="Calibri"/>
                      </a:endParaRPr>
                    </a:p>
                  </a:txBody>
                  <a:tcPr marL="9525" marR="9525" marT="9525" marB="0" anchor="b"/>
                </a:tc>
                <a:tc>
                  <a:txBody>
                    <a:bodyPr/>
                    <a:lstStyle/>
                    <a:p>
                      <a:pPr algn="ctr" fontAlgn="b"/>
                      <a:r>
                        <a:rPr lang="en-US" sz="1100" b="1" i="0" u="none" strike="noStrike" dirty="0" smtClean="0">
                          <a:solidFill>
                            <a:schemeClr val="dk1"/>
                          </a:solidFill>
                          <a:latin typeface="+mn-lt"/>
                        </a:rPr>
                        <a:t>Time</a:t>
                      </a:r>
                      <a:r>
                        <a:rPr lang="en-US" sz="1100" b="1" i="0" u="none" strike="noStrike" baseline="0" dirty="0" smtClean="0">
                          <a:solidFill>
                            <a:schemeClr val="dk1"/>
                          </a:solidFill>
                          <a:latin typeface="+mn-lt"/>
                        </a:rPr>
                        <a:t> Delay</a:t>
                      </a:r>
                      <a:endParaRPr lang="en-US" sz="1100" b="1" i="0" u="none" strike="noStrike" dirty="0">
                        <a:solidFill>
                          <a:srgbClr val="000000"/>
                        </a:solidFill>
                        <a:latin typeface="Calibri"/>
                      </a:endParaRPr>
                    </a:p>
                  </a:txBody>
                  <a:tcPr marL="9525" marR="9525" marT="9525" marB="0" anchor="b"/>
                </a:tc>
              </a:tr>
              <a:tr h="221742">
                <a:tc>
                  <a:txBody>
                    <a:bodyPr/>
                    <a:lstStyle/>
                    <a:p>
                      <a:pPr algn="l" fontAlgn="b"/>
                      <a:r>
                        <a:rPr lang="en-US" sz="1100" u="none" strike="noStrike"/>
                        <a:t>DQ0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60.28</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2.218E-11</a:t>
                      </a:r>
                      <a:endParaRPr lang="en-US" sz="1100" b="0" i="0" u="none" strike="noStrike" dirty="0">
                        <a:solidFill>
                          <a:srgbClr val="000000"/>
                        </a:solidFill>
                        <a:latin typeface="Calibri"/>
                      </a:endParaRPr>
                    </a:p>
                  </a:txBody>
                  <a:tcPr marL="9525" marR="9525" marT="9525" marB="0" anchor="b"/>
                </a:tc>
              </a:tr>
              <a:tr h="221742">
                <a:tc>
                  <a:txBody>
                    <a:bodyPr/>
                    <a:lstStyle/>
                    <a:p>
                      <a:pPr algn="l" fontAlgn="b"/>
                      <a:r>
                        <a:rPr lang="en-US" sz="1100" u="none" strike="noStrike"/>
                        <a:t>DQ2</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61.07</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2.800E-11</a:t>
                      </a:r>
                      <a:endParaRPr lang="en-US" sz="1100" b="0" i="0" u="none" strike="noStrike" dirty="0">
                        <a:solidFill>
                          <a:srgbClr val="000000"/>
                        </a:solidFill>
                        <a:latin typeface="Calibri"/>
                      </a:endParaRPr>
                    </a:p>
                  </a:txBody>
                  <a:tcPr marL="9525" marR="9525" marT="9525" marB="0" anchor="b"/>
                </a:tc>
              </a:tr>
              <a:tr h="221742">
                <a:tc>
                  <a:txBody>
                    <a:bodyPr/>
                    <a:lstStyle/>
                    <a:p>
                      <a:pPr algn="l" fontAlgn="b"/>
                      <a:r>
                        <a:rPr lang="en-US" sz="1100" u="none" strike="noStrike"/>
                        <a:t>DQ1</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58.51</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2.151E-11</a:t>
                      </a:r>
                      <a:endParaRPr lang="en-US" sz="1100" b="0" i="0" u="none" strike="noStrike" dirty="0">
                        <a:solidFill>
                          <a:srgbClr val="000000"/>
                        </a:solidFill>
                        <a:latin typeface="Calibri"/>
                      </a:endParaRPr>
                    </a:p>
                  </a:txBody>
                  <a:tcPr marL="9525" marR="9525" marT="9525" marB="0" anchor="b"/>
                </a:tc>
              </a:tr>
              <a:tr h="221742">
                <a:tc>
                  <a:txBody>
                    <a:bodyPr/>
                    <a:lstStyle/>
                    <a:p>
                      <a:pPr algn="l" fontAlgn="b"/>
                      <a:r>
                        <a:rPr lang="en-US" sz="1100" u="none" strike="noStrike"/>
                        <a:t>DQ3</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57.76</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2.766E-11</a:t>
                      </a:r>
                      <a:endParaRPr lang="en-US" sz="1100" b="0" i="0" u="none" strike="noStrike" dirty="0">
                        <a:solidFill>
                          <a:srgbClr val="000000"/>
                        </a:solidFill>
                        <a:latin typeface="Calibri"/>
                      </a:endParaRPr>
                    </a:p>
                  </a:txBody>
                  <a:tcPr marL="9525" marR="9525" marT="9525" marB="0" anchor="b"/>
                </a:tc>
              </a:tr>
            </a:tbl>
          </a:graphicData>
        </a:graphic>
      </p:graphicFrame>
      <p:sp>
        <p:nvSpPr>
          <p:cNvPr id="14" name="TextBox 13"/>
          <p:cNvSpPr txBox="1"/>
          <p:nvPr/>
        </p:nvSpPr>
        <p:spPr>
          <a:xfrm>
            <a:off x="2868801" y="3948530"/>
            <a:ext cx="6029325" cy="24622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b="1" dirty="0" smtClean="0">
                <a:solidFill>
                  <a:srgbClr val="0000FF"/>
                </a:solidFill>
                <a:latin typeface="Courier New" pitchFamily="49" charset="0"/>
                <a:cs typeface="Courier New" pitchFamily="49" charset="0"/>
              </a:rPr>
              <a:t>[Package]</a:t>
            </a:r>
          </a:p>
          <a:p>
            <a:r>
              <a:rPr lang="en-US" sz="1400" b="1" dirty="0" smtClean="0">
                <a:solidFill>
                  <a:srgbClr val="008000"/>
                </a:solidFill>
                <a:latin typeface="Courier New" pitchFamily="49" charset="0"/>
                <a:cs typeface="Courier New" pitchFamily="49" charset="0"/>
              </a:rPr>
              <a:t>|      </a:t>
            </a:r>
            <a:r>
              <a:rPr lang="en-US" sz="1400" b="1" dirty="0" err="1" smtClean="0">
                <a:solidFill>
                  <a:srgbClr val="008000"/>
                </a:solidFill>
                <a:latin typeface="Courier New" pitchFamily="49" charset="0"/>
                <a:cs typeface="Courier New" pitchFamily="49" charset="0"/>
              </a:rPr>
              <a:t>typ</a:t>
            </a:r>
            <a:r>
              <a:rPr lang="en-US" sz="1400" b="1" dirty="0" smtClean="0">
                <a:solidFill>
                  <a:srgbClr val="008000"/>
                </a:solidFill>
                <a:latin typeface="Courier New" pitchFamily="49" charset="0"/>
                <a:cs typeface="Courier New" pitchFamily="49" charset="0"/>
              </a:rPr>
              <a:t>         min        max</a:t>
            </a:r>
          </a:p>
          <a:p>
            <a:r>
              <a:rPr lang="en-US" sz="1400" b="1" dirty="0" err="1" smtClean="0">
                <a:solidFill>
                  <a:srgbClr val="000000"/>
                </a:solidFill>
                <a:latin typeface="Courier New" pitchFamily="49" charset="0"/>
                <a:cs typeface="Courier New" pitchFamily="49" charset="0"/>
              </a:rPr>
              <a:t>R_pkg</a:t>
            </a:r>
            <a:r>
              <a:rPr lang="en-US" sz="1400" b="1" dirty="0" smtClean="0">
                <a:solidFill>
                  <a:srgbClr val="000000"/>
                </a:solidFill>
                <a:latin typeface="Courier New" pitchFamily="49" charset="0"/>
                <a:cs typeface="Courier New" pitchFamily="49" charset="0"/>
              </a:rPr>
              <a:t>  307m        208m       421m</a:t>
            </a:r>
          </a:p>
          <a:p>
            <a:r>
              <a:rPr lang="en-US" sz="1400" b="1" dirty="0" err="1" smtClean="0">
                <a:solidFill>
                  <a:srgbClr val="000000"/>
                </a:solidFill>
                <a:latin typeface="Courier New" pitchFamily="49" charset="0"/>
                <a:cs typeface="Courier New" pitchFamily="49" charset="0"/>
              </a:rPr>
              <a:t>L_pkg</a:t>
            </a:r>
            <a:r>
              <a:rPr lang="en-US" sz="1400" b="1" dirty="0" smtClean="0">
                <a:solidFill>
                  <a:srgbClr val="000000"/>
                </a:solidFill>
                <a:latin typeface="Courier New" pitchFamily="49" charset="0"/>
                <a:cs typeface="Courier New" pitchFamily="49" charset="0"/>
              </a:rPr>
              <a:t>  1.64nH      1.059nH    2.514nH</a:t>
            </a:r>
          </a:p>
          <a:p>
            <a:r>
              <a:rPr lang="en-US" sz="1400" b="1" dirty="0" err="1" smtClean="0">
                <a:solidFill>
                  <a:srgbClr val="000000"/>
                </a:solidFill>
                <a:latin typeface="Courier New" pitchFamily="49" charset="0"/>
                <a:cs typeface="Courier New" pitchFamily="49" charset="0"/>
              </a:rPr>
              <a:t>C_pkg</a:t>
            </a:r>
            <a:r>
              <a:rPr lang="en-US" sz="1400" b="1" dirty="0" smtClean="0">
                <a:solidFill>
                  <a:srgbClr val="000000"/>
                </a:solidFill>
                <a:latin typeface="Courier New" pitchFamily="49" charset="0"/>
                <a:cs typeface="Courier New" pitchFamily="49" charset="0"/>
              </a:rPr>
              <a:t>  0.35pF      0.261pF    0.479pF</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00FF"/>
                </a:solidFill>
                <a:latin typeface="Courier New" pitchFamily="49" charset="0"/>
                <a:cs typeface="Courier New" pitchFamily="49" charset="0"/>
              </a:rPr>
              <a:t>[Pin]  </a:t>
            </a:r>
            <a:r>
              <a:rPr lang="en-US" sz="1400" b="1" dirty="0" err="1" smtClean="0">
                <a:solidFill>
                  <a:srgbClr val="000000"/>
                </a:solidFill>
                <a:latin typeface="Courier New" pitchFamily="49" charset="0"/>
                <a:cs typeface="Courier New" pitchFamily="49" charset="0"/>
              </a:rPr>
              <a:t>signal_name</a:t>
            </a:r>
            <a:r>
              <a:rPr lang="en-US" sz="1400" b="1" dirty="0" smtClean="0">
                <a:solidFill>
                  <a:srgbClr val="000000"/>
                </a:solidFill>
                <a:latin typeface="Courier New" pitchFamily="49" charset="0"/>
                <a:cs typeface="Courier New" pitchFamily="49" charset="0"/>
              </a:rPr>
              <a:t> </a:t>
            </a:r>
            <a:r>
              <a:rPr lang="en-US" sz="1400" b="1" dirty="0" err="1" smtClean="0">
                <a:solidFill>
                  <a:srgbClr val="000000"/>
                </a:solidFill>
                <a:latin typeface="Courier New" pitchFamily="49" charset="0"/>
                <a:cs typeface="Courier New" pitchFamily="49" charset="0"/>
              </a:rPr>
              <a:t>model_name</a:t>
            </a:r>
            <a:r>
              <a:rPr lang="en-US" sz="1400" b="1" dirty="0" smtClean="0">
                <a:solidFill>
                  <a:srgbClr val="000000"/>
                </a:solidFill>
                <a:latin typeface="Courier New" pitchFamily="49" charset="0"/>
                <a:cs typeface="Courier New" pitchFamily="49" charset="0"/>
              </a:rPr>
              <a:t> </a:t>
            </a:r>
            <a:r>
              <a:rPr lang="en-US" sz="1400" b="1" dirty="0" err="1" smtClean="0">
                <a:solidFill>
                  <a:srgbClr val="000000"/>
                </a:solidFill>
                <a:latin typeface="Courier New" pitchFamily="49" charset="0"/>
                <a:cs typeface="Courier New" pitchFamily="49" charset="0"/>
              </a:rPr>
              <a:t>R_pin</a:t>
            </a:r>
            <a:r>
              <a:rPr lang="en-US" sz="1400" b="1" dirty="0" smtClean="0">
                <a:solidFill>
                  <a:srgbClr val="000000"/>
                </a:solidFill>
                <a:latin typeface="Courier New" pitchFamily="49" charset="0"/>
                <a:cs typeface="Courier New" pitchFamily="49" charset="0"/>
              </a:rPr>
              <a:t>   </a:t>
            </a:r>
            <a:r>
              <a:rPr lang="en-US" sz="1400" b="1" dirty="0" err="1" smtClean="0">
                <a:solidFill>
                  <a:srgbClr val="000000"/>
                </a:solidFill>
                <a:latin typeface="Courier New" pitchFamily="49" charset="0"/>
                <a:cs typeface="Courier New" pitchFamily="49" charset="0"/>
              </a:rPr>
              <a:t>L_pin</a:t>
            </a:r>
            <a:r>
              <a:rPr lang="en-US" sz="1400" b="1" dirty="0" smtClean="0">
                <a:solidFill>
                  <a:srgbClr val="000000"/>
                </a:solidFill>
                <a:latin typeface="Courier New" pitchFamily="49" charset="0"/>
                <a:cs typeface="Courier New" pitchFamily="49" charset="0"/>
              </a:rPr>
              <a:t>    </a:t>
            </a:r>
            <a:r>
              <a:rPr lang="en-US" sz="1400" b="1" dirty="0" err="1" smtClean="0">
                <a:solidFill>
                  <a:srgbClr val="000000"/>
                </a:solidFill>
                <a:latin typeface="Courier New" pitchFamily="49" charset="0"/>
                <a:cs typeface="Courier New" pitchFamily="49" charset="0"/>
              </a:rPr>
              <a:t>C_pin</a:t>
            </a:r>
            <a:endParaRPr lang="en-US" sz="1400" b="1" dirty="0" smtClean="0">
              <a:solidFill>
                <a:srgbClr val="000000"/>
              </a:solidFill>
              <a:latin typeface="Courier New" pitchFamily="49" charset="0"/>
              <a:cs typeface="Courier New" pitchFamily="49" charset="0"/>
            </a:endParaRPr>
          </a:p>
          <a:p>
            <a:r>
              <a:rPr lang="en-US" sz="1400" b="1" dirty="0" smtClean="0">
                <a:solidFill>
                  <a:srgbClr val="000000"/>
                </a:solidFill>
                <a:latin typeface="Courier New" pitchFamily="49" charset="0"/>
                <a:cs typeface="Courier New" pitchFamily="49" charset="0"/>
              </a:rPr>
              <a:t>B3     DQ0         DQ         307m    1.337nH  0.368pF</a:t>
            </a:r>
          </a:p>
          <a:p>
            <a:r>
              <a:rPr lang="en-US" sz="1400" b="1" dirty="0" smtClean="0">
                <a:solidFill>
                  <a:srgbClr val="000000"/>
                </a:solidFill>
                <a:latin typeface="Courier New" pitchFamily="49" charset="0"/>
                <a:cs typeface="Courier New" pitchFamily="49" charset="0"/>
              </a:rPr>
              <a:t>C2     DQ2         DQ         404m    1.710nH  0.459pF</a:t>
            </a:r>
          </a:p>
          <a:p>
            <a:r>
              <a:rPr lang="en-US" sz="1400" b="1" dirty="0" smtClean="0">
                <a:solidFill>
                  <a:srgbClr val="000000"/>
                </a:solidFill>
                <a:latin typeface="Courier New" pitchFamily="49" charset="0"/>
                <a:cs typeface="Courier New" pitchFamily="49" charset="0"/>
              </a:rPr>
              <a:t>C7     DQ1         DQ         288m    1.258nH  0.368pF</a:t>
            </a:r>
          </a:p>
          <a:p>
            <a:r>
              <a:rPr lang="en-US" sz="1400" b="1" dirty="0" smtClean="0">
                <a:solidFill>
                  <a:srgbClr val="000000"/>
                </a:solidFill>
                <a:latin typeface="Courier New" pitchFamily="49" charset="0"/>
                <a:cs typeface="Courier New" pitchFamily="49" charset="0"/>
              </a:rPr>
              <a:t>C8     DQ3         DQ         406m    1.598nH  0.479pF</a:t>
            </a:r>
          </a:p>
        </p:txBody>
      </p:sp>
      <p:sp>
        <p:nvSpPr>
          <p:cNvPr id="15" name="Right Arrow 14"/>
          <p:cNvSpPr>
            <a:spLocks/>
          </p:cNvSpPr>
          <p:nvPr/>
        </p:nvSpPr>
        <p:spPr bwMode="auto">
          <a:xfrm rot="2700000">
            <a:off x="2682618" y="3548317"/>
            <a:ext cx="668496"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
        <p:nvSpPr>
          <p:cNvPr id="19" name="Right Arrow 18"/>
          <p:cNvSpPr>
            <a:spLocks/>
          </p:cNvSpPr>
          <p:nvPr/>
        </p:nvSpPr>
        <p:spPr bwMode="auto">
          <a:xfrm rot="8100000">
            <a:off x="2085717" y="3548316"/>
            <a:ext cx="668496"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IBIS Parameter Check</a:t>
            </a:r>
            <a:endParaRPr lang="en-US" dirty="0"/>
          </a:p>
        </p:txBody>
      </p:sp>
      <p:sp>
        <p:nvSpPr>
          <p:cNvPr id="3" name="Text Placeholder 2"/>
          <p:cNvSpPr>
            <a:spLocks noGrp="1"/>
          </p:cNvSpPr>
          <p:nvPr>
            <p:ph type="body" sz="quarter" idx="10"/>
          </p:nvPr>
        </p:nvSpPr>
        <p:spPr>
          <a:xfrm>
            <a:off x="265112" y="882316"/>
            <a:ext cx="8660057" cy="2611161"/>
          </a:xfrm>
        </p:spPr>
        <p:txBody>
          <a:bodyPr/>
          <a:lstStyle/>
          <a:p>
            <a:r>
              <a:rPr lang="en-US" dirty="0" smtClean="0"/>
              <a:t>Script to search the IBIS file for a parameter</a:t>
            </a:r>
          </a:p>
          <a:p>
            <a:pPr lvl="1"/>
            <a:r>
              <a:rPr lang="en-US" dirty="0" smtClean="0"/>
              <a:t>E.g</a:t>
            </a:r>
            <a:r>
              <a:rPr lang="en-US" dirty="0" smtClean="0"/>
              <a:t>. </a:t>
            </a:r>
            <a:r>
              <a:rPr lang="en-US" dirty="0" smtClean="0">
                <a:solidFill>
                  <a:schemeClr val="tx1">
                    <a:lumMod val="50000"/>
                    <a:lumOff val="50000"/>
                  </a:schemeClr>
                </a:solidFill>
              </a:rPr>
              <a:t>C_comp, </a:t>
            </a:r>
            <a:r>
              <a:rPr lang="en-US" dirty="0" err="1" smtClean="0">
                <a:solidFill>
                  <a:schemeClr val="tx1">
                    <a:lumMod val="50000"/>
                    <a:lumOff val="50000"/>
                  </a:schemeClr>
                </a:solidFill>
              </a:rPr>
              <a:t>Vinl</a:t>
            </a:r>
            <a:r>
              <a:rPr lang="en-US" dirty="0" smtClean="0">
                <a:solidFill>
                  <a:schemeClr val="tx1">
                    <a:lumMod val="50000"/>
                    <a:lumOff val="50000"/>
                  </a:schemeClr>
                </a:solidFill>
              </a:rPr>
              <a:t>/</a:t>
            </a:r>
            <a:r>
              <a:rPr lang="en-US" dirty="0" err="1" smtClean="0">
                <a:solidFill>
                  <a:schemeClr val="tx1">
                    <a:lumMod val="50000"/>
                    <a:lumOff val="50000"/>
                  </a:schemeClr>
                </a:solidFill>
              </a:rPr>
              <a:t>Vinh</a:t>
            </a:r>
            <a:r>
              <a:rPr lang="en-US" dirty="0" smtClean="0">
                <a:solidFill>
                  <a:schemeClr val="tx1">
                    <a:lumMod val="50000"/>
                    <a:lumOff val="50000"/>
                  </a:schemeClr>
                </a:solidFill>
              </a:rPr>
              <a:t>, </a:t>
            </a:r>
            <a:r>
              <a:rPr lang="en-US" dirty="0" err="1" smtClean="0">
                <a:solidFill>
                  <a:schemeClr val="tx1">
                    <a:lumMod val="50000"/>
                    <a:lumOff val="50000"/>
                  </a:schemeClr>
                </a:solidFill>
              </a:rPr>
              <a:t>Vref</a:t>
            </a:r>
            <a:r>
              <a:rPr lang="en-US" dirty="0" smtClean="0">
                <a:solidFill>
                  <a:schemeClr val="tx1">
                    <a:lumMod val="50000"/>
                    <a:lumOff val="50000"/>
                  </a:schemeClr>
                </a:solidFill>
              </a:rPr>
              <a:t>/</a:t>
            </a:r>
            <a:r>
              <a:rPr lang="en-US" dirty="0" err="1" smtClean="0">
                <a:solidFill>
                  <a:schemeClr val="tx1">
                    <a:lumMod val="50000"/>
                    <a:lumOff val="50000"/>
                  </a:schemeClr>
                </a:solidFill>
              </a:rPr>
              <a:t>Cref</a:t>
            </a:r>
            <a:r>
              <a:rPr lang="en-US" dirty="0" smtClean="0">
                <a:solidFill>
                  <a:schemeClr val="tx1">
                    <a:lumMod val="50000"/>
                    <a:lumOff val="50000"/>
                  </a:schemeClr>
                </a:solidFill>
              </a:rPr>
              <a:t>/</a:t>
            </a:r>
            <a:r>
              <a:rPr lang="en-US" dirty="0" err="1" smtClean="0">
                <a:solidFill>
                  <a:schemeClr val="tx1">
                    <a:lumMod val="50000"/>
                    <a:lumOff val="50000"/>
                  </a:schemeClr>
                </a:solidFill>
              </a:rPr>
              <a:t>Rref</a:t>
            </a:r>
            <a:r>
              <a:rPr lang="en-US" dirty="0" smtClean="0">
                <a:solidFill>
                  <a:schemeClr val="tx1">
                    <a:lumMod val="50000"/>
                    <a:lumOff val="50000"/>
                  </a:schemeClr>
                </a:solidFill>
              </a:rPr>
              <a:t>, Overshoot, </a:t>
            </a:r>
            <a:r>
              <a:rPr lang="en-US" dirty="0" smtClean="0">
                <a:solidFill>
                  <a:srgbClr val="292377"/>
                </a:solidFill>
              </a:rPr>
              <a:t>etc.</a:t>
            </a:r>
          </a:p>
          <a:p>
            <a:r>
              <a:rPr lang="en-US" dirty="0" smtClean="0"/>
              <a:t>Creates a report detailing the parameter’s values in each [Model]</a:t>
            </a:r>
          </a:p>
          <a:p>
            <a:r>
              <a:rPr lang="en-US" dirty="0" smtClean="0"/>
              <a:t>Results can be filtered by [Model] names</a:t>
            </a:r>
          </a:p>
          <a:p>
            <a:endParaRPr lang="en-US" dirty="0" smtClean="0"/>
          </a:p>
          <a:p>
            <a:pPr>
              <a:buNone/>
            </a:pPr>
            <a:endParaRPr lang="en-US" dirty="0" smtClean="0"/>
          </a:p>
          <a:p>
            <a:endParaRPr lang="en-US" dirty="0" smtClean="0"/>
          </a:p>
          <a:p>
            <a:endParaRPr lang="en-US" dirty="0" smtClean="0"/>
          </a:p>
          <a:p>
            <a:endParaRPr lang="en-US" dirty="0"/>
          </a:p>
        </p:txBody>
      </p:sp>
      <p:graphicFrame>
        <p:nvGraphicFramePr>
          <p:cNvPr id="5" name="Table 4"/>
          <p:cNvGraphicFramePr>
            <a:graphicFrameLocks noGrp="1"/>
          </p:cNvGraphicFramePr>
          <p:nvPr/>
        </p:nvGraphicFramePr>
        <p:xfrm>
          <a:off x="1231972" y="3589598"/>
          <a:ext cx="6692232" cy="2695068"/>
        </p:xfrm>
        <a:graphic>
          <a:graphicData uri="http://schemas.openxmlformats.org/drawingml/2006/table">
            <a:tbl>
              <a:tblPr>
                <a:tableStyleId>{073A0DAA-6AF3-43AB-8588-CEC1D06C72B9}</a:tableStyleId>
              </a:tblPr>
              <a:tblGrid>
                <a:gridCol w="2351324"/>
                <a:gridCol w="1085227"/>
                <a:gridCol w="1085227"/>
                <a:gridCol w="1085227"/>
                <a:gridCol w="1085227"/>
              </a:tblGrid>
              <a:tr h="449178">
                <a:tc>
                  <a:txBody>
                    <a:bodyPr/>
                    <a:lstStyle/>
                    <a:p>
                      <a:pPr algn="l" fontAlgn="b"/>
                      <a:r>
                        <a:rPr lang="en-US" sz="1800" u="none" strike="noStrike" dirty="0"/>
                        <a:t>DQ_34_1066</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dirty="0"/>
                        <a:t>C_comp</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1.200pF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a:t>1.125pF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a:t>1.275pF</a:t>
                      </a:r>
                      <a:endParaRPr lang="en-US" sz="1800" b="0" i="0" u="none" strike="noStrike">
                        <a:solidFill>
                          <a:srgbClr val="000000"/>
                        </a:solidFill>
                        <a:latin typeface="Calibri"/>
                      </a:endParaRPr>
                    </a:p>
                  </a:txBody>
                  <a:tcPr marL="9525" marR="9525" marT="9525" marB="0" anchor="b"/>
                </a:tc>
              </a:tr>
              <a:tr h="449178">
                <a:tc>
                  <a:txBody>
                    <a:bodyPr/>
                    <a:lstStyle/>
                    <a:p>
                      <a:pPr algn="l" fontAlgn="b"/>
                      <a:r>
                        <a:rPr lang="en-US" sz="1800" u="none" strike="noStrike"/>
                        <a:t>DQ_34_ODT20_1066</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C_comp</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1.078pF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0.966pF</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1.223pF</a:t>
                      </a:r>
                      <a:endParaRPr lang="en-US" sz="1800" b="0" i="0" u="none" strike="noStrike">
                        <a:solidFill>
                          <a:srgbClr val="000000"/>
                        </a:solidFill>
                        <a:latin typeface="Calibri"/>
                      </a:endParaRPr>
                    </a:p>
                  </a:txBody>
                  <a:tcPr marL="9525" marR="9525" marT="9525" marB="0" anchor="b"/>
                </a:tc>
              </a:tr>
              <a:tr h="449178">
                <a:tc>
                  <a:txBody>
                    <a:bodyPr/>
                    <a:lstStyle/>
                    <a:p>
                      <a:pPr algn="l" fontAlgn="b"/>
                      <a:r>
                        <a:rPr lang="en-US" sz="1800" u="none" strike="noStrike"/>
                        <a:t>DQ_34_ODT30_1066</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C_comp</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1.118pF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a:t>1.019pF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1.240pF</a:t>
                      </a:r>
                      <a:endParaRPr lang="en-US" sz="1800" b="0" i="0" u="none" strike="noStrike" dirty="0">
                        <a:solidFill>
                          <a:srgbClr val="000000"/>
                        </a:solidFill>
                        <a:latin typeface="Calibri"/>
                      </a:endParaRPr>
                    </a:p>
                  </a:txBody>
                  <a:tcPr marL="9525" marR="9525" marT="9525" marB="0" anchor="b"/>
                </a:tc>
              </a:tr>
              <a:tr h="449178">
                <a:tc>
                  <a:txBody>
                    <a:bodyPr/>
                    <a:lstStyle/>
                    <a:p>
                      <a:pPr algn="l" fontAlgn="b"/>
                      <a:r>
                        <a:rPr lang="en-US" sz="1800" u="none" strike="noStrike"/>
                        <a:t>DQ_34_ODT40_1066</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C_comp</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1.134pF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a:t>1.044pF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a:t>1.238pF</a:t>
                      </a:r>
                      <a:endParaRPr lang="en-US" sz="1800" b="0" i="0" u="none" strike="noStrike">
                        <a:solidFill>
                          <a:srgbClr val="000000"/>
                        </a:solidFill>
                        <a:latin typeface="Calibri"/>
                      </a:endParaRPr>
                    </a:p>
                  </a:txBody>
                  <a:tcPr marL="9525" marR="9525" marT="9525" marB="0" anchor="b"/>
                </a:tc>
              </a:tr>
              <a:tr h="449178">
                <a:tc>
                  <a:txBody>
                    <a:bodyPr/>
                    <a:lstStyle/>
                    <a:p>
                      <a:pPr algn="l" fontAlgn="b"/>
                      <a:r>
                        <a:rPr lang="en-US" sz="1800" u="none" strike="noStrike"/>
                        <a:t>DQ_34_ODT60_1066</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C_comp</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1.161pF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1.074pF</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1.259pF</a:t>
                      </a:r>
                      <a:endParaRPr lang="en-US" sz="1800" b="0" i="0" u="none" strike="noStrike">
                        <a:solidFill>
                          <a:srgbClr val="000000"/>
                        </a:solidFill>
                        <a:latin typeface="Calibri"/>
                      </a:endParaRPr>
                    </a:p>
                  </a:txBody>
                  <a:tcPr marL="9525" marR="9525" marT="9525" marB="0" anchor="b"/>
                </a:tc>
              </a:tr>
              <a:tr h="449178">
                <a:tc>
                  <a:txBody>
                    <a:bodyPr/>
                    <a:lstStyle/>
                    <a:p>
                      <a:pPr algn="l" fontAlgn="b"/>
                      <a:r>
                        <a:rPr lang="en-US" sz="1800" u="none" strike="noStrike" dirty="0"/>
                        <a:t>DQ_34_ODT120_1066</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dirty="0"/>
                        <a:t>C_comp</a:t>
                      </a:r>
                      <a:endParaRPr lang="en-US" sz="1800" b="0" i="0" u="none" strike="noStrike" dirty="0">
                        <a:solidFill>
                          <a:srgbClr val="000000"/>
                        </a:solidFill>
                        <a:latin typeface="Calibri"/>
                      </a:endParaRPr>
                    </a:p>
                  </a:txBody>
                  <a:tcPr marL="9525" marR="9525" marT="9525" marB="0" anchor="b"/>
                </a:tc>
                <a:tc>
                  <a:txBody>
                    <a:bodyPr/>
                    <a:lstStyle/>
                    <a:p>
                      <a:pPr algn="l" fontAlgn="b"/>
                      <a:r>
                        <a:rPr lang="en-US" sz="1800" u="none" strike="noStrike"/>
                        <a:t>1.174pF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a:t>1.097pF</a:t>
                      </a:r>
                      <a:endParaRPr lang="en-US" sz="1800" b="0" i="0" u="none" strike="noStrike">
                        <a:solidFill>
                          <a:srgbClr val="000000"/>
                        </a:solidFill>
                        <a:latin typeface="Calibri"/>
                      </a:endParaRPr>
                    </a:p>
                  </a:txBody>
                  <a:tcPr marL="9525" marR="9525" marT="9525" marB="0" anchor="b"/>
                </a:tc>
                <a:tc>
                  <a:txBody>
                    <a:bodyPr/>
                    <a:lstStyle/>
                    <a:p>
                      <a:pPr algn="l" fontAlgn="b"/>
                      <a:r>
                        <a:rPr lang="en-US" sz="1800" u="none" strike="noStrike" dirty="0"/>
                        <a:t>1.255pF</a:t>
                      </a:r>
                      <a:endParaRPr lang="en-US" sz="1800" b="0" i="0" u="none" strike="noStrike" dirty="0">
                        <a:solidFill>
                          <a:srgbClr val="000000"/>
                        </a:solidFill>
                        <a:latin typeface="Calibri"/>
                      </a:endParaRPr>
                    </a:p>
                  </a:txBody>
                  <a:tcPr marL="9525" marR="9525" marT="9525" marB="0" anchor="b"/>
                </a:tc>
              </a:tr>
            </a:tbl>
          </a:graphicData>
        </a:graphic>
      </p:graphicFrame>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EBD Model</a:t>
            </a:r>
            <a:endParaRPr lang="en-US" dirty="0"/>
          </a:p>
        </p:txBody>
      </p:sp>
      <p:sp>
        <p:nvSpPr>
          <p:cNvPr id="3" name="Text Placeholder 2"/>
          <p:cNvSpPr>
            <a:spLocks noGrp="1"/>
          </p:cNvSpPr>
          <p:nvPr>
            <p:ph type="body" sz="quarter" idx="10"/>
          </p:nvPr>
        </p:nvSpPr>
        <p:spPr>
          <a:xfrm>
            <a:off x="265113" y="716281"/>
            <a:ext cx="8437562" cy="1417319"/>
          </a:xfrm>
        </p:spPr>
        <p:txBody>
          <a:bodyPr/>
          <a:lstStyle/>
          <a:p>
            <a:r>
              <a:rPr lang="en-US" sz="2200" dirty="0" smtClean="0"/>
              <a:t>Generate EBD model from spreadsheet data</a:t>
            </a:r>
          </a:p>
          <a:p>
            <a:pPr lvl="1"/>
            <a:r>
              <a:rPr lang="en-US" sz="2000" dirty="0" smtClean="0"/>
              <a:t>Useful for fixed topologies such as stacked die packages</a:t>
            </a:r>
          </a:p>
          <a:p>
            <a:pPr lvl="1"/>
            <a:r>
              <a:rPr lang="en-US" sz="1800" dirty="0" smtClean="0"/>
              <a:t>Input RLC &amp; Len values and Pin &amp; Node connections</a:t>
            </a:r>
          </a:p>
        </p:txBody>
      </p:sp>
      <p:sp>
        <p:nvSpPr>
          <p:cNvPr id="6" name="TextBox 5"/>
          <p:cNvSpPr txBox="1"/>
          <p:nvPr/>
        </p:nvSpPr>
        <p:spPr>
          <a:xfrm>
            <a:off x="4621401" y="2142590"/>
            <a:ext cx="4354959" cy="36009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b="1" dirty="0" smtClean="0">
                <a:solidFill>
                  <a:srgbClr val="0000FF"/>
                </a:solidFill>
                <a:latin typeface="Courier New" pitchFamily="49" charset="0"/>
                <a:cs typeface="Courier New" pitchFamily="49" charset="0"/>
              </a:rPr>
              <a:t>[Path Description] </a:t>
            </a:r>
            <a:r>
              <a:rPr lang="en-US" b="1" dirty="0" smtClean="0">
                <a:solidFill>
                  <a:srgbClr val="000000"/>
                </a:solidFill>
                <a:latin typeface="Courier New" pitchFamily="49" charset="0"/>
                <a:cs typeface="Courier New" pitchFamily="49" charset="0"/>
              </a:rPr>
              <a:t>CS0#</a:t>
            </a:r>
          </a:p>
          <a:p>
            <a:r>
              <a:rPr lang="en-US" b="1" dirty="0" smtClean="0">
                <a:solidFill>
                  <a:srgbClr val="000000"/>
                </a:solidFill>
                <a:latin typeface="Courier New" pitchFamily="49" charset="0"/>
                <a:cs typeface="Courier New" pitchFamily="49" charset="0"/>
              </a:rPr>
              <a:t>Pin J2</a:t>
            </a:r>
          </a:p>
          <a:p>
            <a:r>
              <a:rPr lang="en-US" b="1" dirty="0" smtClean="0">
                <a:solidFill>
                  <a:srgbClr val="000000"/>
                </a:solidFill>
                <a:latin typeface="Courier New" pitchFamily="49" charset="0"/>
                <a:cs typeface="Courier New" pitchFamily="49" charset="0"/>
              </a:rPr>
              <a:t>  Len=1 R=0.086 L=1.067e-09 C=5.879e-13 /</a:t>
            </a:r>
          </a:p>
          <a:p>
            <a:r>
              <a:rPr lang="en-US" b="1" dirty="0" smtClean="0">
                <a:solidFill>
                  <a:srgbClr val="000000"/>
                </a:solidFill>
                <a:latin typeface="Courier New" pitchFamily="49" charset="0"/>
                <a:cs typeface="Courier New" pitchFamily="49" charset="0"/>
              </a:rPr>
              <a:t>Fork</a:t>
            </a:r>
          </a:p>
          <a:p>
            <a:r>
              <a:rPr lang="en-US" b="1" dirty="0" smtClean="0">
                <a:solidFill>
                  <a:srgbClr val="000000"/>
                </a:solidFill>
                <a:latin typeface="Courier New" pitchFamily="49" charset="0"/>
                <a:cs typeface="Courier New" pitchFamily="49" charset="0"/>
              </a:rPr>
              <a:t>  Len=0 R=0.054 L=2.944e-10 C=4.220e-14 /</a:t>
            </a:r>
          </a:p>
          <a:p>
            <a:r>
              <a:rPr lang="en-US" b="1" dirty="0" smtClean="0">
                <a:solidFill>
                  <a:srgbClr val="000000"/>
                </a:solidFill>
                <a:latin typeface="Courier New" pitchFamily="49" charset="0"/>
                <a:cs typeface="Courier New" pitchFamily="49" charset="0"/>
              </a:rPr>
              <a:t>  Node U1.119</a:t>
            </a:r>
          </a:p>
          <a:p>
            <a:r>
              <a:rPr lang="en-US" b="1" dirty="0" err="1" smtClean="0">
                <a:solidFill>
                  <a:srgbClr val="000000"/>
                </a:solidFill>
                <a:latin typeface="Courier New" pitchFamily="49" charset="0"/>
                <a:cs typeface="Courier New" pitchFamily="49" charset="0"/>
              </a:rPr>
              <a:t>Endfork</a:t>
            </a:r>
            <a:endParaRPr lang="en-US" b="1" dirty="0" smtClean="0">
              <a:solidFill>
                <a:srgbClr val="000000"/>
              </a:solidFill>
              <a:latin typeface="Courier New" pitchFamily="49" charset="0"/>
              <a:cs typeface="Courier New" pitchFamily="49" charset="0"/>
            </a:endParaRPr>
          </a:p>
          <a:p>
            <a:r>
              <a:rPr lang="en-US" b="1" dirty="0" smtClean="0">
                <a:solidFill>
                  <a:srgbClr val="008000"/>
                </a:solidFill>
                <a:latin typeface="Courier New" pitchFamily="49" charset="0"/>
                <a:cs typeface="Courier New" pitchFamily="49" charset="0"/>
              </a:rPr>
              <a:t>|</a:t>
            </a:r>
          </a:p>
          <a:p>
            <a:r>
              <a:rPr lang="en-US" b="1" dirty="0" smtClean="0">
                <a:solidFill>
                  <a:srgbClr val="0000FF"/>
                </a:solidFill>
                <a:latin typeface="Courier New" pitchFamily="49" charset="0"/>
                <a:cs typeface="Courier New" pitchFamily="49" charset="0"/>
              </a:rPr>
              <a:t>[Path Description] </a:t>
            </a:r>
            <a:r>
              <a:rPr lang="en-US" b="1" dirty="0" smtClean="0">
                <a:solidFill>
                  <a:srgbClr val="000000"/>
                </a:solidFill>
                <a:latin typeface="Courier New" pitchFamily="49" charset="0"/>
                <a:cs typeface="Courier New" pitchFamily="49" charset="0"/>
              </a:rPr>
              <a:t>BA0</a:t>
            </a:r>
          </a:p>
          <a:p>
            <a:r>
              <a:rPr lang="en-US" b="1" dirty="0" smtClean="0">
                <a:solidFill>
                  <a:srgbClr val="000000"/>
                </a:solidFill>
                <a:latin typeface="Courier New" pitchFamily="49" charset="0"/>
                <a:cs typeface="Courier New" pitchFamily="49" charset="0"/>
              </a:rPr>
              <a:t>Pin J3</a:t>
            </a:r>
          </a:p>
          <a:p>
            <a:r>
              <a:rPr lang="en-US" b="1" dirty="0" smtClean="0">
                <a:solidFill>
                  <a:srgbClr val="000000"/>
                </a:solidFill>
                <a:latin typeface="Courier New" pitchFamily="49" charset="0"/>
                <a:cs typeface="Courier New" pitchFamily="49" charset="0"/>
              </a:rPr>
              <a:t>  Len=1 R=0.110 L=1.533e-09 C=7.118e-13 /</a:t>
            </a:r>
          </a:p>
          <a:p>
            <a:r>
              <a:rPr lang="en-US" b="1" dirty="0" smtClean="0">
                <a:solidFill>
                  <a:srgbClr val="000000"/>
                </a:solidFill>
                <a:latin typeface="Courier New" pitchFamily="49" charset="0"/>
                <a:cs typeface="Courier New" pitchFamily="49" charset="0"/>
              </a:rPr>
              <a:t>Fork</a:t>
            </a:r>
          </a:p>
          <a:p>
            <a:r>
              <a:rPr lang="en-US" b="1" dirty="0" smtClean="0">
                <a:solidFill>
                  <a:srgbClr val="000000"/>
                </a:solidFill>
                <a:latin typeface="Courier New" pitchFamily="49" charset="0"/>
                <a:cs typeface="Courier New" pitchFamily="49" charset="0"/>
              </a:rPr>
              <a:t>  Len=0 R=0.054 L=2.950e-10 C=4.230e-14 /</a:t>
            </a:r>
          </a:p>
          <a:p>
            <a:r>
              <a:rPr lang="en-US" b="1" dirty="0" smtClean="0">
                <a:solidFill>
                  <a:srgbClr val="000000"/>
                </a:solidFill>
                <a:latin typeface="Courier New" pitchFamily="49" charset="0"/>
                <a:cs typeface="Courier New" pitchFamily="49" charset="0"/>
              </a:rPr>
              <a:t>  Node U1.117</a:t>
            </a:r>
          </a:p>
          <a:p>
            <a:r>
              <a:rPr lang="en-US" b="1" dirty="0" err="1" smtClean="0">
                <a:solidFill>
                  <a:srgbClr val="000000"/>
                </a:solidFill>
                <a:latin typeface="Courier New" pitchFamily="49" charset="0"/>
                <a:cs typeface="Courier New" pitchFamily="49" charset="0"/>
              </a:rPr>
              <a:t>Endfork</a:t>
            </a:r>
            <a:endParaRPr lang="en-US" b="1" dirty="0" smtClean="0">
              <a:solidFill>
                <a:srgbClr val="000000"/>
              </a:solidFill>
              <a:latin typeface="Courier New" pitchFamily="49" charset="0"/>
              <a:cs typeface="Courier New" pitchFamily="49" charset="0"/>
            </a:endParaRPr>
          </a:p>
          <a:p>
            <a:r>
              <a:rPr lang="en-US" b="1" dirty="0" smtClean="0">
                <a:solidFill>
                  <a:srgbClr val="000000"/>
                </a:solidFill>
                <a:latin typeface="Courier New" pitchFamily="49" charset="0"/>
                <a:cs typeface="Courier New" pitchFamily="49" charset="0"/>
              </a:rPr>
              <a:t>Fork</a:t>
            </a:r>
          </a:p>
          <a:p>
            <a:r>
              <a:rPr lang="en-US" b="1" dirty="0" smtClean="0">
                <a:solidFill>
                  <a:srgbClr val="000000"/>
                </a:solidFill>
                <a:latin typeface="Courier New" pitchFamily="49" charset="0"/>
                <a:cs typeface="Courier New" pitchFamily="49" charset="0"/>
              </a:rPr>
              <a:t>  Len=0 R=0.060 L=3.254e-10 C=4.666e-14 /</a:t>
            </a:r>
          </a:p>
          <a:p>
            <a:r>
              <a:rPr lang="en-US" b="1" dirty="0" smtClean="0">
                <a:solidFill>
                  <a:srgbClr val="000000"/>
                </a:solidFill>
                <a:latin typeface="Courier New" pitchFamily="49" charset="0"/>
                <a:cs typeface="Courier New" pitchFamily="49" charset="0"/>
              </a:rPr>
              <a:t>  Node U2.117</a:t>
            </a:r>
          </a:p>
          <a:p>
            <a:r>
              <a:rPr lang="en-US" b="1" dirty="0" err="1" smtClean="0">
                <a:solidFill>
                  <a:srgbClr val="000000"/>
                </a:solidFill>
                <a:latin typeface="Courier New" pitchFamily="49" charset="0"/>
                <a:cs typeface="Courier New" pitchFamily="49" charset="0"/>
              </a:rPr>
              <a:t>Endfork</a:t>
            </a:r>
            <a:endParaRPr lang="en-US" b="1" dirty="0" smtClean="0">
              <a:solidFill>
                <a:srgbClr val="000000"/>
              </a:solidFill>
              <a:latin typeface="Courier New" pitchFamily="49" charset="0"/>
              <a:cs typeface="Courier New" pitchFamily="49" charset="0"/>
            </a:endParaRPr>
          </a:p>
        </p:txBody>
      </p:sp>
      <p:pic>
        <p:nvPicPr>
          <p:cNvPr id="5" name="Picture 4" descr="52 LLGA 14 x 18 x 1.4-END.jpg"/>
          <p:cNvPicPr>
            <a:picLocks noChangeAspect="1"/>
          </p:cNvPicPr>
          <p:nvPr/>
        </p:nvPicPr>
        <p:blipFill>
          <a:blip r:embed="rId2" cstate="print"/>
          <a:srcRect t="42841" b="42709"/>
          <a:stretch>
            <a:fillRect/>
          </a:stretch>
        </p:blipFill>
        <p:spPr bwMode="auto">
          <a:xfrm>
            <a:off x="1432560" y="5805080"/>
            <a:ext cx="6154057" cy="633820"/>
          </a:xfrm>
          <a:prstGeom prst="rect">
            <a:avLst/>
          </a:prstGeom>
          <a:noFill/>
          <a:ln w="9525">
            <a:noFill/>
            <a:miter lim="800000"/>
            <a:headEnd/>
            <a:tailEnd/>
          </a:ln>
        </p:spPr>
      </p:pic>
      <p:graphicFrame>
        <p:nvGraphicFramePr>
          <p:cNvPr id="7" name="Table 6"/>
          <p:cNvGraphicFramePr>
            <a:graphicFrameLocks noGrp="1"/>
          </p:cNvGraphicFramePr>
          <p:nvPr/>
        </p:nvGraphicFramePr>
        <p:xfrm>
          <a:off x="167640" y="2114550"/>
          <a:ext cx="4000500" cy="788670"/>
        </p:xfrm>
        <a:graphic>
          <a:graphicData uri="http://schemas.openxmlformats.org/drawingml/2006/table">
            <a:tbl>
              <a:tblPr>
                <a:tableStyleId>{073A0DAA-6AF3-43AB-8588-CEC1D06C72B9}</a:tableStyleId>
              </a:tblPr>
              <a:tblGrid>
                <a:gridCol w="292192"/>
                <a:gridCol w="476163"/>
                <a:gridCol w="447305"/>
                <a:gridCol w="707031"/>
                <a:gridCol w="692603"/>
                <a:gridCol w="692603"/>
                <a:gridCol w="692603"/>
              </a:tblGrid>
              <a:tr h="262890">
                <a:tc>
                  <a:txBody>
                    <a:bodyPr/>
                    <a:lstStyle/>
                    <a:p>
                      <a:pPr algn="ctr" fontAlgn="b"/>
                      <a:r>
                        <a:rPr lang="en-US" sz="1100" b="1" u="none" strike="noStrike" dirty="0"/>
                        <a:t>Pin</a:t>
                      </a:r>
                      <a:endParaRPr lang="en-US" sz="1100" b="1" i="0" u="none" strike="noStrike" dirty="0">
                        <a:solidFill>
                          <a:srgbClr val="000000"/>
                        </a:solidFill>
                        <a:latin typeface="Calibri"/>
                      </a:endParaRPr>
                    </a:p>
                  </a:txBody>
                  <a:tcPr marL="9525" marR="9525" marT="9525" marB="0" anchor="b"/>
                </a:tc>
                <a:tc>
                  <a:txBody>
                    <a:bodyPr/>
                    <a:lstStyle/>
                    <a:p>
                      <a:pPr algn="ctr" fontAlgn="b"/>
                      <a:r>
                        <a:rPr lang="en-US" sz="1100" b="1" u="none" strike="noStrike"/>
                        <a:t>Signal</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a:t>Sub R</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a:t>Sub L</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a:t>Sub C</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dirty="0"/>
                        <a:t>Ref.Pin</a:t>
                      </a:r>
                      <a:endParaRPr lang="en-US" sz="1100" b="1" i="0" u="none" strike="noStrike" dirty="0">
                        <a:solidFill>
                          <a:srgbClr val="000000"/>
                        </a:solidFill>
                        <a:latin typeface="Calibri"/>
                      </a:endParaRPr>
                    </a:p>
                  </a:txBody>
                  <a:tcPr marL="9525" marR="9525" marT="9525" marB="0" anchor="b"/>
                </a:tc>
                <a:tc>
                  <a:txBody>
                    <a:bodyPr/>
                    <a:lstStyle/>
                    <a:p>
                      <a:pPr algn="ctr" fontAlgn="b"/>
                      <a:r>
                        <a:rPr lang="en-US" sz="1100" b="1" u="none" strike="noStrike" dirty="0"/>
                        <a:t>Ref.Pin</a:t>
                      </a:r>
                      <a:endParaRPr lang="en-US" sz="1100" b="1" i="0" u="none" strike="noStrike" dirty="0">
                        <a:solidFill>
                          <a:srgbClr val="000000"/>
                        </a:solidFill>
                        <a:latin typeface="Calibri"/>
                      </a:endParaRPr>
                    </a:p>
                  </a:txBody>
                  <a:tcPr marL="9525" marR="9525" marT="9525" marB="0" anchor="b"/>
                </a:tc>
              </a:tr>
              <a:tr h="262890">
                <a:tc>
                  <a:txBody>
                    <a:bodyPr/>
                    <a:lstStyle/>
                    <a:p>
                      <a:pPr algn="l" fontAlgn="b"/>
                      <a:r>
                        <a:rPr lang="en-US" sz="1100" u="none" strike="noStrike" dirty="0"/>
                        <a:t>J2</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CS0#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0.086</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1.067E-09</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5.879E-13</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U1.119</a:t>
                      </a:r>
                      <a:endParaRPr lang="en-US" sz="1100" b="0" i="0" u="none" strike="noStrike" dirty="0">
                        <a:solidFill>
                          <a:srgbClr val="000000"/>
                        </a:solidFill>
                        <a:latin typeface="Calibri"/>
                      </a:endParaRPr>
                    </a:p>
                  </a:txBody>
                  <a:tcPr marL="9525" marR="9525" marT="9525" marB="0" anchor="b"/>
                </a:tc>
                <a:tc>
                  <a:txBody>
                    <a:bodyPr/>
                    <a:lstStyle/>
                    <a:p>
                      <a:pPr algn="r" fontAlgn="b"/>
                      <a:endParaRPr lang="en-US" sz="1100" b="0" i="0" u="none" strike="noStrike">
                        <a:solidFill>
                          <a:srgbClr val="000000"/>
                        </a:solidFill>
                        <a:latin typeface="Calibri"/>
                      </a:endParaRPr>
                    </a:p>
                  </a:txBody>
                  <a:tcPr marL="9525" marR="9525" marT="9525" marB="0" anchor="b"/>
                </a:tc>
              </a:tr>
              <a:tr h="262890">
                <a:tc>
                  <a:txBody>
                    <a:bodyPr/>
                    <a:lstStyle/>
                    <a:p>
                      <a:pPr algn="l" fontAlgn="b"/>
                      <a:r>
                        <a:rPr lang="en-US" sz="1100" u="none" strike="noStrike"/>
                        <a:t>J3</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BA0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0.110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1.533E-09</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7.118E-13</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U1.117</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U2.117</a:t>
                      </a:r>
                      <a:endParaRPr lang="en-US" sz="1100" b="0" i="0" u="none" strike="noStrike" dirty="0">
                        <a:solidFill>
                          <a:srgbClr val="000000"/>
                        </a:solidFill>
                        <a:latin typeface="Calibri"/>
                      </a:endParaRPr>
                    </a:p>
                  </a:txBody>
                  <a:tcPr marL="9525" marR="9525" marT="9525" marB="0" anchor="b"/>
                </a:tc>
              </a:tr>
            </a:tbl>
          </a:graphicData>
        </a:graphic>
      </p:graphicFrame>
      <p:sp>
        <p:nvSpPr>
          <p:cNvPr id="8" name="Right Arrow 7"/>
          <p:cNvSpPr>
            <a:spLocks/>
          </p:cNvSpPr>
          <p:nvPr/>
        </p:nvSpPr>
        <p:spPr bwMode="auto">
          <a:xfrm>
            <a:off x="4176139" y="2412938"/>
            <a:ext cx="426341"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
        <p:nvSpPr>
          <p:cNvPr id="9" name="Oval 8"/>
          <p:cNvSpPr/>
          <p:nvPr/>
        </p:nvSpPr>
        <p:spPr bwMode="auto">
          <a:xfrm>
            <a:off x="4709160" y="3954780"/>
            <a:ext cx="4023360" cy="312420"/>
          </a:xfrm>
          <a:prstGeom prst="ellipse">
            <a:avLst/>
          </a:prstGeom>
          <a:noFill/>
          <a:ln w="12700" cap="flat" cmpd="sng" algn="ctr">
            <a:solidFill>
              <a:srgbClr val="FF000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0" name="Oval 9"/>
          <p:cNvSpPr/>
          <p:nvPr/>
        </p:nvSpPr>
        <p:spPr bwMode="auto">
          <a:xfrm>
            <a:off x="4724400" y="4320540"/>
            <a:ext cx="4023360" cy="312420"/>
          </a:xfrm>
          <a:prstGeom prst="ellipse">
            <a:avLst/>
          </a:prstGeom>
          <a:noFill/>
          <a:ln w="12700" cap="flat" cmpd="sng" algn="ctr">
            <a:solidFill>
              <a:srgbClr val="FF000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1" name="Straight Arrow Connector 10"/>
          <p:cNvCxnSpPr/>
          <p:nvPr/>
        </p:nvCxnSpPr>
        <p:spPr bwMode="auto">
          <a:xfrm flipV="1">
            <a:off x="4000500" y="4090670"/>
            <a:ext cx="610870" cy="127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13" name="Straight Arrow Connector 12"/>
          <p:cNvCxnSpPr/>
          <p:nvPr/>
        </p:nvCxnSpPr>
        <p:spPr bwMode="auto">
          <a:xfrm flipV="1">
            <a:off x="3992880" y="4471670"/>
            <a:ext cx="610870" cy="127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4" name="TextBox 13"/>
          <p:cNvSpPr txBox="1"/>
          <p:nvPr/>
        </p:nvSpPr>
        <p:spPr>
          <a:xfrm>
            <a:off x="2430780" y="3893820"/>
            <a:ext cx="1614929" cy="369332"/>
          </a:xfrm>
          <a:prstGeom prst="rect">
            <a:avLst/>
          </a:prstGeom>
          <a:noFill/>
        </p:spPr>
        <p:txBody>
          <a:bodyPr wrap="none" rtlCol="0">
            <a:spAutoFit/>
          </a:bodyPr>
          <a:lstStyle/>
          <a:p>
            <a:r>
              <a:rPr lang="en-US" sz="1800" dirty="0" smtClean="0"/>
              <a:t>Substrate RLC</a:t>
            </a:r>
          </a:p>
        </p:txBody>
      </p:sp>
      <p:sp>
        <p:nvSpPr>
          <p:cNvPr id="15" name="TextBox 14"/>
          <p:cNvSpPr txBox="1"/>
          <p:nvPr/>
        </p:nvSpPr>
        <p:spPr>
          <a:xfrm>
            <a:off x="2339340" y="4290060"/>
            <a:ext cx="1707070" cy="369332"/>
          </a:xfrm>
          <a:prstGeom prst="rect">
            <a:avLst/>
          </a:prstGeom>
          <a:noFill/>
        </p:spPr>
        <p:txBody>
          <a:bodyPr wrap="none" rtlCol="0">
            <a:spAutoFit/>
          </a:bodyPr>
          <a:lstStyle/>
          <a:p>
            <a:r>
              <a:rPr lang="en-US" sz="1800" dirty="0" smtClean="0"/>
              <a:t>Wire Bond RLC</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EBD Connectivity Report</a:t>
            </a:r>
            <a:endParaRPr lang="en-US" dirty="0"/>
          </a:p>
        </p:txBody>
      </p:sp>
      <p:sp>
        <p:nvSpPr>
          <p:cNvPr id="3" name="Text Placeholder 2"/>
          <p:cNvSpPr>
            <a:spLocks noGrp="1"/>
          </p:cNvSpPr>
          <p:nvPr>
            <p:ph type="body" sz="quarter" idx="10"/>
          </p:nvPr>
        </p:nvSpPr>
        <p:spPr>
          <a:xfrm>
            <a:off x="249873" y="746760"/>
            <a:ext cx="8437562" cy="2514600"/>
          </a:xfrm>
        </p:spPr>
        <p:txBody>
          <a:bodyPr/>
          <a:lstStyle/>
          <a:p>
            <a:r>
              <a:rPr lang="en-US" dirty="0" smtClean="0"/>
              <a:t>Report showing EBD Pin to Node </a:t>
            </a:r>
          </a:p>
          <a:p>
            <a:pPr lvl="1"/>
            <a:r>
              <a:rPr lang="en-US" dirty="0" smtClean="0"/>
              <a:t>Script prints out an entry for each Pin to Node connection</a:t>
            </a:r>
          </a:p>
          <a:p>
            <a:r>
              <a:rPr lang="en-US" dirty="0" smtClean="0"/>
              <a:t>Helpful for checking:</a:t>
            </a:r>
          </a:p>
          <a:p>
            <a:pPr lvl="1"/>
            <a:r>
              <a:rPr lang="en-US" dirty="0" smtClean="0"/>
              <a:t>EBD Path names and IBIS Signals match</a:t>
            </a:r>
          </a:p>
          <a:p>
            <a:pPr lvl="1"/>
            <a:r>
              <a:rPr lang="en-US" dirty="0" smtClean="0"/>
              <a:t>Correct number of node connections exist on each Path</a:t>
            </a:r>
          </a:p>
          <a:p>
            <a:pPr lvl="1">
              <a:buNone/>
            </a:pPr>
            <a:endParaRPr lang="en-US" dirty="0"/>
          </a:p>
        </p:txBody>
      </p:sp>
      <p:graphicFrame>
        <p:nvGraphicFramePr>
          <p:cNvPr id="6" name="Table 5"/>
          <p:cNvGraphicFramePr>
            <a:graphicFrameLocks noGrp="1"/>
          </p:cNvGraphicFramePr>
          <p:nvPr/>
        </p:nvGraphicFramePr>
        <p:xfrm>
          <a:off x="1367791" y="3375665"/>
          <a:ext cx="6633212" cy="2903210"/>
        </p:xfrm>
        <a:graphic>
          <a:graphicData uri="http://schemas.openxmlformats.org/drawingml/2006/table">
            <a:tbl>
              <a:tblPr>
                <a:tableStyleId>{073A0DAA-6AF3-43AB-8588-CEC1D06C72B9}</a:tableStyleId>
              </a:tblPr>
              <a:tblGrid>
                <a:gridCol w="880515"/>
                <a:gridCol w="751373"/>
                <a:gridCol w="751373"/>
                <a:gridCol w="1068357"/>
                <a:gridCol w="1678848"/>
                <a:gridCol w="751373"/>
                <a:gridCol w="751373"/>
              </a:tblGrid>
              <a:tr h="233795">
                <a:tc gridSpan="3">
                  <a:txBody>
                    <a:bodyPr/>
                    <a:lstStyle/>
                    <a:p>
                      <a:pPr algn="ctr" fontAlgn="b"/>
                      <a:r>
                        <a:rPr lang="en-US" sz="1100" b="1" u="none" strike="noStrike" dirty="0"/>
                        <a:t>EBD</a:t>
                      </a:r>
                      <a:endParaRPr lang="en-US" sz="1100" b="1" i="0" u="none" strike="noStrike" dirty="0">
                        <a:solidFill>
                          <a:srgbClr val="000000"/>
                        </a:solidFill>
                        <a:latin typeface="Calibri"/>
                      </a:endParaRPr>
                    </a:p>
                  </a:txBody>
                  <a:tcPr marL="9525" marR="9525" marT="9525" marB="0" anchor="b"/>
                </a:tc>
                <a:tc hMerge="1">
                  <a:txBody>
                    <a:bodyPr/>
                    <a:lstStyle/>
                    <a:p>
                      <a:endParaRPr lang="en-US"/>
                    </a:p>
                  </a:txBody>
                  <a:tcPr/>
                </a:tc>
                <a:tc hMerge="1">
                  <a:txBody>
                    <a:bodyPr/>
                    <a:lstStyle/>
                    <a:p>
                      <a:endParaRPr lang="en-US"/>
                    </a:p>
                  </a:txBody>
                  <a:tcPr/>
                </a:tc>
                <a:tc gridSpan="4">
                  <a:txBody>
                    <a:bodyPr/>
                    <a:lstStyle/>
                    <a:p>
                      <a:pPr algn="ctr" fontAlgn="b"/>
                      <a:r>
                        <a:rPr lang="en-US" sz="1100" b="1" u="none" strike="noStrike" dirty="0"/>
                        <a:t>IBIS</a:t>
                      </a:r>
                      <a:endParaRPr lang="en-US" sz="1100" b="1" i="0" u="none" strike="noStrike" dirty="0">
                        <a:solidFill>
                          <a:srgbClr val="000000"/>
                        </a:solidFill>
                        <a:latin typeface="Calibri"/>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331465">
                <a:tc>
                  <a:txBody>
                    <a:bodyPr/>
                    <a:lstStyle/>
                    <a:p>
                      <a:pPr algn="ctr" fontAlgn="b"/>
                      <a:r>
                        <a:rPr lang="en-US" sz="1100" b="1" u="none" strike="noStrike"/>
                        <a:t>Path Name</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dirty="0"/>
                        <a:t>Pin</a:t>
                      </a:r>
                      <a:endParaRPr lang="en-US" sz="1100" b="1" i="0" u="none" strike="noStrike" dirty="0">
                        <a:solidFill>
                          <a:srgbClr val="000000"/>
                        </a:solidFill>
                        <a:latin typeface="Calibri"/>
                      </a:endParaRPr>
                    </a:p>
                  </a:txBody>
                  <a:tcPr marL="9525" marR="9525" marT="9525" marB="0" anchor="b"/>
                </a:tc>
                <a:tc>
                  <a:txBody>
                    <a:bodyPr/>
                    <a:lstStyle/>
                    <a:p>
                      <a:pPr algn="ctr" fontAlgn="b"/>
                      <a:r>
                        <a:rPr lang="en-US" sz="1100" b="1" u="none" strike="noStrike"/>
                        <a:t>Node</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a:t>File Name</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dirty="0"/>
                        <a:t>Component</a:t>
                      </a:r>
                      <a:endParaRPr lang="en-US" sz="1100" b="1" i="0" u="none" strike="noStrike" dirty="0">
                        <a:solidFill>
                          <a:srgbClr val="000000"/>
                        </a:solidFill>
                        <a:latin typeface="Calibri"/>
                      </a:endParaRPr>
                    </a:p>
                  </a:txBody>
                  <a:tcPr marL="9525" marR="9525" marT="9525" marB="0" anchor="b"/>
                </a:tc>
                <a:tc>
                  <a:txBody>
                    <a:bodyPr/>
                    <a:lstStyle/>
                    <a:p>
                      <a:pPr algn="ctr" fontAlgn="b"/>
                      <a:r>
                        <a:rPr lang="en-US" sz="1100" b="1" u="none" strike="noStrike"/>
                        <a:t>Signal</a:t>
                      </a:r>
                      <a:endParaRPr lang="en-US" sz="1100" b="1" i="0" u="none" strike="noStrike">
                        <a:solidFill>
                          <a:srgbClr val="000000"/>
                        </a:solidFill>
                        <a:latin typeface="Calibri"/>
                      </a:endParaRPr>
                    </a:p>
                  </a:txBody>
                  <a:tcPr marL="9525" marR="9525" marT="9525" marB="0" anchor="b"/>
                </a:tc>
                <a:tc>
                  <a:txBody>
                    <a:bodyPr/>
                    <a:lstStyle/>
                    <a:p>
                      <a:pPr algn="ctr" fontAlgn="b"/>
                      <a:r>
                        <a:rPr lang="en-US" sz="1100" b="1" u="none" strike="noStrike" dirty="0"/>
                        <a:t>Model</a:t>
                      </a:r>
                      <a:endParaRPr lang="en-US" sz="1100" b="1" i="0" u="none" strike="noStrike" dirty="0">
                        <a:solidFill>
                          <a:srgbClr val="000000"/>
                        </a:solidFill>
                        <a:latin typeface="Calibri"/>
                      </a:endParaRPr>
                    </a:p>
                  </a:txBody>
                  <a:tcPr marL="9525" marR="9525" marT="9525" marB="0" anchor="b"/>
                </a:tc>
              </a:tr>
              <a:tr h="233795">
                <a:tc>
                  <a:txBody>
                    <a:bodyPr/>
                    <a:lstStyle/>
                    <a:p>
                      <a:pPr algn="l" fontAlgn="b"/>
                      <a:r>
                        <a:rPr lang="en-US" sz="1100" u="none" strike="noStrike" dirty="0"/>
                        <a:t>DQ31</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B5</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U0.6</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MT42L64M32D1G69A</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DQ31</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dirty="0"/>
                        <a:t>DQ31</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dirty="0"/>
                        <a:t>B5</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dirty="0"/>
                        <a:t>U1.6</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MT42L64M32D1G69A</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DQ31</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dirty="0"/>
                        <a:t>DQ29</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dirty="0"/>
                        <a:t>B6</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dirty="0"/>
                        <a:t>U0.9</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dirty="0"/>
                        <a:t>g69a_bd.ibs</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dirty="0"/>
                        <a:t>MT42L64M32D1G69A</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DQ29</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DQ</a:t>
                      </a:r>
                      <a:endParaRPr lang="en-US" sz="1100" b="0" i="0" u="none" strike="noStrike" dirty="0">
                        <a:solidFill>
                          <a:srgbClr val="000000"/>
                        </a:solidFill>
                        <a:latin typeface="Calibri"/>
                      </a:endParaRPr>
                    </a:p>
                  </a:txBody>
                  <a:tcPr marL="9525" marR="9525" marT="9525" marB="0" anchor="b"/>
                </a:tc>
              </a:tr>
              <a:tr h="233795">
                <a:tc>
                  <a:txBody>
                    <a:bodyPr/>
                    <a:lstStyle/>
                    <a:p>
                      <a:pPr algn="l" fontAlgn="b"/>
                      <a:r>
                        <a:rPr lang="en-US" sz="1100" u="none" strike="noStrike"/>
                        <a:t>DQ29</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B6</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U1.9</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MT42L64M32D1G69A</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dirty="0"/>
                        <a:t>DQ29</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a:t>DQ26</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B7</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U0.13</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MT42L64M32D1G69A</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DQ26</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a:t>DQ26</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B7</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U1.13</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MT42L64M32D1G69A</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DQ26</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a:t>DQ25</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C9</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U0.15</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MT42L64M32D1G69A</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DQ25</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a:t>DQ25</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C9</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U1.15</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MT42L64M32D1G69A</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DQ25</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a:t>DQ30</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D7</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U0.7</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MT42L64M32D1G69A</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DQ30</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r>
              <a:tr h="233795">
                <a:tc>
                  <a:txBody>
                    <a:bodyPr/>
                    <a:lstStyle/>
                    <a:p>
                      <a:pPr algn="l" fontAlgn="b"/>
                      <a:r>
                        <a:rPr lang="en-US" sz="1100" u="none" strike="noStrike"/>
                        <a:t>DQ30</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D7</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U1.7</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a:t>g69a_bd.ibs</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MT42L64M32D1G69A</a:t>
                      </a:r>
                      <a:endParaRPr lang="en-US" sz="1100" b="0" i="0" u="none" strike="noStrike" dirty="0">
                        <a:solidFill>
                          <a:srgbClr val="000000"/>
                        </a:solidFill>
                        <a:latin typeface="Calibri"/>
                      </a:endParaRPr>
                    </a:p>
                  </a:txBody>
                  <a:tcPr marL="9525" marR="9525" marT="9525" marB="0" anchor="b"/>
                </a:tc>
                <a:tc>
                  <a:txBody>
                    <a:bodyPr/>
                    <a:lstStyle/>
                    <a:p>
                      <a:pPr algn="l" fontAlgn="b"/>
                      <a:r>
                        <a:rPr lang="en-US" sz="1100" u="none" strike="noStrike"/>
                        <a:t>DQ30</a:t>
                      </a:r>
                      <a:endParaRPr lang="en-US" sz="1100" b="0" i="0" u="none" strike="noStrike">
                        <a:solidFill>
                          <a:srgbClr val="000000"/>
                        </a:solidFill>
                        <a:latin typeface="Calibri"/>
                      </a:endParaRPr>
                    </a:p>
                  </a:txBody>
                  <a:tcPr marL="9525" marR="9525" marT="9525" marB="0" anchor="b"/>
                </a:tc>
                <a:tc>
                  <a:txBody>
                    <a:bodyPr/>
                    <a:lstStyle/>
                    <a:p>
                      <a:pPr algn="l" fontAlgn="b"/>
                      <a:r>
                        <a:rPr lang="en-US" sz="1100" u="none" strike="noStrike" dirty="0"/>
                        <a:t>DQ</a:t>
                      </a:r>
                      <a:endParaRPr lang="en-US" sz="1100" b="0" i="0" u="none" strike="noStrike" dirty="0">
                        <a:solidFill>
                          <a:srgbClr val="000000"/>
                        </a:solidFill>
                        <a:latin typeface="Calibri"/>
                      </a:endParaRPr>
                    </a:p>
                  </a:txBody>
                  <a:tcPr marL="9525" marR="9525" marT="9525" marB="0" anchor="b"/>
                </a:tc>
              </a:tr>
            </a:tbl>
          </a:graphicData>
        </a:graphic>
      </p:graphicFrame>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Text Placeholder 2"/>
          <p:cNvSpPr>
            <a:spLocks noGrp="1"/>
          </p:cNvSpPr>
          <p:nvPr>
            <p:ph type="body" sz="quarter" idx="10"/>
          </p:nvPr>
        </p:nvSpPr>
        <p:spPr>
          <a:xfrm>
            <a:off x="265113" y="1018903"/>
            <a:ext cx="8437562" cy="5054872"/>
          </a:xfrm>
        </p:spPr>
        <p:txBody>
          <a:bodyPr/>
          <a:lstStyle/>
          <a:p>
            <a:r>
              <a:rPr lang="en-US" dirty="0" smtClean="0"/>
              <a:t>Cons</a:t>
            </a:r>
          </a:p>
          <a:p>
            <a:pPr lvl="1"/>
            <a:r>
              <a:rPr lang="en-US" dirty="0" smtClean="0"/>
              <a:t>Must invest time to write and validate scripts</a:t>
            </a:r>
          </a:p>
          <a:p>
            <a:pPr lvl="1"/>
            <a:r>
              <a:rPr lang="en-US" dirty="0" smtClean="0"/>
              <a:t>Risk of propagating errors</a:t>
            </a:r>
          </a:p>
          <a:p>
            <a:pPr lvl="1"/>
            <a:r>
              <a:rPr lang="en-US" dirty="0" smtClean="0"/>
              <a:t>Possibility of incorrect usage by inexperienced users</a:t>
            </a:r>
          </a:p>
          <a:p>
            <a:r>
              <a:rPr lang="en-US" dirty="0" smtClean="0"/>
              <a:t>Pros</a:t>
            </a:r>
          </a:p>
          <a:p>
            <a:pPr lvl="1"/>
            <a:r>
              <a:rPr lang="en-US" dirty="0" smtClean="0"/>
              <a:t>Improved model consistency and quality</a:t>
            </a:r>
          </a:p>
          <a:p>
            <a:pPr lvl="1"/>
            <a:r>
              <a:rPr lang="en-US" dirty="0" smtClean="0"/>
              <a:t>Efficient checks on large models</a:t>
            </a:r>
          </a:p>
          <a:p>
            <a:pPr lvl="1"/>
            <a:r>
              <a:rPr lang="en-US" dirty="0" smtClean="0"/>
              <a:t>Save time creating and validating models</a:t>
            </a:r>
            <a:endParaRPr lang="en-US"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4"/>
          <p:cNvSpPr>
            <a:spLocks noGrp="1"/>
          </p:cNvSpPr>
          <p:nvPr>
            <p:ph type="title"/>
          </p:nvPr>
        </p:nvSpPr>
        <p:spPr/>
        <p:txBody>
          <a:bodyPr/>
          <a:lstStyle/>
          <a:p>
            <a:r>
              <a:rPr lang="en-US" dirty="0" smtClean="0"/>
              <a:t>Outline</a:t>
            </a:r>
          </a:p>
        </p:txBody>
      </p:sp>
      <p:sp>
        <p:nvSpPr>
          <p:cNvPr id="20483" name="Text Placeholder 5"/>
          <p:cNvSpPr>
            <a:spLocks noGrp="1"/>
          </p:cNvSpPr>
          <p:nvPr>
            <p:ph type="body" sz="quarter" idx="10"/>
          </p:nvPr>
        </p:nvSpPr>
        <p:spPr>
          <a:xfrm>
            <a:off x="265113" y="931985"/>
            <a:ext cx="8437562" cy="5141790"/>
          </a:xfrm>
        </p:spPr>
        <p:txBody>
          <a:bodyPr/>
          <a:lstStyle/>
          <a:p>
            <a:r>
              <a:rPr lang="en-US" dirty="0" smtClean="0"/>
              <a:t>Motivations</a:t>
            </a:r>
          </a:p>
          <a:p>
            <a:r>
              <a:rPr lang="en-US" dirty="0" smtClean="0"/>
              <a:t>Scripts to automate IBIS generation</a:t>
            </a:r>
          </a:p>
          <a:p>
            <a:pPr lvl="1"/>
            <a:r>
              <a:rPr lang="en-US" dirty="0" smtClean="0"/>
              <a:t>Building an IBIS template</a:t>
            </a:r>
          </a:p>
          <a:p>
            <a:pPr lvl="1"/>
            <a:r>
              <a:rPr lang="en-US" dirty="0" smtClean="0"/>
              <a:t>Importing table data into the template</a:t>
            </a:r>
          </a:p>
          <a:p>
            <a:pPr lvl="1"/>
            <a:r>
              <a:rPr lang="en-US" dirty="0" smtClean="0"/>
              <a:t>Formatting package RLC data</a:t>
            </a:r>
          </a:p>
          <a:p>
            <a:r>
              <a:rPr lang="en-US" dirty="0" smtClean="0"/>
              <a:t>Script for checking IBIS parameters</a:t>
            </a:r>
          </a:p>
          <a:p>
            <a:r>
              <a:rPr lang="en-US" dirty="0" smtClean="0"/>
              <a:t>Scripts for EBDs </a:t>
            </a:r>
          </a:p>
          <a:p>
            <a:pPr lvl="1"/>
            <a:r>
              <a:rPr lang="en-US" dirty="0" smtClean="0"/>
              <a:t>EBD generation </a:t>
            </a:r>
          </a:p>
          <a:p>
            <a:pPr lvl="1"/>
            <a:r>
              <a:rPr lang="en-US" dirty="0" smtClean="0"/>
              <a:t>EBD connectivity report</a:t>
            </a:r>
          </a:p>
          <a:p>
            <a:pPr>
              <a:buNone/>
            </a:pPr>
            <a:endParaRPr lang="en-US"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dirty="0" smtClean="0"/>
              <a:t>Why Use Scripts for Quality Control</a:t>
            </a:r>
          </a:p>
        </p:txBody>
      </p:sp>
      <p:sp>
        <p:nvSpPr>
          <p:cNvPr id="5" name="Text Placeholder 4"/>
          <p:cNvSpPr>
            <a:spLocks noGrp="1"/>
          </p:cNvSpPr>
          <p:nvPr>
            <p:ph type="body" sz="quarter" idx="10"/>
          </p:nvPr>
        </p:nvSpPr>
        <p:spPr>
          <a:xfrm>
            <a:off x="265112" y="689675"/>
            <a:ext cx="6840538" cy="5850610"/>
          </a:xfrm>
        </p:spPr>
        <p:txBody>
          <a:bodyPr/>
          <a:lstStyle/>
          <a:p>
            <a:r>
              <a:rPr lang="en-US" sz="2200" dirty="0" smtClean="0"/>
              <a:t>IBIS files can be very large and complex</a:t>
            </a:r>
          </a:p>
          <a:p>
            <a:r>
              <a:rPr lang="en-US" sz="2200" dirty="0" smtClean="0"/>
              <a:t>Micron 2Gb DDR3 SDRAM IBIS model statistics:</a:t>
            </a:r>
          </a:p>
          <a:p>
            <a:pPr lvl="1"/>
            <a:r>
              <a:rPr lang="en-US" sz="1800" dirty="0" smtClean="0"/>
              <a:t>154 [Model]s, 20 [</a:t>
            </a:r>
            <a:r>
              <a:rPr lang="en-US" sz="1800" dirty="0" err="1" smtClean="0"/>
              <a:t>Submodel</a:t>
            </a:r>
            <a:r>
              <a:rPr lang="en-US" sz="1800" dirty="0" smtClean="0"/>
              <a:t>]s, 40+ parameters per [Model]</a:t>
            </a:r>
          </a:p>
          <a:p>
            <a:r>
              <a:rPr lang="en-US" sz="2200" dirty="0" smtClean="0"/>
              <a:t>Large number of </a:t>
            </a:r>
            <a:r>
              <a:rPr lang="en-US" sz="2000" dirty="0" smtClean="0"/>
              <a:t>[Model]s </a:t>
            </a:r>
            <a:r>
              <a:rPr lang="en-US" sz="2200" dirty="0" smtClean="0"/>
              <a:t>due to combinations of features</a:t>
            </a:r>
          </a:p>
          <a:p>
            <a:pPr lvl="1"/>
            <a:r>
              <a:rPr lang="en-US" sz="1800" dirty="0" smtClean="0"/>
              <a:t>Including: Drive strength, ODT, Speed Grade (</a:t>
            </a:r>
            <a:r>
              <a:rPr lang="en-US" sz="1800" dirty="0" err="1" smtClean="0"/>
              <a:t>Vinl</a:t>
            </a:r>
            <a:r>
              <a:rPr lang="en-US" sz="1800" dirty="0" smtClean="0"/>
              <a:t>/</a:t>
            </a:r>
            <a:r>
              <a:rPr lang="en-US" sz="1800" dirty="0" err="1" smtClean="0"/>
              <a:t>Vinh</a:t>
            </a:r>
            <a:r>
              <a:rPr lang="en-US" sz="1800" dirty="0" smtClean="0"/>
              <a:t> levels &amp; Overshoot)</a:t>
            </a:r>
          </a:p>
          <a:p>
            <a:pPr lvl="1"/>
            <a:r>
              <a:rPr lang="en-US" sz="1800" dirty="0" smtClean="0"/>
              <a:t>Most [Model]s only vary a few parameters</a:t>
            </a:r>
          </a:p>
          <a:p>
            <a:r>
              <a:rPr lang="en-US" sz="2200" dirty="0" smtClean="0"/>
              <a:t>Prone</a:t>
            </a:r>
            <a:r>
              <a:rPr lang="en-US" dirty="0" smtClean="0"/>
              <a:t> </a:t>
            </a:r>
            <a:r>
              <a:rPr lang="en-US" sz="2200" dirty="0" smtClean="0"/>
              <a:t>to copy and paste errors and typos</a:t>
            </a:r>
          </a:p>
          <a:p>
            <a:pPr lvl="1"/>
            <a:r>
              <a:rPr lang="en-US" sz="1800" dirty="0" smtClean="0"/>
              <a:t>Incorrect </a:t>
            </a:r>
            <a:r>
              <a:rPr lang="en-US" sz="1800" dirty="0" err="1" smtClean="0"/>
              <a:t>Vinl</a:t>
            </a:r>
            <a:r>
              <a:rPr lang="en-US" sz="1800" dirty="0" smtClean="0"/>
              <a:t>/</a:t>
            </a:r>
            <a:r>
              <a:rPr lang="en-US" sz="1800" dirty="0" err="1" smtClean="0"/>
              <a:t>Vinh</a:t>
            </a:r>
            <a:r>
              <a:rPr lang="en-US" sz="1800" dirty="0" smtClean="0"/>
              <a:t>, Overshoot, and C_comp values</a:t>
            </a:r>
          </a:p>
          <a:p>
            <a:pPr lvl="1"/>
            <a:r>
              <a:rPr lang="en-US" sz="1800" dirty="0" smtClean="0"/>
              <a:t>Incorrect table data and </a:t>
            </a:r>
            <a:r>
              <a:rPr lang="en-US" sz="1800" dirty="0" err="1" smtClean="0"/>
              <a:t>Submodel</a:t>
            </a:r>
            <a:r>
              <a:rPr lang="en-US" sz="1800" dirty="0" smtClean="0"/>
              <a:t> mapping</a:t>
            </a:r>
          </a:p>
          <a:p>
            <a:r>
              <a:rPr lang="en-US" sz="2200" dirty="0" err="1" smtClean="0"/>
              <a:t>ibischk</a:t>
            </a:r>
            <a:r>
              <a:rPr lang="en-US" sz="2200" dirty="0" smtClean="0"/>
              <a:t> does not check accuracy!</a:t>
            </a:r>
            <a:endParaRPr lang="en-US" sz="2200" dirty="0"/>
          </a:p>
        </p:txBody>
      </p:sp>
      <p:pic>
        <p:nvPicPr>
          <p:cNvPr id="21509" name="Picture 5"/>
          <p:cNvPicPr>
            <a:picLocks noChangeAspect="1" noChangeArrowheads="1"/>
          </p:cNvPicPr>
          <p:nvPr/>
        </p:nvPicPr>
        <p:blipFill>
          <a:blip r:embed="rId2" cstate="print"/>
          <a:srcRect/>
          <a:stretch>
            <a:fillRect/>
          </a:stretch>
        </p:blipFill>
        <p:spPr bwMode="auto">
          <a:xfrm>
            <a:off x="7197280" y="676275"/>
            <a:ext cx="1775269" cy="58658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IBIS Generation Flow</a:t>
            </a:r>
            <a:endParaRPr lang="en-US" dirty="0"/>
          </a:p>
        </p:txBody>
      </p:sp>
      <p:sp>
        <p:nvSpPr>
          <p:cNvPr id="3" name="Text Placeholder 2"/>
          <p:cNvSpPr>
            <a:spLocks noGrp="1"/>
          </p:cNvSpPr>
          <p:nvPr>
            <p:ph type="body" sz="quarter" idx="10"/>
          </p:nvPr>
        </p:nvSpPr>
        <p:spPr>
          <a:xfrm>
            <a:off x="265113" y="834189"/>
            <a:ext cx="8437562" cy="5239586"/>
          </a:xfrm>
        </p:spPr>
        <p:txBody>
          <a:bodyPr/>
          <a:lstStyle/>
          <a:p>
            <a:r>
              <a:rPr lang="en-US" dirty="0" smtClean="0"/>
              <a:t>Build an IBIS template</a:t>
            </a:r>
          </a:p>
          <a:p>
            <a:r>
              <a:rPr lang="en-US" dirty="0" smtClean="0"/>
              <a:t>Generate table data (I-V, V-t, Ramp, etc.)</a:t>
            </a:r>
          </a:p>
          <a:p>
            <a:r>
              <a:rPr lang="en-US" dirty="0" smtClean="0"/>
              <a:t>Import table data into IBIS template</a:t>
            </a:r>
          </a:p>
          <a:p>
            <a:r>
              <a:rPr lang="en-US" dirty="0" smtClean="0"/>
              <a:t>Format and add package models</a:t>
            </a:r>
          </a:p>
          <a:p>
            <a:r>
              <a:rPr lang="en-US" dirty="0" smtClean="0"/>
              <a:t>Check IBIS file</a:t>
            </a:r>
          </a:p>
          <a:p>
            <a:r>
              <a:rPr lang="en-US" dirty="0" smtClean="0"/>
              <a:t>Generate EBD files</a:t>
            </a:r>
          </a:p>
          <a:p>
            <a:r>
              <a:rPr lang="en-US" dirty="0" smtClean="0"/>
              <a:t>Check EBD files</a:t>
            </a:r>
            <a:endParaRPr lang="en-US"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IBIS Template: Concept</a:t>
            </a:r>
            <a:endParaRPr lang="en-US" dirty="0"/>
          </a:p>
        </p:txBody>
      </p:sp>
      <p:sp>
        <p:nvSpPr>
          <p:cNvPr id="3" name="Text Placeholder 2"/>
          <p:cNvSpPr>
            <a:spLocks noGrp="1"/>
          </p:cNvSpPr>
          <p:nvPr>
            <p:ph type="body" sz="quarter" idx="10"/>
          </p:nvPr>
        </p:nvSpPr>
        <p:spPr>
          <a:xfrm>
            <a:off x="265113" y="838201"/>
            <a:ext cx="8437562" cy="624840"/>
          </a:xfrm>
        </p:spPr>
        <p:txBody>
          <a:bodyPr/>
          <a:lstStyle/>
          <a:p>
            <a:r>
              <a:rPr lang="en-US" dirty="0" smtClean="0"/>
              <a:t>IBIS Template = IBIS file without table data</a:t>
            </a:r>
          </a:p>
        </p:txBody>
      </p:sp>
      <p:sp>
        <p:nvSpPr>
          <p:cNvPr id="5" name="TextBox 4"/>
          <p:cNvSpPr txBox="1"/>
          <p:nvPr/>
        </p:nvSpPr>
        <p:spPr>
          <a:xfrm>
            <a:off x="383177" y="1593669"/>
            <a:ext cx="8281852" cy="4585871"/>
          </a:xfrm>
          <a:prstGeom prst="rect">
            <a:avLst/>
          </a:prstGeom>
          <a:noFill/>
        </p:spPr>
        <p:txBody>
          <a:bodyPr wrap="square" rtlCol="0">
            <a:spAutoFit/>
          </a:bodyPr>
          <a:lstStyle/>
          <a:p>
            <a:r>
              <a:rPr lang="en-US" sz="1400" b="1" dirty="0" smtClean="0">
                <a:solidFill>
                  <a:srgbClr val="0000FF"/>
                </a:solidFill>
                <a:latin typeface="Courier New" pitchFamily="49" charset="0"/>
                <a:cs typeface="Courier New" pitchFamily="49" charset="0"/>
              </a:rPr>
              <a:t>[Model]        </a:t>
            </a:r>
            <a:r>
              <a:rPr lang="en-US" sz="1400" b="1" dirty="0" smtClean="0">
                <a:solidFill>
                  <a:srgbClr val="000000"/>
                </a:solidFill>
                <a:latin typeface="Courier New" pitchFamily="49" charset="0"/>
                <a:cs typeface="Courier New" pitchFamily="49" charset="0"/>
              </a:rPr>
              <a:t>INPUT_1600</a:t>
            </a:r>
          </a:p>
          <a:p>
            <a:r>
              <a:rPr lang="en-US" sz="1400" b="1" dirty="0" err="1" smtClean="0">
                <a:solidFill>
                  <a:srgbClr val="000000"/>
                </a:solidFill>
                <a:latin typeface="Courier New" pitchFamily="49" charset="0"/>
                <a:cs typeface="Courier New" pitchFamily="49" charset="0"/>
              </a:rPr>
              <a:t>Model_type</a:t>
            </a:r>
            <a:r>
              <a:rPr lang="en-US" sz="1400" b="1" dirty="0" smtClean="0">
                <a:solidFill>
                  <a:srgbClr val="000000"/>
                </a:solidFill>
                <a:latin typeface="Courier New" pitchFamily="49" charset="0"/>
                <a:cs typeface="Courier New" pitchFamily="49" charset="0"/>
              </a:rPr>
              <a:t>     Input</a:t>
            </a:r>
          </a:p>
          <a:p>
            <a:r>
              <a:rPr lang="en-US" sz="1400" b="1" dirty="0" smtClean="0">
                <a:solidFill>
                  <a:srgbClr val="008000"/>
                </a:solidFill>
                <a:latin typeface="Courier New" pitchFamily="49" charset="0"/>
                <a:cs typeface="Courier New" pitchFamily="49" charset="0"/>
              </a:rPr>
              <a:t>|</a:t>
            </a:r>
          </a:p>
          <a:p>
            <a:r>
              <a:rPr lang="en-US" sz="1400" b="1" dirty="0" err="1" smtClean="0">
                <a:solidFill>
                  <a:srgbClr val="000000"/>
                </a:solidFill>
                <a:latin typeface="Courier New" pitchFamily="49" charset="0"/>
                <a:cs typeface="Courier New" pitchFamily="49" charset="0"/>
              </a:rPr>
              <a:t>Vinl</a:t>
            </a:r>
            <a:r>
              <a:rPr lang="en-US" sz="1400" b="1" dirty="0" smtClean="0">
                <a:solidFill>
                  <a:srgbClr val="000000"/>
                </a:solidFill>
                <a:latin typeface="Courier New" pitchFamily="49" charset="0"/>
                <a:cs typeface="Courier New" pitchFamily="49" charset="0"/>
              </a:rPr>
              <a:t> = 575.000mV</a:t>
            </a:r>
          </a:p>
          <a:p>
            <a:r>
              <a:rPr lang="en-US" sz="1400" b="1" dirty="0" err="1" smtClean="0">
                <a:solidFill>
                  <a:srgbClr val="000000"/>
                </a:solidFill>
                <a:latin typeface="Courier New" pitchFamily="49" charset="0"/>
                <a:cs typeface="Courier New" pitchFamily="49" charset="0"/>
              </a:rPr>
              <a:t>Vinh</a:t>
            </a:r>
            <a:r>
              <a:rPr lang="en-US" sz="1400" b="1" dirty="0" smtClean="0">
                <a:solidFill>
                  <a:srgbClr val="000000"/>
                </a:solidFill>
                <a:latin typeface="Courier New" pitchFamily="49" charset="0"/>
                <a:cs typeface="Courier New" pitchFamily="49" charset="0"/>
              </a:rPr>
              <a:t> = 925.000mV</a:t>
            </a:r>
          </a:p>
          <a:p>
            <a:r>
              <a:rPr lang="en-US" sz="1400" b="1" dirty="0" smtClean="0">
                <a:solidFill>
                  <a:srgbClr val="008000"/>
                </a:solidFill>
                <a:latin typeface="Courier New" pitchFamily="49" charset="0"/>
                <a:cs typeface="Courier New" pitchFamily="49" charset="0"/>
              </a:rPr>
              <a:t>|                            </a:t>
            </a:r>
            <a:r>
              <a:rPr lang="en-US" sz="1400" b="1" dirty="0" err="1" smtClean="0">
                <a:solidFill>
                  <a:srgbClr val="008000"/>
                </a:solidFill>
                <a:latin typeface="Courier New" pitchFamily="49" charset="0"/>
                <a:cs typeface="Courier New" pitchFamily="49" charset="0"/>
              </a:rPr>
              <a:t>typ</a:t>
            </a:r>
            <a:r>
              <a:rPr lang="en-US" sz="1400" b="1" dirty="0" smtClean="0">
                <a:solidFill>
                  <a:srgbClr val="008000"/>
                </a:solidFill>
                <a:latin typeface="Courier New" pitchFamily="49" charset="0"/>
                <a:cs typeface="Courier New" pitchFamily="49" charset="0"/>
              </a:rPr>
              <a:t>                 min                 max</a:t>
            </a:r>
          </a:p>
          <a:p>
            <a:r>
              <a:rPr lang="en-US" sz="1400" b="1" dirty="0" smtClean="0">
                <a:solidFill>
                  <a:srgbClr val="000000"/>
                </a:solidFill>
                <a:latin typeface="Courier New" pitchFamily="49" charset="0"/>
                <a:cs typeface="Courier New" pitchFamily="49" charset="0"/>
              </a:rPr>
              <a:t>C_comp                      0.600pF             0.500pF             0.700pF</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00FF"/>
                </a:solidFill>
                <a:latin typeface="Courier New" pitchFamily="49" charset="0"/>
                <a:cs typeface="Courier New" pitchFamily="49" charset="0"/>
              </a:rPr>
              <a:t>[Model Spec]</a:t>
            </a:r>
          </a:p>
          <a:p>
            <a:r>
              <a:rPr lang="en-US" sz="1400" b="1" dirty="0" err="1" smtClean="0">
                <a:solidFill>
                  <a:srgbClr val="000000"/>
                </a:solidFill>
                <a:latin typeface="Courier New" pitchFamily="49" charset="0"/>
                <a:cs typeface="Courier New" pitchFamily="49" charset="0"/>
              </a:rPr>
              <a:t>Vinl</a:t>
            </a:r>
            <a:r>
              <a:rPr lang="en-US" sz="1400" b="1" dirty="0" smtClean="0">
                <a:solidFill>
                  <a:srgbClr val="000000"/>
                </a:solidFill>
                <a:latin typeface="Courier New" pitchFamily="49" charset="0"/>
                <a:cs typeface="Courier New" pitchFamily="49" charset="0"/>
              </a:rPr>
              <a:t>                        0.5750V             0.5375V             0.6125V</a:t>
            </a:r>
          </a:p>
          <a:p>
            <a:r>
              <a:rPr lang="en-US" sz="1400" b="1" dirty="0" err="1" smtClean="0">
                <a:solidFill>
                  <a:srgbClr val="000000"/>
                </a:solidFill>
                <a:latin typeface="Courier New" pitchFamily="49" charset="0"/>
                <a:cs typeface="Courier New" pitchFamily="49" charset="0"/>
              </a:rPr>
              <a:t>Vinh</a:t>
            </a:r>
            <a:r>
              <a:rPr lang="en-US" sz="1400" b="1" dirty="0" smtClean="0">
                <a:solidFill>
                  <a:srgbClr val="000000"/>
                </a:solidFill>
                <a:latin typeface="Courier New" pitchFamily="49" charset="0"/>
                <a:cs typeface="Courier New" pitchFamily="49" charset="0"/>
              </a:rPr>
              <a:t>                        0.9250V             0.8875V             0.9625V</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00FF"/>
                </a:solidFill>
                <a:latin typeface="Courier New" pitchFamily="49" charset="0"/>
                <a:cs typeface="Courier New" pitchFamily="49" charset="0"/>
              </a:rPr>
              <a:t>[Voltage Range]             </a:t>
            </a:r>
            <a:r>
              <a:rPr lang="en-US" sz="1400" b="1" dirty="0" smtClean="0">
                <a:solidFill>
                  <a:srgbClr val="000000"/>
                </a:solidFill>
                <a:latin typeface="Courier New" pitchFamily="49" charset="0"/>
                <a:cs typeface="Courier New" pitchFamily="49" charset="0"/>
              </a:rPr>
              <a:t>1.5000V             1.4250V             1.5750V</a:t>
            </a:r>
          </a:p>
          <a:p>
            <a:r>
              <a:rPr lang="en-US" sz="1400" b="1" dirty="0" smtClean="0">
                <a:solidFill>
                  <a:srgbClr val="0000FF"/>
                </a:solidFill>
                <a:latin typeface="Courier New" pitchFamily="49" charset="0"/>
                <a:cs typeface="Courier New" pitchFamily="49" charset="0"/>
              </a:rPr>
              <a:t>[Temperature Range]        </a:t>
            </a:r>
            <a:r>
              <a:rPr lang="en-US" sz="1400" b="1" dirty="0" smtClean="0">
                <a:solidFill>
                  <a:srgbClr val="000000"/>
                </a:solidFill>
                <a:latin typeface="Courier New" pitchFamily="49" charset="0"/>
                <a:cs typeface="Courier New" pitchFamily="49" charset="0"/>
              </a:rPr>
              <a:t>50.0               110.0                 0.0</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8000"/>
                </a:solidFill>
                <a:latin typeface="Courier New" pitchFamily="49" charset="0"/>
                <a:cs typeface="Courier New" pitchFamily="49" charset="0"/>
              </a:rPr>
              <a:t>| (table data here)</a:t>
            </a:r>
          </a:p>
          <a:p>
            <a:r>
              <a:rPr lang="en-US" sz="1400" b="1" dirty="0" smtClean="0">
                <a:solidFill>
                  <a:srgbClr val="008000"/>
                </a:solidFill>
                <a:latin typeface="Courier New" pitchFamily="49" charset="0"/>
                <a:cs typeface="Courier New" pitchFamily="49" charset="0"/>
              </a:rPr>
              <a:t>|***************************************************************************</a:t>
            </a:r>
          </a:p>
          <a:p>
            <a:r>
              <a:rPr lang="en-US" sz="1400" b="1" dirty="0" smtClean="0">
                <a:solidFill>
                  <a:srgbClr val="0000FF"/>
                </a:solidFill>
                <a:latin typeface="Courier New" pitchFamily="49" charset="0"/>
                <a:cs typeface="Courier New" pitchFamily="49" charset="0"/>
              </a:rPr>
              <a:t>[Model]        </a:t>
            </a:r>
            <a:r>
              <a:rPr lang="en-US" sz="1400" b="1" dirty="0" smtClean="0">
                <a:solidFill>
                  <a:srgbClr val="000000"/>
                </a:solidFill>
                <a:latin typeface="Courier New" pitchFamily="49" charset="0"/>
                <a:cs typeface="Courier New" pitchFamily="49" charset="0"/>
              </a:rPr>
              <a:t>INPUT_1866</a:t>
            </a:r>
          </a:p>
          <a:p>
            <a:r>
              <a:rPr lang="en-US" sz="1400" b="1" dirty="0" smtClean="0">
                <a:solidFill>
                  <a:srgbClr val="000000"/>
                </a:solidFill>
                <a:latin typeface="Courier New" pitchFamily="49" charset="0"/>
                <a:cs typeface="Courier New" pitchFamily="49" charset="0"/>
              </a:rPr>
              <a:t>...</a:t>
            </a:r>
          </a:p>
          <a:p>
            <a:endParaRPr lang="en-US" dirty="0" smtClean="0">
              <a:solidFill>
                <a:srgbClr val="000000"/>
              </a:solidFill>
              <a:latin typeface="Courier New" pitchFamily="49" charset="0"/>
              <a:cs typeface="Courier New" pitchFamily="49" charset="0"/>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IBIS Template: Requirements</a:t>
            </a:r>
            <a:endParaRPr lang="en-US" dirty="0"/>
          </a:p>
        </p:txBody>
      </p:sp>
      <p:sp>
        <p:nvSpPr>
          <p:cNvPr id="3" name="Text Placeholder 2"/>
          <p:cNvSpPr>
            <a:spLocks noGrp="1"/>
          </p:cNvSpPr>
          <p:nvPr>
            <p:ph type="body" sz="quarter" idx="10"/>
          </p:nvPr>
        </p:nvSpPr>
        <p:spPr>
          <a:xfrm>
            <a:off x="265113" y="879566"/>
            <a:ext cx="8437562" cy="5294811"/>
          </a:xfrm>
        </p:spPr>
        <p:txBody>
          <a:bodyPr/>
          <a:lstStyle/>
          <a:p>
            <a:r>
              <a:rPr lang="en-US" dirty="0" smtClean="0"/>
              <a:t>Define base models </a:t>
            </a:r>
          </a:p>
          <a:p>
            <a:pPr lvl="1"/>
            <a:r>
              <a:rPr lang="en-US" dirty="0" smtClean="0"/>
              <a:t>E.g. DQ</a:t>
            </a:r>
            <a:r>
              <a:rPr lang="en-US" dirty="0" smtClean="0"/>
              <a:t>, DQS, CLK</a:t>
            </a:r>
          </a:p>
          <a:p>
            <a:pPr lvl="1"/>
            <a:r>
              <a:rPr lang="en-US" dirty="0" smtClean="0"/>
              <a:t>These can match the [Model Selector] </a:t>
            </a:r>
            <a:r>
              <a:rPr lang="en-US" dirty="0" smtClean="0"/>
              <a:t>names</a:t>
            </a:r>
            <a:endParaRPr lang="en-US" dirty="0" smtClean="0"/>
          </a:p>
          <a:p>
            <a:r>
              <a:rPr lang="en-US" dirty="0" smtClean="0"/>
              <a:t>Distinguish between IBIS parameters that are</a:t>
            </a:r>
          </a:p>
          <a:p>
            <a:pPr lvl="1"/>
            <a:r>
              <a:rPr lang="en-US" dirty="0" smtClean="0"/>
              <a:t> Standard – fixed for the interface specification</a:t>
            </a:r>
          </a:p>
          <a:p>
            <a:pPr lvl="2">
              <a:buFont typeface="Arial" pitchFamily="34" charset="0"/>
              <a:buChar char="•"/>
            </a:pPr>
            <a:r>
              <a:rPr lang="en-US" sz="1800" dirty="0" smtClean="0"/>
              <a:t>E.g. </a:t>
            </a:r>
            <a:r>
              <a:rPr lang="en-US" sz="1800" dirty="0" smtClean="0">
                <a:solidFill>
                  <a:schemeClr val="tx1">
                    <a:lumMod val="50000"/>
                    <a:lumOff val="50000"/>
                  </a:schemeClr>
                </a:solidFill>
              </a:rPr>
              <a:t>[Voltage </a:t>
            </a:r>
            <a:r>
              <a:rPr lang="en-US" sz="1800" dirty="0" smtClean="0">
                <a:solidFill>
                  <a:schemeClr val="tx1">
                    <a:lumMod val="50000"/>
                    <a:lumOff val="50000"/>
                  </a:schemeClr>
                </a:solidFill>
              </a:rPr>
              <a:t>Range], </a:t>
            </a:r>
            <a:r>
              <a:rPr lang="en-US" sz="1800" dirty="0" err="1" smtClean="0">
                <a:solidFill>
                  <a:schemeClr val="tx1">
                    <a:lumMod val="50000"/>
                    <a:lumOff val="50000"/>
                  </a:schemeClr>
                </a:solidFill>
              </a:rPr>
              <a:t>Vinl</a:t>
            </a:r>
            <a:r>
              <a:rPr lang="en-US" sz="1800" dirty="0" smtClean="0">
                <a:solidFill>
                  <a:schemeClr val="tx1">
                    <a:lumMod val="50000"/>
                    <a:lumOff val="50000"/>
                  </a:schemeClr>
                </a:solidFill>
              </a:rPr>
              <a:t>/</a:t>
            </a:r>
            <a:r>
              <a:rPr lang="en-US" sz="1800" dirty="0" err="1" smtClean="0">
                <a:solidFill>
                  <a:schemeClr val="tx1">
                    <a:lumMod val="50000"/>
                    <a:lumOff val="50000"/>
                  </a:schemeClr>
                </a:solidFill>
              </a:rPr>
              <a:t>Vinh</a:t>
            </a:r>
            <a:r>
              <a:rPr lang="en-US" sz="1800" dirty="0" smtClean="0">
                <a:solidFill>
                  <a:schemeClr val="tx1">
                    <a:lumMod val="50000"/>
                    <a:lumOff val="50000"/>
                  </a:schemeClr>
                </a:solidFill>
              </a:rPr>
              <a:t>, </a:t>
            </a:r>
            <a:r>
              <a:rPr lang="en-US" sz="1800" dirty="0" err="1" smtClean="0">
                <a:solidFill>
                  <a:schemeClr val="tx1">
                    <a:lumMod val="50000"/>
                    <a:lumOff val="50000"/>
                  </a:schemeClr>
                </a:solidFill>
              </a:rPr>
              <a:t>Vref</a:t>
            </a:r>
            <a:r>
              <a:rPr lang="en-US" sz="1800" dirty="0" smtClean="0">
                <a:solidFill>
                  <a:schemeClr val="tx1">
                    <a:lumMod val="50000"/>
                    <a:lumOff val="50000"/>
                  </a:schemeClr>
                </a:solidFill>
              </a:rPr>
              <a:t>/</a:t>
            </a:r>
            <a:r>
              <a:rPr lang="en-US" sz="1800" dirty="0" err="1" smtClean="0">
                <a:solidFill>
                  <a:schemeClr val="tx1">
                    <a:lumMod val="50000"/>
                    <a:lumOff val="50000"/>
                  </a:schemeClr>
                </a:solidFill>
              </a:rPr>
              <a:t>Cref</a:t>
            </a:r>
            <a:r>
              <a:rPr lang="en-US" sz="1800" dirty="0" smtClean="0">
                <a:solidFill>
                  <a:schemeClr val="tx1">
                    <a:lumMod val="50000"/>
                    <a:lumOff val="50000"/>
                  </a:schemeClr>
                </a:solidFill>
              </a:rPr>
              <a:t>/</a:t>
            </a:r>
            <a:r>
              <a:rPr lang="en-US" sz="1800" dirty="0" err="1" smtClean="0">
                <a:solidFill>
                  <a:schemeClr val="tx1">
                    <a:lumMod val="50000"/>
                    <a:lumOff val="50000"/>
                  </a:schemeClr>
                </a:solidFill>
              </a:rPr>
              <a:t>Rref</a:t>
            </a:r>
            <a:r>
              <a:rPr lang="en-US" sz="1800" dirty="0" smtClean="0">
                <a:solidFill>
                  <a:schemeClr val="tx1">
                    <a:lumMod val="50000"/>
                    <a:lumOff val="50000"/>
                  </a:schemeClr>
                </a:solidFill>
              </a:rPr>
              <a:t>, Overshoot</a:t>
            </a:r>
          </a:p>
          <a:p>
            <a:pPr lvl="1"/>
            <a:r>
              <a:rPr lang="en-US" dirty="0" smtClean="0"/>
              <a:t>Variable </a:t>
            </a:r>
            <a:r>
              <a:rPr lang="en-US" dirty="0" smtClean="0"/>
              <a:t>– vary from device to device</a:t>
            </a:r>
          </a:p>
          <a:p>
            <a:pPr lvl="2">
              <a:buFont typeface="Arial" pitchFamily="34" charset="0"/>
              <a:buChar char="•"/>
            </a:pPr>
            <a:r>
              <a:rPr lang="en-US" sz="1800" dirty="0" smtClean="0"/>
              <a:t>E.g</a:t>
            </a:r>
            <a:r>
              <a:rPr lang="en-US" sz="1800" dirty="0" smtClean="0"/>
              <a:t>. </a:t>
            </a:r>
            <a:r>
              <a:rPr lang="en-US" sz="1800" dirty="0" smtClean="0">
                <a:solidFill>
                  <a:schemeClr val="tx1">
                    <a:lumMod val="50000"/>
                    <a:lumOff val="50000"/>
                  </a:schemeClr>
                </a:solidFill>
              </a:rPr>
              <a:t>C_comp, [Temperature Range</a:t>
            </a:r>
            <a:r>
              <a:rPr lang="en-US" sz="1800" dirty="0" smtClean="0">
                <a:solidFill>
                  <a:schemeClr val="tx1">
                    <a:lumMod val="50000"/>
                    <a:lumOff val="50000"/>
                  </a:schemeClr>
                </a:solidFill>
              </a:rPr>
              <a:t>]</a:t>
            </a:r>
            <a:endParaRPr lang="en-US" sz="1800" dirty="0" smtClean="0">
              <a:solidFill>
                <a:schemeClr val="tx1"/>
              </a:solidFill>
            </a:endParaRPr>
          </a:p>
          <a:p>
            <a:r>
              <a:rPr lang="en-US" dirty="0" smtClean="0"/>
              <a:t>Script </a:t>
            </a:r>
            <a:r>
              <a:rPr lang="en-US" dirty="0" smtClean="0"/>
              <a:t>builds the template ensuring consistent results</a:t>
            </a:r>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IBIS Template: Input Examples</a:t>
            </a:r>
            <a:endParaRPr lang="en-US" dirty="0"/>
          </a:p>
        </p:txBody>
      </p:sp>
      <p:sp>
        <p:nvSpPr>
          <p:cNvPr id="3" name="Text Placeholder 2"/>
          <p:cNvSpPr>
            <a:spLocks noGrp="1"/>
          </p:cNvSpPr>
          <p:nvPr>
            <p:ph type="body" sz="quarter" idx="10"/>
          </p:nvPr>
        </p:nvSpPr>
        <p:spPr>
          <a:xfrm>
            <a:off x="265113" y="957943"/>
            <a:ext cx="3601494" cy="5115832"/>
          </a:xfrm>
        </p:spPr>
        <p:txBody>
          <a:bodyPr/>
          <a:lstStyle/>
          <a:p>
            <a:r>
              <a:rPr lang="en-US" sz="2200" dirty="0" smtClean="0"/>
              <a:t>Standard parameters</a:t>
            </a:r>
          </a:p>
          <a:p>
            <a:pPr lvl="1"/>
            <a:r>
              <a:rPr lang="en-US" sz="2000" dirty="0" smtClean="0"/>
              <a:t>Read in as a predefined technology file</a:t>
            </a:r>
          </a:p>
          <a:p>
            <a:pPr lvl="1"/>
            <a:r>
              <a:rPr lang="en-US" sz="2000" dirty="0" smtClean="0"/>
              <a:t>Tables of parameters for combinations of [Models] to be created</a:t>
            </a:r>
          </a:p>
          <a:p>
            <a:r>
              <a:rPr lang="en-US" sz="2200" dirty="0" smtClean="0"/>
              <a:t>Variable parameters</a:t>
            </a:r>
          </a:p>
          <a:p>
            <a:pPr lvl="1"/>
            <a:r>
              <a:rPr lang="en-US" sz="2000" dirty="0" smtClean="0"/>
              <a:t>Input text file specified by the user</a:t>
            </a:r>
          </a:p>
          <a:p>
            <a:pPr lvl="1"/>
            <a:r>
              <a:rPr lang="en-US" sz="2000" dirty="0" smtClean="0"/>
              <a:t>Directs the script to a subset of the technology file</a:t>
            </a:r>
          </a:p>
        </p:txBody>
      </p:sp>
      <p:graphicFrame>
        <p:nvGraphicFramePr>
          <p:cNvPr id="5" name="Table 4"/>
          <p:cNvGraphicFramePr>
            <a:graphicFrameLocks noGrp="1"/>
          </p:cNvGraphicFramePr>
          <p:nvPr/>
        </p:nvGraphicFramePr>
        <p:xfrm>
          <a:off x="3947157" y="1022169"/>
          <a:ext cx="5054060" cy="1905000"/>
        </p:xfrm>
        <a:graphic>
          <a:graphicData uri="http://schemas.openxmlformats.org/drawingml/2006/table">
            <a:tbl>
              <a:tblPr>
                <a:tableStyleId>{073A0DAA-6AF3-43AB-8588-CEC1D06C72B9}</a:tableStyleId>
              </a:tblPr>
              <a:tblGrid>
                <a:gridCol w="1546664"/>
                <a:gridCol w="584566"/>
                <a:gridCol w="584566"/>
                <a:gridCol w="584566"/>
                <a:gridCol w="584566"/>
                <a:gridCol w="584566"/>
                <a:gridCol w="584566"/>
              </a:tblGrid>
              <a:tr h="190500">
                <a:tc>
                  <a:txBody>
                    <a:bodyPr/>
                    <a:lstStyle/>
                    <a:p>
                      <a:pPr algn="l" fontAlgn="b"/>
                      <a:r>
                        <a:rPr lang="en-US" sz="1100" u="none" strike="noStrike" dirty="0" err="1"/>
                        <a:t>Base_Model</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DQ</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DQ</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DQ</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DQ</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DQ</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DQ</a:t>
                      </a:r>
                      <a:endParaRPr lang="en-US" sz="1100" b="0" i="0" u="none" strike="noStrike">
                        <a:solidFill>
                          <a:srgbClr val="000000"/>
                        </a:solidFill>
                        <a:latin typeface="Calibri"/>
                      </a:endParaRPr>
                    </a:p>
                  </a:txBody>
                  <a:tcPr marL="9525" marR="9525" marT="9525" marB="0" anchor="b"/>
                </a:tc>
              </a:tr>
              <a:tr h="190500">
                <a:tc>
                  <a:txBody>
                    <a:bodyPr/>
                    <a:lstStyle/>
                    <a:p>
                      <a:pPr algn="l" fontAlgn="b"/>
                      <a:r>
                        <a:rPr lang="en-US" sz="1100" u="none" strike="noStrike" dirty="0" err="1"/>
                        <a:t>Speed_Grade</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800</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1066</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1333</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1600</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1866</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a:t>2133</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err="1"/>
                        <a:t>Vil_ac</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-0.175</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-0.175</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a:t>-0.15</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-0.15</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-0.135</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a:t>
                      </a:r>
                      <a:r>
                        <a:rPr lang="en-US" sz="1100" u="none" strike="noStrike" dirty="0" smtClean="0"/>
                        <a:t>0.135</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err="1"/>
                        <a:t>Vih_ac</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0.175</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0.175</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0.15</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0.15</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0.135</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smtClean="0"/>
                        <a:t>0.135</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err="1"/>
                        <a:t>Vil_dc</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err="1"/>
                        <a:t>Vih_dc</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0.1</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0.1</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0.1</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0.1</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a:t>0.1</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err="1"/>
                        <a:t>D_overshoot_ampl_h</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0.4</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0.4</a:t>
                      </a:r>
                      <a:endParaRPr lang="en-US" sz="1100" b="0" i="0" u="none" strike="noStrike">
                        <a:solidFill>
                          <a:srgbClr val="000000"/>
                        </a:solidFill>
                        <a:latin typeface="Calibri"/>
                      </a:endParaRPr>
                    </a:p>
                  </a:txBody>
                  <a:tcPr marL="9525" marR="9525" marT="9525" marB="0" anchor="b"/>
                </a:tc>
              </a:tr>
              <a:tr h="190500">
                <a:tc>
                  <a:txBody>
                    <a:bodyPr/>
                    <a:lstStyle/>
                    <a:p>
                      <a:pPr algn="l" fontAlgn="b"/>
                      <a:r>
                        <a:rPr lang="en-US" sz="1100" u="none" strike="noStrike"/>
                        <a:t>D_overshoot_ampl_l</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0.4</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0.4</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0.4</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err="1"/>
                        <a:t>D_overshoot_area_h</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0.25n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0.19n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0.15n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0.13n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0.11n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0.10n</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err="1"/>
                        <a:t>D_overshoot_area_l</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0.25n</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0.19n</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a:t>0.15n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0.13n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0.11n</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dirty="0"/>
                        <a:t>0.10n</a:t>
                      </a:r>
                      <a:endParaRPr lang="en-US" sz="1100" b="0" i="0" u="none" strike="noStrike" dirty="0">
                        <a:solidFill>
                          <a:srgbClr val="000000"/>
                        </a:solidFill>
                        <a:latin typeface="Calibri"/>
                      </a:endParaRPr>
                    </a:p>
                  </a:txBody>
                  <a:tcPr marL="9525" marR="9525" marT="9525" marB="0" anchor="b"/>
                </a:tc>
              </a:tr>
            </a:tbl>
          </a:graphicData>
        </a:graphic>
      </p:graphicFrame>
      <p:graphicFrame>
        <p:nvGraphicFramePr>
          <p:cNvPr id="6" name="Table 5"/>
          <p:cNvGraphicFramePr>
            <a:graphicFrameLocks noGrp="1"/>
          </p:cNvGraphicFramePr>
          <p:nvPr/>
        </p:nvGraphicFramePr>
        <p:xfrm>
          <a:off x="3933371" y="3884567"/>
          <a:ext cx="3454400" cy="190500"/>
        </p:xfrm>
        <a:graphic>
          <a:graphicData uri="http://schemas.openxmlformats.org/drawingml/2006/table">
            <a:tbl>
              <a:tblPr>
                <a:tableStyleId>{9D7B26C5-4107-4FEC-AEDC-1716B250A1EF}</a:tableStyleId>
              </a:tblPr>
              <a:tblGrid>
                <a:gridCol w="927100"/>
                <a:gridCol w="698500"/>
                <a:gridCol w="609600"/>
                <a:gridCol w="609600"/>
                <a:gridCol w="609600"/>
              </a:tblGrid>
              <a:tr h="190500">
                <a:tc>
                  <a:txBody>
                    <a:bodyPr/>
                    <a:lstStyle/>
                    <a:p>
                      <a:pPr algn="l" fontAlgn="b"/>
                      <a:r>
                        <a:rPr lang="en-US" sz="1100" u="none" strike="noStrike" dirty="0" err="1"/>
                        <a:t>Speed_Grades</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1066</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1600</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a:t>1866</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2133</a:t>
                      </a:r>
                      <a:endParaRPr lang="en-US" sz="1100" b="0" i="0" u="none" strike="noStrike" dirty="0">
                        <a:solidFill>
                          <a:srgbClr val="000000"/>
                        </a:solidFill>
                        <a:latin typeface="Calibri"/>
                      </a:endParaRPr>
                    </a:p>
                  </a:txBody>
                  <a:tcPr marL="9525" marR="9525" marT="9525" marB="0" anchor="b"/>
                </a:tc>
              </a:tr>
            </a:tbl>
          </a:graphicData>
        </a:graphic>
      </p:graphicFrame>
      <p:graphicFrame>
        <p:nvGraphicFramePr>
          <p:cNvPr id="7" name="Table 6"/>
          <p:cNvGraphicFramePr>
            <a:graphicFrameLocks noGrp="1"/>
          </p:cNvGraphicFramePr>
          <p:nvPr/>
        </p:nvGraphicFramePr>
        <p:xfrm>
          <a:off x="3950789" y="4251416"/>
          <a:ext cx="2844800" cy="1333500"/>
        </p:xfrm>
        <a:graphic>
          <a:graphicData uri="http://schemas.openxmlformats.org/drawingml/2006/table">
            <a:tbl>
              <a:tblPr>
                <a:tableStyleId>{9D7B26C5-4107-4FEC-AEDC-1716B250A1EF}</a:tableStyleId>
              </a:tblPr>
              <a:tblGrid>
                <a:gridCol w="927100"/>
                <a:gridCol w="698500"/>
                <a:gridCol w="609600"/>
                <a:gridCol w="609600"/>
              </a:tblGrid>
              <a:tr h="190500">
                <a:tc>
                  <a:txBody>
                    <a:bodyPr/>
                    <a:lstStyle/>
                    <a:p>
                      <a:pPr algn="ctr" fontAlgn="b"/>
                      <a:r>
                        <a:rPr lang="en-US" sz="1100" u="none" strike="noStrike" dirty="0"/>
                        <a:t>C_comp</a:t>
                      </a:r>
                      <a:endParaRPr lang="en-US" sz="1100" b="0" i="0" u="none" strike="noStrike" dirty="0">
                        <a:solidFill>
                          <a:srgbClr val="000000"/>
                        </a:solidFill>
                        <a:latin typeface="Calibri"/>
                      </a:endParaRPr>
                    </a:p>
                  </a:txBody>
                  <a:tcPr marL="9525" marR="9525" marT="9525" marB="0" anchor="b"/>
                </a:tc>
                <a:tc>
                  <a:txBody>
                    <a:bodyPr/>
                    <a:lstStyle/>
                    <a:p>
                      <a:pPr algn="ctr" fontAlgn="b"/>
                      <a:r>
                        <a:rPr lang="en-US" sz="1100" u="none" strike="noStrike"/>
                        <a:t>typ</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a:t>min</a:t>
                      </a:r>
                      <a:endParaRPr lang="en-US" sz="1100" b="0" i="0" u="none" strike="noStrike">
                        <a:solidFill>
                          <a:srgbClr val="000000"/>
                        </a:solidFill>
                        <a:latin typeface="Calibri"/>
                      </a:endParaRPr>
                    </a:p>
                  </a:txBody>
                  <a:tcPr marL="9525" marR="9525" marT="9525" marB="0" anchor="b"/>
                </a:tc>
                <a:tc>
                  <a:txBody>
                    <a:bodyPr/>
                    <a:lstStyle/>
                    <a:p>
                      <a:pPr algn="ctr" fontAlgn="b"/>
                      <a:r>
                        <a:rPr lang="en-US" sz="1100" u="none" strike="noStrike" dirty="0"/>
                        <a:t>max</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a:t>DQ</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smtClean="0"/>
                        <a:t>1.200</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a:t>1.125</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1.275</a:t>
                      </a:r>
                      <a:endParaRPr lang="en-US" sz="1100" b="0" i="0" u="none" strike="noStrike">
                        <a:solidFill>
                          <a:srgbClr val="000000"/>
                        </a:solidFill>
                        <a:latin typeface="Calibri"/>
                      </a:endParaRPr>
                    </a:p>
                  </a:txBody>
                  <a:tcPr marL="9525" marR="9525" marT="9525" marB="0" anchor="b"/>
                </a:tc>
              </a:tr>
              <a:tr h="190500">
                <a:tc>
                  <a:txBody>
                    <a:bodyPr/>
                    <a:lstStyle/>
                    <a:p>
                      <a:pPr algn="l" fontAlgn="b"/>
                      <a:r>
                        <a:rPr lang="en-US" sz="1100" u="none" strike="noStrike"/>
                        <a:t>DQ_ODT20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1.078</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a:t>0.966</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a:t>1.223</a:t>
                      </a:r>
                      <a:endParaRPr lang="en-US" sz="1100" b="0" i="0" u="none" strike="noStrike">
                        <a:solidFill>
                          <a:srgbClr val="000000"/>
                        </a:solidFill>
                        <a:latin typeface="Calibri"/>
                      </a:endParaRPr>
                    </a:p>
                  </a:txBody>
                  <a:tcPr marL="9525" marR="9525" marT="9525" marB="0" anchor="b"/>
                </a:tc>
              </a:tr>
              <a:tr h="190500">
                <a:tc>
                  <a:txBody>
                    <a:bodyPr/>
                    <a:lstStyle/>
                    <a:p>
                      <a:pPr algn="l" fontAlgn="b"/>
                      <a:r>
                        <a:rPr lang="en-US" sz="1100" u="none" strike="noStrike"/>
                        <a:t>DQ_ODT30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1.118</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1.019</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dirty="0" smtClean="0"/>
                        <a:t>1.240</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a:t>DQ_ODT40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1.134</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1.044</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1.238</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a:t>DQ_ODT60</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1.161</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1.074</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1.259</a:t>
                      </a:r>
                      <a:endParaRPr lang="en-US" sz="1100" b="0" i="0" u="none" strike="noStrike" dirty="0">
                        <a:solidFill>
                          <a:srgbClr val="000000"/>
                        </a:solidFill>
                        <a:latin typeface="Calibri"/>
                      </a:endParaRPr>
                    </a:p>
                  </a:txBody>
                  <a:tcPr marL="9525" marR="9525" marT="9525" marB="0" anchor="b"/>
                </a:tc>
              </a:tr>
              <a:tr h="190500">
                <a:tc>
                  <a:txBody>
                    <a:bodyPr/>
                    <a:lstStyle/>
                    <a:p>
                      <a:pPr algn="l" fontAlgn="b"/>
                      <a:r>
                        <a:rPr lang="en-US" sz="1100" u="none" strike="noStrike" dirty="0"/>
                        <a:t>DQ_ODT120</a:t>
                      </a:r>
                      <a:endParaRPr lang="en-US" sz="1100" b="0" i="0" u="none" strike="noStrike" dirty="0">
                        <a:solidFill>
                          <a:srgbClr val="000000"/>
                        </a:solidFill>
                        <a:latin typeface="Calibri"/>
                      </a:endParaRPr>
                    </a:p>
                  </a:txBody>
                  <a:tcPr marL="9525" marR="9525" marT="9525" marB="0" anchor="b"/>
                </a:tc>
                <a:tc>
                  <a:txBody>
                    <a:bodyPr/>
                    <a:lstStyle/>
                    <a:p>
                      <a:pPr algn="r" fontAlgn="b"/>
                      <a:r>
                        <a:rPr lang="en-US" sz="1100" u="none" strike="noStrike"/>
                        <a:t>1.174</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a:t>1.097</a:t>
                      </a:r>
                      <a:endParaRPr lang="en-US" sz="1100" b="0" i="0" u="none" strike="noStrike">
                        <a:solidFill>
                          <a:srgbClr val="000000"/>
                        </a:solidFill>
                        <a:latin typeface="Calibri"/>
                      </a:endParaRPr>
                    </a:p>
                  </a:txBody>
                  <a:tcPr marL="9525" marR="9525" marT="9525" marB="0" anchor="b"/>
                </a:tc>
                <a:tc>
                  <a:txBody>
                    <a:bodyPr/>
                    <a:lstStyle/>
                    <a:p>
                      <a:pPr algn="r" fontAlgn="b"/>
                      <a:r>
                        <a:rPr lang="en-US" sz="1100" u="none" strike="noStrike" dirty="0"/>
                        <a:t>1.255</a:t>
                      </a:r>
                      <a:endParaRPr lang="en-US" sz="1100" b="0" i="0" u="none" strike="noStrike" dirty="0">
                        <a:solidFill>
                          <a:srgbClr val="000000"/>
                        </a:solidFill>
                        <a:latin typeface="Calibri"/>
                      </a:endParaRPr>
                    </a:p>
                  </a:txBody>
                  <a:tcPr marL="9525" marR="9525" marT="9525" marB="0" anchor="b"/>
                </a:tc>
              </a:tr>
            </a:tbl>
          </a:graphicData>
        </a:graphic>
      </p:graphicFrame>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IBIS Template: Process Flow</a:t>
            </a:r>
            <a:endParaRPr lang="en-US" dirty="0"/>
          </a:p>
        </p:txBody>
      </p:sp>
      <p:sp>
        <p:nvSpPr>
          <p:cNvPr id="10" name="Rounded Rectangle 9"/>
          <p:cNvSpPr/>
          <p:nvPr/>
        </p:nvSpPr>
        <p:spPr bwMode="auto">
          <a:xfrm>
            <a:off x="4849543" y="1182426"/>
            <a:ext cx="2264020" cy="1852796"/>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1" name="TextBox 10"/>
          <p:cNvSpPr txBox="1"/>
          <p:nvPr/>
        </p:nvSpPr>
        <p:spPr>
          <a:xfrm>
            <a:off x="4840018" y="1172901"/>
            <a:ext cx="2273545" cy="646331"/>
          </a:xfrm>
          <a:prstGeom prst="rect">
            <a:avLst/>
          </a:prstGeom>
          <a:noFill/>
        </p:spPr>
        <p:txBody>
          <a:bodyPr wrap="square" rtlCol="0">
            <a:spAutoFit/>
          </a:bodyPr>
          <a:lstStyle/>
          <a:p>
            <a:pPr algn="ctr"/>
            <a:r>
              <a:rPr lang="en-US" sz="1800" dirty="0" smtClean="0"/>
              <a:t>Technology</a:t>
            </a:r>
          </a:p>
          <a:p>
            <a:pPr algn="ctr"/>
            <a:r>
              <a:rPr lang="en-US" sz="1800" dirty="0" smtClean="0"/>
              <a:t>Parameter File</a:t>
            </a:r>
          </a:p>
        </p:txBody>
      </p:sp>
      <p:sp>
        <p:nvSpPr>
          <p:cNvPr id="20" name="Flowchart: Alternate Process 19"/>
          <p:cNvSpPr/>
          <p:nvPr/>
        </p:nvSpPr>
        <p:spPr bwMode="auto">
          <a:xfrm>
            <a:off x="4947725" y="1837454"/>
            <a:ext cx="2036884" cy="278422"/>
          </a:xfrm>
          <a:prstGeom prst="flowChartAlternateProcess">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6" name="TextBox 15"/>
          <p:cNvSpPr txBox="1"/>
          <p:nvPr/>
        </p:nvSpPr>
        <p:spPr>
          <a:xfrm>
            <a:off x="4924279" y="1822799"/>
            <a:ext cx="2066192" cy="307777"/>
          </a:xfrm>
          <a:prstGeom prst="rect">
            <a:avLst/>
          </a:prstGeom>
          <a:noFill/>
        </p:spPr>
        <p:txBody>
          <a:bodyPr wrap="square" rtlCol="0">
            <a:spAutoFit/>
          </a:bodyPr>
          <a:lstStyle/>
          <a:p>
            <a:pPr algn="ctr"/>
            <a:r>
              <a:rPr lang="en-US" sz="1400" dirty="0" smtClean="0"/>
              <a:t>Basic Parameters</a:t>
            </a:r>
          </a:p>
        </p:txBody>
      </p:sp>
      <p:sp>
        <p:nvSpPr>
          <p:cNvPr id="17" name="Flowchart: Alternate Process 16"/>
          <p:cNvSpPr/>
          <p:nvPr/>
        </p:nvSpPr>
        <p:spPr bwMode="auto">
          <a:xfrm>
            <a:off x="4944794" y="2203800"/>
            <a:ext cx="2036884" cy="278422"/>
          </a:xfrm>
          <a:prstGeom prst="flowChartAlternateProcess">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8" name="TextBox 17"/>
          <p:cNvSpPr txBox="1"/>
          <p:nvPr/>
        </p:nvSpPr>
        <p:spPr>
          <a:xfrm>
            <a:off x="4876800" y="2180353"/>
            <a:ext cx="2177415" cy="307777"/>
          </a:xfrm>
          <a:prstGeom prst="rect">
            <a:avLst/>
          </a:prstGeom>
          <a:noFill/>
        </p:spPr>
        <p:txBody>
          <a:bodyPr wrap="square" rtlCol="0">
            <a:spAutoFit/>
          </a:bodyPr>
          <a:lstStyle/>
          <a:p>
            <a:pPr algn="ctr"/>
            <a:r>
              <a:rPr lang="en-US" sz="1400" dirty="0" smtClean="0"/>
              <a:t>Base Models &amp; Attributes</a:t>
            </a:r>
          </a:p>
        </p:txBody>
      </p:sp>
      <p:sp>
        <p:nvSpPr>
          <p:cNvPr id="21" name="Flowchart: Alternate Process 20"/>
          <p:cNvSpPr/>
          <p:nvPr/>
        </p:nvSpPr>
        <p:spPr bwMode="auto">
          <a:xfrm>
            <a:off x="4938932" y="2579305"/>
            <a:ext cx="2036884" cy="278422"/>
          </a:xfrm>
          <a:prstGeom prst="flowChartAlternateProcess">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22" name="TextBox 21"/>
          <p:cNvSpPr txBox="1"/>
          <p:nvPr/>
        </p:nvSpPr>
        <p:spPr>
          <a:xfrm>
            <a:off x="4930139" y="2552927"/>
            <a:ext cx="2072054" cy="307777"/>
          </a:xfrm>
          <a:prstGeom prst="rect">
            <a:avLst/>
          </a:prstGeom>
          <a:noFill/>
        </p:spPr>
        <p:txBody>
          <a:bodyPr wrap="square" rtlCol="0">
            <a:spAutoFit/>
          </a:bodyPr>
          <a:lstStyle/>
          <a:p>
            <a:pPr algn="ctr"/>
            <a:r>
              <a:rPr lang="en-US" sz="1400" dirty="0" smtClean="0"/>
              <a:t>Parameter Tables </a:t>
            </a:r>
          </a:p>
        </p:txBody>
      </p:sp>
      <p:sp>
        <p:nvSpPr>
          <p:cNvPr id="24" name="Rounded Rectangle 23"/>
          <p:cNvSpPr/>
          <p:nvPr/>
        </p:nvSpPr>
        <p:spPr bwMode="auto">
          <a:xfrm>
            <a:off x="2278745" y="1181474"/>
            <a:ext cx="2264020" cy="1852796"/>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25" name="TextBox 24"/>
          <p:cNvSpPr txBox="1"/>
          <p:nvPr/>
        </p:nvSpPr>
        <p:spPr>
          <a:xfrm>
            <a:off x="2269220" y="1783039"/>
            <a:ext cx="2273545" cy="646331"/>
          </a:xfrm>
          <a:prstGeom prst="rect">
            <a:avLst/>
          </a:prstGeom>
          <a:noFill/>
        </p:spPr>
        <p:txBody>
          <a:bodyPr wrap="square" rtlCol="0" anchor="ctr">
            <a:spAutoFit/>
          </a:bodyPr>
          <a:lstStyle/>
          <a:p>
            <a:pPr algn="ctr"/>
            <a:r>
              <a:rPr lang="en-US" sz="1800" dirty="0" smtClean="0"/>
              <a:t>User</a:t>
            </a:r>
          </a:p>
          <a:p>
            <a:pPr algn="ctr"/>
            <a:r>
              <a:rPr lang="en-US" sz="1800" dirty="0" smtClean="0"/>
              <a:t>Parameter File</a:t>
            </a:r>
          </a:p>
        </p:txBody>
      </p:sp>
      <p:sp>
        <p:nvSpPr>
          <p:cNvPr id="32" name="Right Arrow 31"/>
          <p:cNvSpPr/>
          <p:nvPr/>
        </p:nvSpPr>
        <p:spPr bwMode="auto">
          <a:xfrm rot="5400000">
            <a:off x="3033263" y="3139521"/>
            <a:ext cx="362433"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
        <p:nvSpPr>
          <p:cNvPr id="19" name="Rounded Rectangle 18"/>
          <p:cNvSpPr/>
          <p:nvPr/>
        </p:nvSpPr>
        <p:spPr bwMode="auto">
          <a:xfrm>
            <a:off x="1966374" y="3464544"/>
            <a:ext cx="2264020" cy="994117"/>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23" name="TextBox 22"/>
          <p:cNvSpPr txBox="1"/>
          <p:nvPr/>
        </p:nvSpPr>
        <p:spPr>
          <a:xfrm>
            <a:off x="1953862" y="3504958"/>
            <a:ext cx="2273545" cy="923330"/>
          </a:xfrm>
          <a:prstGeom prst="rect">
            <a:avLst/>
          </a:prstGeom>
          <a:noFill/>
        </p:spPr>
        <p:txBody>
          <a:bodyPr wrap="square" rtlCol="0" anchor="ctr">
            <a:spAutoFit/>
          </a:bodyPr>
          <a:lstStyle/>
          <a:p>
            <a:pPr algn="ctr"/>
            <a:r>
              <a:rPr lang="en-US" sz="1800" dirty="0" smtClean="0"/>
              <a:t>Build List of [Model]s/ [</a:t>
            </a:r>
            <a:r>
              <a:rPr lang="en-US" sz="1800" dirty="0" err="1" smtClean="0"/>
              <a:t>Submodel</a:t>
            </a:r>
            <a:r>
              <a:rPr lang="en-US" sz="1800" dirty="0" smtClean="0"/>
              <a:t>]s</a:t>
            </a:r>
          </a:p>
        </p:txBody>
      </p:sp>
      <p:sp>
        <p:nvSpPr>
          <p:cNvPr id="29" name="Rounded Rectangle 28"/>
          <p:cNvSpPr/>
          <p:nvPr/>
        </p:nvSpPr>
        <p:spPr bwMode="auto">
          <a:xfrm>
            <a:off x="5143636" y="3460171"/>
            <a:ext cx="2264020" cy="994117"/>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30" name="TextBox 29"/>
          <p:cNvSpPr txBox="1"/>
          <p:nvPr/>
        </p:nvSpPr>
        <p:spPr>
          <a:xfrm>
            <a:off x="5131124" y="3639085"/>
            <a:ext cx="2273545" cy="646331"/>
          </a:xfrm>
          <a:prstGeom prst="rect">
            <a:avLst/>
          </a:prstGeom>
          <a:noFill/>
        </p:spPr>
        <p:txBody>
          <a:bodyPr wrap="square" rtlCol="0" anchor="ctr">
            <a:spAutoFit/>
          </a:bodyPr>
          <a:lstStyle/>
          <a:p>
            <a:pPr algn="ctr"/>
            <a:r>
              <a:rPr lang="en-US" sz="1800" dirty="0" smtClean="0"/>
              <a:t>Create Parameter Data Structures</a:t>
            </a:r>
          </a:p>
        </p:txBody>
      </p:sp>
      <p:sp>
        <p:nvSpPr>
          <p:cNvPr id="31" name="Right Arrow 30"/>
          <p:cNvSpPr/>
          <p:nvPr/>
        </p:nvSpPr>
        <p:spPr bwMode="auto">
          <a:xfrm rot="5400000">
            <a:off x="5905351" y="3144886"/>
            <a:ext cx="362433"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
        <p:nvSpPr>
          <p:cNvPr id="34" name="Rounded Rectangle 33"/>
          <p:cNvSpPr/>
          <p:nvPr/>
        </p:nvSpPr>
        <p:spPr bwMode="auto">
          <a:xfrm>
            <a:off x="3568235" y="4910878"/>
            <a:ext cx="2264020" cy="994117"/>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35" name="TextBox 34"/>
          <p:cNvSpPr txBox="1"/>
          <p:nvPr/>
        </p:nvSpPr>
        <p:spPr>
          <a:xfrm>
            <a:off x="3555723" y="4951292"/>
            <a:ext cx="2273545" cy="923330"/>
          </a:xfrm>
          <a:prstGeom prst="rect">
            <a:avLst/>
          </a:prstGeom>
          <a:noFill/>
        </p:spPr>
        <p:txBody>
          <a:bodyPr wrap="square" rtlCol="0" anchor="ctr">
            <a:spAutoFit/>
          </a:bodyPr>
          <a:lstStyle/>
          <a:p>
            <a:pPr algn="ctr"/>
            <a:r>
              <a:rPr lang="en-US" sz="1800" dirty="0" smtClean="0"/>
              <a:t>Print Template Section for each [Model]/[</a:t>
            </a:r>
            <a:r>
              <a:rPr lang="en-US" sz="1800" dirty="0" err="1" smtClean="0"/>
              <a:t>Submodel</a:t>
            </a:r>
            <a:r>
              <a:rPr lang="en-US" sz="1800" dirty="0" smtClean="0"/>
              <a:t>] </a:t>
            </a:r>
          </a:p>
        </p:txBody>
      </p:sp>
      <p:sp>
        <p:nvSpPr>
          <p:cNvPr id="36" name="Right Arrow 35"/>
          <p:cNvSpPr/>
          <p:nvPr/>
        </p:nvSpPr>
        <p:spPr bwMode="auto">
          <a:xfrm rot="5400000">
            <a:off x="3762048" y="4572080"/>
            <a:ext cx="362433"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
        <p:nvSpPr>
          <p:cNvPr id="37" name="Right Arrow 36"/>
          <p:cNvSpPr/>
          <p:nvPr/>
        </p:nvSpPr>
        <p:spPr bwMode="auto">
          <a:xfrm rot="5400000">
            <a:off x="5275889" y="4571690"/>
            <a:ext cx="362433"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
        <p:nvSpPr>
          <p:cNvPr id="38" name="Right Arrow 37"/>
          <p:cNvSpPr/>
          <p:nvPr/>
        </p:nvSpPr>
        <p:spPr bwMode="auto">
          <a:xfrm rot="2374186">
            <a:off x="4390736" y="3119358"/>
            <a:ext cx="863219"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
        <p:nvSpPr>
          <p:cNvPr id="39" name="Right Arrow 38"/>
          <p:cNvSpPr/>
          <p:nvPr/>
        </p:nvSpPr>
        <p:spPr bwMode="auto">
          <a:xfrm rot="8400000">
            <a:off x="4149437" y="3138409"/>
            <a:ext cx="863219" cy="232275"/>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normalizeH="0" baseline="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ahoma" pitchFamily="34"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IBIS Template: Details</a:t>
            </a:r>
            <a:endParaRPr lang="en-US" dirty="0"/>
          </a:p>
        </p:txBody>
      </p:sp>
      <p:sp>
        <p:nvSpPr>
          <p:cNvPr id="3" name="Text Placeholder 2"/>
          <p:cNvSpPr>
            <a:spLocks noGrp="1"/>
          </p:cNvSpPr>
          <p:nvPr>
            <p:ph type="body" sz="quarter" idx="10"/>
          </p:nvPr>
        </p:nvSpPr>
        <p:spPr>
          <a:xfrm>
            <a:off x="265113" y="966651"/>
            <a:ext cx="8437562" cy="5107124"/>
          </a:xfrm>
        </p:spPr>
        <p:txBody>
          <a:bodyPr/>
          <a:lstStyle/>
          <a:p>
            <a:r>
              <a:rPr lang="en-US" dirty="0" smtClean="0"/>
              <a:t>Build list of [Model]s</a:t>
            </a:r>
          </a:p>
          <a:p>
            <a:pPr lvl="1"/>
            <a:r>
              <a:rPr lang="en-US" dirty="0" smtClean="0"/>
              <a:t>Loop over base models and features requiring separate [Model]s</a:t>
            </a:r>
          </a:p>
          <a:p>
            <a:pPr lvl="1"/>
            <a:r>
              <a:rPr lang="en-US" dirty="0" smtClean="0"/>
              <a:t>Preserve the attributes of each [Model]</a:t>
            </a:r>
          </a:p>
          <a:p>
            <a:r>
              <a:rPr lang="en-US" dirty="0" smtClean="0"/>
              <a:t>Data structures created for each parameter</a:t>
            </a:r>
          </a:p>
          <a:p>
            <a:pPr lvl="1"/>
            <a:r>
              <a:rPr lang="en-US" dirty="0" smtClean="0"/>
              <a:t>Data{</a:t>
            </a:r>
            <a:r>
              <a:rPr lang="en-US" dirty="0" err="1" smtClean="0"/>
              <a:t>Base_Model</a:t>
            </a:r>
            <a:r>
              <a:rPr lang="en-US" dirty="0" smtClean="0"/>
              <a:t>}{</a:t>
            </a:r>
            <a:r>
              <a:rPr lang="en-US" dirty="0" err="1" smtClean="0"/>
              <a:t>Speed_Grade</a:t>
            </a:r>
            <a:r>
              <a:rPr lang="en-US" dirty="0" smtClean="0"/>
              <a:t>}{</a:t>
            </a:r>
            <a:r>
              <a:rPr lang="en-US" dirty="0" err="1" smtClean="0"/>
              <a:t>Parameter_Name</a:t>
            </a:r>
            <a:r>
              <a:rPr lang="en-US" dirty="0" smtClean="0"/>
              <a:t>}</a:t>
            </a:r>
          </a:p>
          <a:p>
            <a:r>
              <a:rPr lang="en-US" dirty="0" smtClean="0"/>
              <a:t>Iterate for each [Model] to print the template section</a:t>
            </a:r>
          </a:p>
          <a:p>
            <a:pPr lvl="1"/>
            <a:r>
              <a:rPr lang="en-US" dirty="0" smtClean="0"/>
              <a:t>Look up parameter values in the data structures</a:t>
            </a:r>
          </a:p>
          <a:p>
            <a:pPr lvl="1"/>
            <a:r>
              <a:rPr lang="en-US" dirty="0" smtClean="0"/>
              <a:t>Subroutines to print each set of parameters to the template</a:t>
            </a:r>
          </a:p>
          <a:p>
            <a:pPr lvl="1"/>
            <a:r>
              <a:rPr lang="en-US" dirty="0" smtClean="0"/>
              <a:t>Different cases of print routines for each </a:t>
            </a:r>
            <a:r>
              <a:rPr lang="en-US" dirty="0" err="1" smtClean="0"/>
              <a:t>Model_type</a:t>
            </a:r>
            <a:endParaRPr lang="en-US" dirty="0" smtClean="0"/>
          </a:p>
          <a:p>
            <a:pPr lvl="1">
              <a:buNone/>
            </a:pPr>
            <a:endParaRPr lang="en-US" dirty="0"/>
          </a:p>
        </p:txBody>
      </p:sp>
    </p:spTree>
  </p:cSld>
  <p:clrMapOvr>
    <a:masterClrMapping/>
  </p:clrMapOvr>
  <p:transition>
    <p:fade/>
  </p:transition>
</p:sld>
</file>

<file path=ppt/theme/theme1.xml><?xml version="1.0" encoding="utf-8"?>
<a:theme xmlns:a="http://schemas.openxmlformats.org/drawingml/2006/main" name="Blank">
  <a:themeElements>
    <a:clrScheme name="Micron 2007">
      <a:dk1>
        <a:srgbClr val="002060"/>
      </a:dk1>
      <a:lt1>
        <a:sysClr val="window" lastClr="FFFFFF"/>
      </a:lt1>
      <a:dk2>
        <a:srgbClr val="002060"/>
      </a:dk2>
      <a:lt2>
        <a:srgbClr val="FFFFFF"/>
      </a:lt2>
      <a:accent1>
        <a:srgbClr val="CEB966"/>
      </a:accent1>
      <a:accent2>
        <a:srgbClr val="9CB084"/>
      </a:accent2>
      <a:accent3>
        <a:srgbClr val="6BB1C9"/>
      </a:accent3>
      <a:accent4>
        <a:srgbClr val="6585CF"/>
      </a:accent4>
      <a:accent5>
        <a:srgbClr val="7E6BC9"/>
      </a:accent5>
      <a:accent6>
        <a:srgbClr val="A379BB"/>
      </a:accent6>
      <a:hlink>
        <a:srgbClr val="2F75FF"/>
      </a:hlink>
      <a:folHlink>
        <a:srgbClr val="3D8DA9"/>
      </a:folHlink>
    </a:clrScheme>
    <a:fontScheme name="Tahoma">
      <a:majorFont>
        <a:latin typeface="Tahoma"/>
        <a:ea typeface="MS PGothic"/>
        <a:cs typeface=""/>
      </a:majorFont>
      <a:minorFont>
        <a:latin typeface="Tahoma"/>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square" lIns="92075" tIns="46038" rIns="92075" bIns="46038"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1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2075" tIns="46038" rIns="92075" bIns="4603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defRPr>
        </a:defPPr>
      </a:lstStyle>
    </a:lnDef>
    <a:txDef>
      <a:spPr>
        <a:noFill/>
      </a:spPr>
      <a:bodyPr wrap="none" rtlCol="0">
        <a:spAutoFit/>
      </a:bodyPr>
      <a:lstStyle>
        <a:defPPr>
          <a:defRPr sz="1800" dirty="0" smtClean="0"/>
        </a:defPPr>
      </a:lstStyle>
    </a:txDef>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Blank 8">
        <a:dk1>
          <a:srgbClr val="000000"/>
        </a:dk1>
        <a:lt1>
          <a:srgbClr val="FFFFFF"/>
        </a:lt1>
        <a:dk2>
          <a:srgbClr val="000099"/>
        </a:dk2>
        <a:lt2>
          <a:srgbClr val="808080"/>
        </a:lt2>
        <a:accent1>
          <a:srgbClr val="FFCC00"/>
        </a:accent1>
        <a:accent2>
          <a:srgbClr val="800080"/>
        </a:accent2>
        <a:accent3>
          <a:srgbClr val="FFFFFF"/>
        </a:accent3>
        <a:accent4>
          <a:srgbClr val="000000"/>
        </a:accent4>
        <a:accent5>
          <a:srgbClr val="FFE2AA"/>
        </a:accent5>
        <a:accent6>
          <a:srgbClr val="730073"/>
        </a:accent6>
        <a:hlink>
          <a:srgbClr val="006666"/>
        </a:hlink>
        <a:folHlink>
          <a:srgbClr val="A50021"/>
        </a:folHlink>
      </a:clrScheme>
      <a:clrMap bg1="lt1" tx1="dk1" bg2="lt2" tx2="dk2" accent1="accent1" accent2="accent2" accent3="accent3" accent4="accent4" accent5="accent5" accent6="accent6" hlink="hlink" folHlink="folHlink"/>
    </a:extraClrScheme>
    <a:extraClrScheme>
      <a:clrScheme name="1_Blank 9">
        <a:dk1>
          <a:srgbClr val="072B5E"/>
        </a:dk1>
        <a:lt1>
          <a:srgbClr val="FFFFFF"/>
        </a:lt1>
        <a:dk2>
          <a:srgbClr val="072B5E"/>
        </a:dk2>
        <a:lt2>
          <a:srgbClr val="808080"/>
        </a:lt2>
        <a:accent1>
          <a:srgbClr val="455E90"/>
        </a:accent1>
        <a:accent2>
          <a:srgbClr val="7F0700"/>
        </a:accent2>
        <a:accent3>
          <a:srgbClr val="FFFFFF"/>
        </a:accent3>
        <a:accent4>
          <a:srgbClr val="05234F"/>
        </a:accent4>
        <a:accent5>
          <a:srgbClr val="B0B6C6"/>
        </a:accent5>
        <a:accent6>
          <a:srgbClr val="720600"/>
        </a:accent6>
        <a:hlink>
          <a:srgbClr val="3D8DA9"/>
        </a:hlink>
        <a:folHlink>
          <a:srgbClr val="796BB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icron 2007">
      <a:dk1>
        <a:srgbClr val="002060"/>
      </a:dk1>
      <a:lt1>
        <a:sysClr val="window" lastClr="FFFFFF"/>
      </a:lt1>
      <a:dk2>
        <a:srgbClr val="002060"/>
      </a:dk2>
      <a:lt2>
        <a:srgbClr val="FFFFFF"/>
      </a:lt2>
      <a:accent1>
        <a:srgbClr val="CEB966"/>
      </a:accent1>
      <a:accent2>
        <a:srgbClr val="9CB084"/>
      </a:accent2>
      <a:accent3>
        <a:srgbClr val="6BB1C9"/>
      </a:accent3>
      <a:accent4>
        <a:srgbClr val="6585CF"/>
      </a:accent4>
      <a:accent5>
        <a:srgbClr val="7E6BC9"/>
      </a:accent5>
      <a:accent6>
        <a:srgbClr val="A379BB"/>
      </a:accent6>
      <a:hlink>
        <a:srgbClr val="2F75FF"/>
      </a:hlink>
      <a:folHlink>
        <a:srgbClr val="3D8DA9"/>
      </a:folHlink>
    </a:clrScheme>
    <a:fontScheme name="Tahoma">
      <a:majorFont>
        <a:latin typeface="Tahoma"/>
        <a:ea typeface="MS PGothic"/>
        <a:cs typeface=""/>
      </a:majorFont>
      <a:minorFont>
        <a:latin typeface="Tahoma"/>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A2B691885D53743AA16D888E4907591" ma:contentTypeVersion="0" ma:contentTypeDescription="Create a new document." ma:contentTypeScope="" ma:versionID="5232b155e346b251610eaf28e18a2e51">
  <xsd:schema xmlns:xsd="http://www.w3.org/2001/XMLSchema" xmlns:p="http://schemas.microsoft.com/office/2006/metadata/properties" targetNamespace="http://schemas.microsoft.com/office/2006/metadata/properties" ma:root="true" ma:fieldsID="b6d07dc4efc8556ce6720bc4f79f387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BCA4E2-384F-4C9B-954A-923F8E8289E7}">
  <ds:schemaRefs>
    <ds:schemaRef ds:uri="http://schemas.microsoft.com/office/2006/metadata/properties"/>
  </ds:schemaRefs>
</ds:datastoreItem>
</file>

<file path=customXml/itemProps2.xml><?xml version="1.0" encoding="utf-8"?>
<ds:datastoreItem xmlns:ds="http://schemas.openxmlformats.org/officeDocument/2006/customXml" ds:itemID="{F0B6A0C4-67CC-432B-9C74-9755DE5619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869C5B2-A092-4181-A472-33CF2DB851D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20562</TotalTime>
  <Words>1227</Words>
  <Application>Microsoft Office PowerPoint</Application>
  <PresentationFormat>On-screen Show (4:3)</PresentationFormat>
  <Paragraphs>473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Blank</vt:lpstr>
      <vt:lpstr>IBIS Quality Control Through Scripting</vt:lpstr>
      <vt:lpstr>Outline</vt:lpstr>
      <vt:lpstr>Why Use Scripts for Quality Control</vt:lpstr>
      <vt:lpstr>IBIS Generation Flow</vt:lpstr>
      <vt:lpstr>Build IBIS Template: Concept</vt:lpstr>
      <vt:lpstr>Build IBIS Template: Requirements</vt:lpstr>
      <vt:lpstr>Build IBIS Template: Input Examples</vt:lpstr>
      <vt:lpstr>Build IBIS Template: Process Flow</vt:lpstr>
      <vt:lpstr>Build IBIS Template: Details</vt:lpstr>
      <vt:lpstr>Import Table Data</vt:lpstr>
      <vt:lpstr>Format Package RLC Data</vt:lpstr>
      <vt:lpstr>IBIS Parameter Check</vt:lpstr>
      <vt:lpstr>Build EBD Model</vt:lpstr>
      <vt:lpstr>EBD Connectivity Report</vt:lpstr>
      <vt:lpstr>Conclusions</vt:lpstr>
      <vt:lpstr>Slide 16</vt:lpstr>
    </vt:vector>
  </TitlesOfParts>
  <Company>Micron Technology,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IBIS Quality Control with PERL Scripts</dc:title>
  <dc:creator>jdbutterfiel</dc:creator>
  <cp:lastModifiedBy>jdbutterfiel</cp:lastModifiedBy>
  <cp:revision>522</cp:revision>
  <cp:lastPrinted>2001-04-11T21:27:24Z</cp:lastPrinted>
  <dcterms:created xsi:type="dcterms:W3CDTF">2012-05-10T20:18:06Z</dcterms:created>
  <dcterms:modified xsi:type="dcterms:W3CDTF">2012-05-30T21:20:14Z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0x010100DA2B691885D53743AA16D888E4907591</vt:lpwstr>
  </property>
</Properties>
</file>