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4" r:id="rId1"/>
  </p:sldMasterIdLst>
  <p:sldIdLst>
    <p:sldId id="256" r:id="rId2"/>
    <p:sldId id="259" r:id="rId3"/>
    <p:sldId id="260" r:id="rId4"/>
    <p:sldId id="261" r:id="rId5"/>
    <p:sldId id="257" r:id="rId6"/>
    <p:sldId id="258" r:id="rId7"/>
    <p:sldId id="262" r:id="rId8"/>
    <p:sldId id="266" r:id="rId9"/>
    <p:sldId id="264" r:id="rId10"/>
    <p:sldId id="267" r:id="rId11"/>
    <p:sldId id="265" r:id="rId12"/>
  </p:sldIdLst>
  <p:sldSz cx="9144000" cy="6858000" type="screen4x3"/>
  <p:notesSz cx="7019925" cy="9305925"/>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39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hyperlink" Target="http://www.altera.com/legal"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A2CF77-6BDF-44C6-9BAA-371918D26C43}" type="datetimeFigureOut">
              <a:rPr lang="en-US" smtClean="0"/>
              <a:pPr/>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DF42E-5D2E-473A-9915-08CA0F086D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2CF77-6BDF-44C6-9BAA-371918D26C43}" type="datetimeFigureOut">
              <a:rPr lang="en-US" smtClean="0"/>
              <a:pPr/>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2CF77-6BDF-44C6-9BAA-371918D26C43}" type="datetimeFigureOut">
              <a:rPr lang="en-US" smtClean="0"/>
              <a:pPr/>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hank You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99331" name="Rectangle 3"/>
          <p:cNvSpPr>
            <a:spLocks noGrp="1" noChangeArrowheads="1"/>
          </p:cNvSpPr>
          <p:nvPr>
            <p:ph type="ctrTitle"/>
          </p:nvPr>
        </p:nvSpPr>
        <p:spPr>
          <a:xfrm flipV="1">
            <a:off x="6972300" y="68581"/>
            <a:ext cx="701040" cy="45719"/>
          </a:xfrm>
        </p:spPr>
        <p:txBody>
          <a:bodyPr anchor="ctr"/>
          <a:lstStyle>
            <a:lvl1pPr>
              <a:defRPr sz="500">
                <a:solidFill>
                  <a:schemeClr val="bg1"/>
                </a:solidFill>
              </a:defRPr>
            </a:lvl1pPr>
          </a:lstStyle>
          <a:p>
            <a:r>
              <a:rPr lang="en-US" smtClean="0"/>
              <a:t>Click to edit Master title style</a:t>
            </a:r>
            <a:endParaRPr lang="en-US" dirty="0"/>
          </a:p>
        </p:txBody>
      </p:sp>
      <p:pic>
        <p:nvPicPr>
          <p:cNvPr id="99347" name="Picture 9" descr="Untitled-4.png"/>
          <p:cNvPicPr>
            <a:picLocks noChangeAspect="1"/>
          </p:cNvPicPr>
          <p:nvPr/>
        </p:nvPicPr>
        <p:blipFill>
          <a:blip r:embed="rId3"/>
          <a:srcRect/>
          <a:stretch>
            <a:fillRect/>
          </a:stretch>
        </p:blipFill>
        <p:spPr bwMode="auto">
          <a:xfrm>
            <a:off x="7388225" y="6276975"/>
            <a:ext cx="1384300" cy="295275"/>
          </a:xfrm>
          <a:prstGeom prst="rect">
            <a:avLst/>
          </a:prstGeom>
          <a:noFill/>
          <a:ln w="9525">
            <a:noFill/>
            <a:miter lim="800000"/>
            <a:headEnd/>
            <a:tailEnd/>
          </a:ln>
        </p:spPr>
      </p:pic>
      <p:sp>
        <p:nvSpPr>
          <p:cNvPr id="6" name="Rectangle 12"/>
          <p:cNvSpPr>
            <a:spLocks noChangeArrowheads="1"/>
          </p:cNvSpPr>
          <p:nvPr userDrawn="1"/>
        </p:nvSpPr>
        <p:spPr bwMode="auto">
          <a:xfrm>
            <a:off x="295275" y="6332220"/>
            <a:ext cx="4248150" cy="381000"/>
          </a:xfrm>
          <a:prstGeom prst="rect">
            <a:avLst/>
          </a:prstGeom>
          <a:noFill/>
          <a:ln w="9525">
            <a:noFill/>
            <a:miter lim="800000"/>
            <a:headEnd/>
            <a:tailEnd/>
          </a:ln>
          <a:effectLst/>
        </p:spPr>
        <p:txBody>
          <a:bodyPr/>
          <a:lstStyle/>
          <a:p>
            <a:r>
              <a:rPr lang="en-US" sz="900" dirty="0">
                <a:solidFill>
                  <a:schemeClr val="bg1"/>
                </a:solidFill>
              </a:rPr>
              <a:t>© </a:t>
            </a:r>
            <a:r>
              <a:rPr lang="en-US" sz="900" dirty="0" smtClean="0">
                <a:solidFill>
                  <a:schemeClr val="bg1"/>
                </a:solidFill>
              </a:rPr>
              <a:t>2012 Altera </a:t>
            </a:r>
            <a:r>
              <a:rPr lang="en-US" sz="900" dirty="0">
                <a:solidFill>
                  <a:schemeClr val="bg1"/>
                </a:solidFill>
              </a:rPr>
              <a:t>Corporation—</a:t>
            </a:r>
            <a:r>
              <a:rPr lang="en-US" sz="900" b="1" dirty="0">
                <a:solidFill>
                  <a:schemeClr val="bg1"/>
                </a:solidFill>
              </a:rPr>
              <a:t>Confidential </a:t>
            </a:r>
          </a:p>
        </p:txBody>
      </p:sp>
      <p:sp>
        <p:nvSpPr>
          <p:cNvPr id="7" name="Rectangle 11"/>
          <p:cNvSpPr>
            <a:spLocks noChangeArrowheads="1"/>
          </p:cNvSpPr>
          <p:nvPr userDrawn="1"/>
        </p:nvSpPr>
        <p:spPr bwMode="auto">
          <a:xfrm>
            <a:off x="295275" y="6519446"/>
            <a:ext cx="6734175" cy="276999"/>
          </a:xfrm>
          <a:prstGeom prst="rect">
            <a:avLst/>
          </a:prstGeom>
          <a:noFill/>
          <a:ln w="9525">
            <a:noFill/>
            <a:miter lim="800000"/>
            <a:headEnd/>
            <a:tailEnd/>
          </a:ln>
          <a:effectLst/>
        </p:spPr>
        <p:txBody>
          <a:bodyPr wrap="square">
            <a:spAutoFit/>
          </a:bodyPr>
          <a:lstStyle/>
          <a:p>
            <a:pPr>
              <a:defRPr/>
            </a:pPr>
            <a:r>
              <a:rPr lang="en-US" sz="600" b="0" kern="1200" dirty="0" smtClean="0">
                <a:solidFill>
                  <a:schemeClr val="bg1"/>
                </a:solidFill>
                <a:latin typeface="Arial" charset="0"/>
                <a:ea typeface="+mn-ea"/>
                <a:cs typeface="+mn-cs"/>
              </a:rPr>
              <a:t>ALTERA, ARRIA, CYCLONE, HARDCOPY, MAX, MEGACORE, NIOS, QUARTUS and STRATIX words and logos are trademarks of Altera Corporation and registered in the U.S. Patent and Trademark Office and in other countries. All other words and logos identified as trademarks or service marks are the property of their respective holders as described at </a:t>
            </a:r>
            <a:r>
              <a:rPr lang="en-US" sz="600" b="0" u="none" strike="noStrike" kern="1200" dirty="0" smtClean="0">
                <a:solidFill>
                  <a:schemeClr val="bg1"/>
                </a:solidFill>
                <a:latin typeface="Arial" charset="0"/>
                <a:ea typeface="+mn-ea"/>
                <a:cs typeface="+mn-cs"/>
                <a:hlinkClick r:id="rId4"/>
              </a:rPr>
              <a:t>www.altera.com/legal</a:t>
            </a:r>
            <a:r>
              <a:rPr lang="en-US" sz="600" b="0" kern="1200" dirty="0" smtClean="0">
                <a:solidFill>
                  <a:schemeClr val="bg1"/>
                </a:solidFill>
                <a:latin typeface="Arial" charset="0"/>
                <a:ea typeface="+mn-ea"/>
                <a:cs typeface="+mn-cs"/>
              </a:rPr>
              <a:t>.</a:t>
            </a:r>
            <a:endParaRPr lang="en-US" sz="600" b="0" dirty="0" smtClean="0">
              <a:solidFill>
                <a:schemeClr val="bg1"/>
              </a:solidFill>
              <a:latin typeface="Arial" charset="0"/>
            </a:endParaRPr>
          </a:p>
        </p:txBody>
      </p:sp>
      <p:sp>
        <p:nvSpPr>
          <p:cNvPr id="8" name="Rectangle 7"/>
          <p:cNvSpPr>
            <a:spLocks noGrp="1" noChangeArrowheads="1"/>
          </p:cNvSpPr>
          <p:nvPr userDrawn="1"/>
        </p:nvSpPr>
        <p:spPr bwMode="auto">
          <a:xfrm>
            <a:off x="541020" y="1749038"/>
            <a:ext cx="7772400" cy="14700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rgbClr val="FF6600"/>
                </a:solidFill>
                <a:latin typeface="+mj-lt"/>
                <a:ea typeface="+mj-ea"/>
                <a:cs typeface="+mj-cs"/>
              </a:defRPr>
            </a:lvl1pPr>
            <a:lvl2pPr algn="l" rtl="0" eaLnBrk="1" fontAlgn="base" hangingPunct="1">
              <a:spcBef>
                <a:spcPct val="0"/>
              </a:spcBef>
              <a:spcAft>
                <a:spcPct val="0"/>
              </a:spcAft>
              <a:defRPr sz="3200" b="1">
                <a:solidFill>
                  <a:srgbClr val="003399"/>
                </a:solidFill>
                <a:latin typeface="Arial" pitchFamily="34" charset="0"/>
              </a:defRPr>
            </a:lvl2pPr>
            <a:lvl3pPr algn="l" rtl="0" eaLnBrk="1" fontAlgn="base" hangingPunct="1">
              <a:spcBef>
                <a:spcPct val="0"/>
              </a:spcBef>
              <a:spcAft>
                <a:spcPct val="0"/>
              </a:spcAft>
              <a:defRPr sz="3200" b="1">
                <a:solidFill>
                  <a:srgbClr val="003399"/>
                </a:solidFill>
                <a:latin typeface="Arial" pitchFamily="34" charset="0"/>
              </a:defRPr>
            </a:lvl3pPr>
            <a:lvl4pPr algn="l" rtl="0" eaLnBrk="1" fontAlgn="base" hangingPunct="1">
              <a:spcBef>
                <a:spcPct val="0"/>
              </a:spcBef>
              <a:spcAft>
                <a:spcPct val="0"/>
              </a:spcAft>
              <a:defRPr sz="3200" b="1">
                <a:solidFill>
                  <a:srgbClr val="003399"/>
                </a:solidFill>
                <a:latin typeface="Arial" pitchFamily="34" charset="0"/>
              </a:defRPr>
            </a:lvl4pPr>
            <a:lvl5pPr algn="l" rtl="0" eaLnBrk="1" fontAlgn="base" hangingPunct="1">
              <a:spcBef>
                <a:spcPct val="0"/>
              </a:spcBef>
              <a:spcAft>
                <a:spcPct val="0"/>
              </a:spcAft>
              <a:defRPr sz="3200" b="1">
                <a:solidFill>
                  <a:srgbClr val="003399"/>
                </a:solidFill>
                <a:latin typeface="Arial" pitchFamily="34" charset="0"/>
              </a:defRPr>
            </a:lvl5pPr>
            <a:lvl6pPr marL="457200" algn="l" rtl="0" eaLnBrk="1" fontAlgn="base" hangingPunct="1">
              <a:spcBef>
                <a:spcPct val="0"/>
              </a:spcBef>
              <a:spcAft>
                <a:spcPct val="0"/>
              </a:spcAft>
              <a:defRPr sz="3200" b="1">
                <a:solidFill>
                  <a:srgbClr val="003399"/>
                </a:solidFill>
                <a:latin typeface="Arial" pitchFamily="34" charset="0"/>
              </a:defRPr>
            </a:lvl6pPr>
            <a:lvl7pPr marL="914400" algn="l" rtl="0" eaLnBrk="1" fontAlgn="base" hangingPunct="1">
              <a:spcBef>
                <a:spcPct val="0"/>
              </a:spcBef>
              <a:spcAft>
                <a:spcPct val="0"/>
              </a:spcAft>
              <a:defRPr sz="3200" b="1">
                <a:solidFill>
                  <a:srgbClr val="003399"/>
                </a:solidFill>
                <a:latin typeface="Arial" pitchFamily="34" charset="0"/>
              </a:defRPr>
            </a:lvl7pPr>
            <a:lvl8pPr marL="1371600" algn="l" rtl="0" eaLnBrk="1" fontAlgn="base" hangingPunct="1">
              <a:spcBef>
                <a:spcPct val="0"/>
              </a:spcBef>
              <a:spcAft>
                <a:spcPct val="0"/>
              </a:spcAft>
              <a:defRPr sz="3200" b="1">
                <a:solidFill>
                  <a:srgbClr val="003399"/>
                </a:solidFill>
                <a:latin typeface="Arial" pitchFamily="34" charset="0"/>
              </a:defRPr>
            </a:lvl8pPr>
            <a:lvl9pPr marL="1828800" algn="l" rtl="0" eaLnBrk="1" fontAlgn="base" hangingPunct="1">
              <a:spcBef>
                <a:spcPct val="0"/>
              </a:spcBef>
              <a:spcAft>
                <a:spcPct val="0"/>
              </a:spcAft>
              <a:defRPr sz="3200" b="1">
                <a:solidFill>
                  <a:srgbClr val="003399"/>
                </a:solidFill>
                <a:latin typeface="Arial" pitchFamily="34" charset="0"/>
              </a:defRPr>
            </a:lvl9pPr>
          </a:lstStyle>
          <a:p>
            <a:r>
              <a:rPr lang="en-US" dirty="0" smtClean="0"/>
              <a:t>Thank You</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A2CF77-6BDF-44C6-9BAA-371918D26C43}" type="datetimeFigureOut">
              <a:rPr lang="en-US" smtClean="0"/>
              <a:pPr/>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6CE5E3FE-A279-48DF-B3FF-4EAF46D5DB6F}"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A2CF77-6BDF-44C6-9BAA-371918D26C43}" type="datetimeFigureOut">
              <a:rPr lang="en-US" smtClean="0"/>
              <a:pPr/>
              <a:t>6/4/2012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A2CF77-6BDF-44C6-9BAA-371918D26C43}" type="datetimeFigureOut">
              <a:rPr lang="en-US" smtClean="0"/>
              <a:pPr/>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A2CF77-6BDF-44C6-9BAA-371918D26C43}" type="datetimeFigureOut">
              <a:rPr lang="en-US" smtClean="0"/>
              <a:pPr/>
              <a:t>6/4/2012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A2CF77-6BDF-44C6-9BAA-371918D26C43}" type="datetimeFigureOut">
              <a:rPr lang="en-US" smtClean="0"/>
              <a:pPr/>
              <a:t>6/4/2012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A2CF77-6BDF-44C6-9BAA-371918D26C43}" type="datetimeFigureOut">
              <a:rPr lang="en-US" smtClean="0"/>
              <a:pPr/>
              <a:t>6/4/2012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A2CF77-6BDF-44C6-9BAA-371918D26C43}" type="datetimeFigureOut">
              <a:rPr lang="en-US" smtClean="0"/>
              <a:pPr/>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A2CF77-6BDF-44C6-9BAA-371918D26C43}" type="datetimeFigureOut">
              <a:rPr lang="en-US" smtClean="0"/>
              <a:pPr/>
              <a:t>6/4/2012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7458CCC-A01F-4BAD-8893-F5EE8547F955}" type="slidenum">
              <a:rPr lang="en-US" smtClean="0"/>
              <a:pPr>
                <a:defRPr/>
              </a:pPr>
              <a:t>‹#›</a:t>
            </a:fld>
            <a:endParaRPr lang="en-US"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A2CF77-6BDF-44C6-9BAA-371918D26C43}" type="datetimeFigureOut">
              <a:rPr lang="en-US" smtClean="0"/>
              <a:pPr/>
              <a:t>6/4/2012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58CCC-A01F-4BAD-8893-F5EE8547F95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5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50950"/>
            <a:ext cx="8001000" cy="1143000"/>
          </a:xfrm>
        </p:spPr>
        <p:txBody>
          <a:bodyPr>
            <a:normAutofit fontScale="90000"/>
          </a:bodyPr>
          <a:lstStyle/>
          <a:p>
            <a:pPr algn="l"/>
            <a:r>
              <a:rPr lang="en-US" dirty="0" smtClean="0"/>
              <a:t>Adventures in Haskell AMI Modeling</a:t>
            </a:r>
            <a:br>
              <a:rPr lang="en-US" dirty="0" smtClean="0"/>
            </a:br>
            <a:r>
              <a:rPr lang="en-US" dirty="0" smtClean="0"/>
              <a:t>– Part Deux</a:t>
            </a:r>
            <a:endParaRPr lang="en-US" dirty="0"/>
          </a:p>
        </p:txBody>
      </p:sp>
      <p:sp>
        <p:nvSpPr>
          <p:cNvPr id="3" name="Subtitle 2"/>
          <p:cNvSpPr>
            <a:spLocks noGrp="1"/>
          </p:cNvSpPr>
          <p:nvPr>
            <p:ph type="subTitle" idx="1"/>
          </p:nvPr>
        </p:nvSpPr>
        <p:spPr>
          <a:xfrm>
            <a:off x="914400" y="2743200"/>
            <a:ext cx="7467600" cy="3429000"/>
          </a:xfrm>
        </p:spPr>
        <p:txBody>
          <a:bodyPr>
            <a:normAutofit/>
          </a:bodyPr>
          <a:lstStyle/>
          <a:p>
            <a:pPr algn="l"/>
            <a:r>
              <a:rPr lang="en-US" dirty="0" smtClean="0"/>
              <a:t>David Banas</a:t>
            </a:r>
          </a:p>
          <a:p>
            <a:pPr algn="l"/>
            <a:r>
              <a:rPr lang="en-US" dirty="0" smtClean="0"/>
              <a:t>IBIS Open Forum Summit at DAC,</a:t>
            </a:r>
          </a:p>
          <a:p>
            <a:pPr algn="l"/>
            <a:r>
              <a:rPr lang="en-US" dirty="0" smtClean="0"/>
              <a:t>San Francisco</a:t>
            </a:r>
          </a:p>
          <a:p>
            <a:pPr algn="l"/>
            <a:r>
              <a:rPr lang="en-US" dirty="0" smtClean="0"/>
              <a:t>June 5, 2012</a:t>
            </a:r>
          </a:p>
          <a:p>
            <a:pPr algn="l"/>
            <a:r>
              <a:rPr lang="en-US" dirty="0" smtClean="0"/>
              <a:t>Version 0.1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Profiling Results</a:t>
            </a:r>
            <a:endParaRPr lang="en-US" dirty="0"/>
          </a:p>
        </p:txBody>
      </p:sp>
      <p:sp>
        <p:nvSpPr>
          <p:cNvPr id="3" name="Content Placeholder 2"/>
          <p:cNvSpPr>
            <a:spLocks noGrp="1"/>
          </p:cNvSpPr>
          <p:nvPr>
            <p:ph idx="1"/>
          </p:nvPr>
        </p:nvSpPr>
        <p:spPr>
          <a:xfrm>
            <a:off x="457200" y="1295400"/>
            <a:ext cx="8229600" cy="4876800"/>
          </a:xfrm>
        </p:spPr>
        <p:txBody>
          <a:bodyPr>
            <a:noAutofit/>
          </a:bodyPr>
          <a:lstStyle/>
          <a:p>
            <a:pPr>
              <a:buNone/>
            </a:pPr>
            <a:r>
              <a:rPr lang="en-US" sz="1100" dirty="0" smtClean="0">
                <a:latin typeface="Courier New" pitchFamily="49" charset="0"/>
                <a:cs typeface="Courier New" pitchFamily="49" charset="0"/>
              </a:rPr>
              <a:t>COST CENTRE                    MODULE               %time %</a:t>
            </a:r>
            <a:r>
              <a:rPr lang="en-US" sz="1100" dirty="0" err="1" smtClean="0">
                <a:latin typeface="Courier New" pitchFamily="49" charset="0"/>
                <a:cs typeface="Courier New" pitchFamily="49" charset="0"/>
              </a:rPr>
              <a:t>alloc</a:t>
            </a:r>
            <a:endParaRPr lang="en-US" sz="1100" dirty="0" smtClean="0">
              <a:latin typeface="Courier New" pitchFamily="49" charset="0"/>
              <a:cs typeface="Courier New" pitchFamily="49" charset="0"/>
            </a:endParaRPr>
          </a:p>
          <a:p>
            <a:pPr>
              <a:buNone/>
            </a:pPr>
            <a:endParaRPr lang="en-US" sz="1100" dirty="0" smtClean="0">
              <a:latin typeface="Courier New" pitchFamily="49" charset="0"/>
              <a:cs typeface="Courier New" pitchFamily="49" charset="0"/>
            </a:endParaRPr>
          </a:p>
          <a:p>
            <a:pPr>
              <a:buNone/>
            </a:pPr>
            <a:r>
              <a:rPr lang="en-US" sz="1100" b="1" dirty="0" err="1" smtClean="0">
                <a:latin typeface="Courier New" pitchFamily="49" charset="0"/>
                <a:cs typeface="Courier New" pitchFamily="49" charset="0"/>
              </a:rPr>
              <a:t>filterAuto</a:t>
            </a:r>
            <a:r>
              <a:rPr lang="en-US" sz="1100" b="1" dirty="0" smtClean="0">
                <a:latin typeface="Courier New" pitchFamily="49" charset="0"/>
                <a:cs typeface="Courier New" pitchFamily="49" charset="0"/>
              </a:rPr>
              <a:t>                     Filter                54.8   60.2</a:t>
            </a:r>
          </a:p>
          <a:p>
            <a:pPr>
              <a:buNone/>
            </a:pPr>
            <a:r>
              <a:rPr lang="en-US" sz="1100" dirty="0" smtClean="0">
                <a:latin typeface="Courier New" pitchFamily="49" charset="0"/>
                <a:cs typeface="Courier New" pitchFamily="49" charset="0"/>
              </a:rPr>
              <a:t>compress                       </a:t>
            </a:r>
            <a:r>
              <a:rPr lang="en-US" sz="1100" dirty="0" err="1" smtClean="0">
                <a:latin typeface="Courier New" pitchFamily="49" charset="0"/>
                <a:cs typeface="Courier New" pitchFamily="49" charset="0"/>
              </a:rPr>
              <a:t>ExmplUsrModel</a:t>
            </a:r>
            <a:r>
              <a:rPr lang="en-US" sz="1100" dirty="0" smtClean="0">
                <a:latin typeface="Courier New" pitchFamily="49" charset="0"/>
                <a:cs typeface="Courier New" pitchFamily="49" charset="0"/>
              </a:rPr>
              <a:t>         17.7   15.8</a:t>
            </a:r>
          </a:p>
          <a:p>
            <a:pPr>
              <a:buNone/>
            </a:pPr>
            <a:r>
              <a:rPr lang="en-US" sz="1100" dirty="0" smtClean="0">
                <a:latin typeface="Courier New" pitchFamily="49" charset="0"/>
                <a:cs typeface="Courier New" pitchFamily="49" charset="0"/>
              </a:rPr>
              <a:t>main                           </a:t>
            </a:r>
            <a:r>
              <a:rPr lang="en-US" sz="1100" dirty="0" err="1" smtClean="0">
                <a:latin typeface="Courier New" pitchFamily="49" charset="0"/>
                <a:cs typeface="Courier New" pitchFamily="49" charset="0"/>
              </a:rPr>
              <a:t>Main</a:t>
            </a:r>
            <a:r>
              <a:rPr lang="en-US" sz="1100" dirty="0" smtClean="0">
                <a:latin typeface="Courier New" pitchFamily="49" charset="0"/>
                <a:cs typeface="Courier New" pitchFamily="49" charset="0"/>
              </a:rPr>
              <a:t>                  16.8   14.4</a:t>
            </a:r>
          </a:p>
          <a:p>
            <a:pPr>
              <a:buNone/>
            </a:pPr>
            <a:r>
              <a:rPr lang="en-US" sz="1100" dirty="0" err="1" smtClean="0">
                <a:latin typeface="Courier New" pitchFamily="49" charset="0"/>
                <a:cs typeface="Courier New" pitchFamily="49" charset="0"/>
              </a:rPr>
              <a:t>convT</a:t>
            </a:r>
            <a:r>
              <a:rPr lang="en-US" sz="1100" dirty="0" smtClean="0">
                <a:latin typeface="Courier New" pitchFamily="49" charset="0"/>
                <a:cs typeface="Courier New" pitchFamily="49" charset="0"/>
              </a:rPr>
              <a:t>                          Filter                 7.4    6.5</a:t>
            </a:r>
          </a:p>
          <a:p>
            <a:pPr>
              <a:buNone/>
            </a:pPr>
            <a:r>
              <a:rPr lang="en-US" sz="1100" dirty="0" err="1" smtClean="0">
                <a:latin typeface="Courier New" pitchFamily="49" charset="0"/>
                <a:cs typeface="Courier New" pitchFamily="49" charset="0"/>
              </a:rPr>
              <a:t>runAuto</a:t>
            </a:r>
            <a:r>
              <a:rPr lang="en-US" sz="1100" dirty="0" smtClean="0">
                <a:latin typeface="Courier New" pitchFamily="49" charset="0"/>
                <a:cs typeface="Courier New" pitchFamily="49" charset="0"/>
              </a:rPr>
              <a:t>                        Filter                 1.5    1.2</a:t>
            </a:r>
          </a:p>
          <a:p>
            <a:pPr>
              <a:buNone/>
            </a:pPr>
            <a:endParaRPr lang="en-US" sz="1100" dirty="0" smtClean="0">
              <a:latin typeface="Courier New" pitchFamily="49" charset="0"/>
              <a:cs typeface="Courier New" pitchFamily="49" charset="0"/>
            </a:endParaRPr>
          </a:p>
          <a:p>
            <a:pPr>
              <a:buNone/>
            </a:pPr>
            <a:r>
              <a:rPr lang="en-US" sz="1100" dirty="0" smtClean="0">
                <a:latin typeface="Courier New" pitchFamily="49" charset="0"/>
                <a:cs typeface="Courier New" pitchFamily="49" charset="0"/>
              </a:rPr>
              <a:t>                                                                 individual    inherited</a:t>
            </a:r>
          </a:p>
          <a:p>
            <a:pPr>
              <a:buNone/>
            </a:pPr>
            <a:r>
              <a:rPr lang="en-US" sz="1100" dirty="0" smtClean="0">
                <a:latin typeface="Courier New" pitchFamily="49" charset="0"/>
                <a:cs typeface="Courier New" pitchFamily="49" charset="0"/>
              </a:rPr>
              <a:t>COST CENTRE              MODULE                no.    entries  %time %</a:t>
            </a:r>
            <a:r>
              <a:rPr lang="en-US" sz="1100" dirty="0" err="1" smtClean="0">
                <a:latin typeface="Courier New" pitchFamily="49" charset="0"/>
                <a:cs typeface="Courier New" pitchFamily="49" charset="0"/>
              </a:rPr>
              <a:t>alloc</a:t>
            </a:r>
            <a:r>
              <a:rPr lang="en-US" sz="1100" dirty="0" smtClean="0">
                <a:latin typeface="Courier New" pitchFamily="49" charset="0"/>
                <a:cs typeface="Courier New" pitchFamily="49" charset="0"/>
              </a:rPr>
              <a:t>   %time %</a:t>
            </a:r>
            <a:r>
              <a:rPr lang="en-US" sz="1100" dirty="0" err="1" smtClean="0">
                <a:latin typeface="Courier New" pitchFamily="49" charset="0"/>
                <a:cs typeface="Courier New" pitchFamily="49" charset="0"/>
              </a:rPr>
              <a:t>alloc</a:t>
            </a:r>
            <a:endParaRPr lang="en-US" sz="1100" dirty="0" smtClean="0">
              <a:latin typeface="Courier New" pitchFamily="49" charset="0"/>
              <a:cs typeface="Courier New" pitchFamily="49" charset="0"/>
            </a:endParaRPr>
          </a:p>
          <a:p>
            <a:pPr>
              <a:buNone/>
            </a:pPr>
            <a:endParaRPr lang="en-US" sz="1100" dirty="0" smtClean="0">
              <a:latin typeface="Courier New" pitchFamily="49" charset="0"/>
              <a:cs typeface="Courier New" pitchFamily="49" charset="0"/>
            </a:endParaRPr>
          </a:p>
          <a:p>
            <a:pPr>
              <a:buNone/>
            </a:pPr>
            <a:r>
              <a:rPr lang="en-US" sz="1100" dirty="0" smtClean="0">
                <a:latin typeface="Courier New" pitchFamily="49" charset="0"/>
                <a:cs typeface="Courier New" pitchFamily="49" charset="0"/>
              </a:rPr>
              <a:t>MAIN                     </a:t>
            </a:r>
            <a:r>
              <a:rPr lang="en-US" sz="1100" dirty="0" err="1" smtClean="0">
                <a:latin typeface="Courier New" pitchFamily="49" charset="0"/>
                <a:cs typeface="Courier New" pitchFamily="49" charset="0"/>
              </a:rPr>
              <a:t>MAIN</a:t>
            </a:r>
            <a:r>
              <a:rPr lang="en-US" sz="1100" dirty="0" smtClean="0">
                <a:latin typeface="Courier New" pitchFamily="49" charset="0"/>
                <a:cs typeface="Courier New" pitchFamily="49" charset="0"/>
              </a:rPr>
              <a:t>                    1           0   0.0    0.0   100.0  100.0</a:t>
            </a:r>
          </a:p>
          <a:p>
            <a:pPr>
              <a:buNone/>
            </a:pPr>
            <a:r>
              <a:rPr lang="en-US" sz="1100" dirty="0" smtClean="0">
                <a:latin typeface="Courier New" pitchFamily="49" charset="0"/>
                <a:cs typeface="Courier New" pitchFamily="49" charset="0"/>
              </a:rPr>
              <a:t> main                    </a:t>
            </a:r>
            <a:r>
              <a:rPr lang="en-US" sz="1100" dirty="0" err="1" smtClean="0">
                <a:latin typeface="Courier New" pitchFamily="49" charset="0"/>
                <a:cs typeface="Courier New" pitchFamily="49" charset="0"/>
              </a:rPr>
              <a:t>Main</a:t>
            </a:r>
            <a:r>
              <a:rPr lang="en-US" sz="1100" dirty="0" smtClean="0">
                <a:latin typeface="Courier New" pitchFamily="49" charset="0"/>
                <a:cs typeface="Courier New" pitchFamily="49" charset="0"/>
              </a:rPr>
              <a:t>                 3318         102  16.8   14.4    99.9  100.0</a:t>
            </a:r>
          </a:p>
          <a:p>
            <a:pPr>
              <a:buNone/>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combComp</a:t>
            </a: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ExmplUsrModel</a:t>
            </a:r>
            <a:r>
              <a:rPr lang="en-US" sz="1100" dirty="0" smtClean="0">
                <a:latin typeface="Courier New" pitchFamily="49" charset="0"/>
                <a:cs typeface="Courier New" pitchFamily="49" charset="0"/>
              </a:rPr>
              <a:t>        3429           3   0.0    0.0     0.0    0.0</a:t>
            </a:r>
          </a:p>
          <a:p>
            <a:pPr>
              <a:buNone/>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usrAmiGetWave</a:t>
            </a: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ExmplUsrModel</a:t>
            </a:r>
            <a:r>
              <a:rPr lang="en-US" sz="1100" dirty="0" smtClean="0">
                <a:latin typeface="Courier New" pitchFamily="49" charset="0"/>
                <a:cs typeface="Courier New" pitchFamily="49" charset="0"/>
              </a:rPr>
              <a:t>        3368         926   0.6    0.5    83.1   85.6</a:t>
            </a:r>
          </a:p>
          <a:p>
            <a:pPr>
              <a:buNone/>
            </a:pPr>
            <a:r>
              <a:rPr lang="en-US" sz="1100" dirty="0" smtClean="0">
                <a:latin typeface="Courier New" pitchFamily="49" charset="0"/>
                <a:cs typeface="Courier New" pitchFamily="49" charset="0"/>
              </a:rPr>
              <a:t>   compress              </a:t>
            </a:r>
            <a:r>
              <a:rPr lang="en-US" sz="1100" dirty="0" err="1" smtClean="0">
                <a:latin typeface="Courier New" pitchFamily="49" charset="0"/>
                <a:cs typeface="Courier New" pitchFamily="49" charset="0"/>
              </a:rPr>
              <a:t>ExmplUsrModel</a:t>
            </a:r>
            <a:r>
              <a:rPr lang="en-US" sz="1100" dirty="0" smtClean="0">
                <a:latin typeface="Courier New" pitchFamily="49" charset="0"/>
                <a:cs typeface="Courier New" pitchFamily="49" charset="0"/>
              </a:rPr>
              <a:t>        3435      102400  17.7   15.8    17.7   15.8</a:t>
            </a:r>
          </a:p>
          <a:p>
            <a:pPr>
              <a:buNone/>
            </a:pPr>
            <a:r>
              <a:rPr lang="en-US" sz="1100" b="1" dirty="0" smtClean="0">
                <a:latin typeface="Courier New" pitchFamily="49" charset="0"/>
                <a:cs typeface="Courier New" pitchFamily="49" charset="0"/>
              </a:rPr>
              <a:t>   </a:t>
            </a:r>
            <a:r>
              <a:rPr lang="en-US" sz="1100" b="1" dirty="0" err="1" smtClean="0">
                <a:latin typeface="Courier New" pitchFamily="49" charset="0"/>
                <a:cs typeface="Courier New" pitchFamily="49" charset="0"/>
              </a:rPr>
              <a:t>filterAuto</a:t>
            </a:r>
            <a:r>
              <a:rPr lang="en-US" sz="1100" b="1" dirty="0" smtClean="0">
                <a:latin typeface="Courier New" pitchFamily="49" charset="0"/>
                <a:cs typeface="Courier New" pitchFamily="49" charset="0"/>
              </a:rPr>
              <a:t>            Filter               3401     1232400  54.7   60.2    62.3   67.1</a:t>
            </a:r>
          </a:p>
          <a:p>
            <a:pPr>
              <a:buNone/>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convT</a:t>
            </a:r>
            <a:r>
              <a:rPr lang="en-US" sz="1100" dirty="0" smtClean="0">
                <a:latin typeface="Courier New" pitchFamily="49" charset="0"/>
                <a:cs typeface="Courier New" pitchFamily="49" charset="0"/>
              </a:rPr>
              <a:t>                Filter               3420      307200   7.4    6.5     7.6    6.9</a:t>
            </a:r>
          </a:p>
          <a:p>
            <a:pPr>
              <a:buNone/>
            </a:pPr>
            <a:r>
              <a:rPr lang="en-US" sz="1100" dirty="0" smtClean="0">
                <a:latin typeface="Courier New" pitchFamily="49" charset="0"/>
                <a:cs typeface="Courier New" pitchFamily="49" charset="0"/>
              </a:rPr>
              <a:t>     as                  Filter               3424      614400   0.0    0.0     0.0    0.0</a:t>
            </a:r>
          </a:p>
          <a:p>
            <a:pPr>
              <a:buNone/>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bs</a:t>
            </a:r>
            <a:r>
              <a:rPr lang="en-US" sz="1100" dirty="0" smtClean="0">
                <a:latin typeface="Courier New" pitchFamily="49" charset="0"/>
                <a:cs typeface="Courier New" pitchFamily="49" charset="0"/>
              </a:rPr>
              <a:t>                  Filter               3422      307200   0.0    0.0     0.0    0.0</a:t>
            </a:r>
          </a:p>
          <a:p>
            <a:pPr>
              <a:buNone/>
            </a:pPr>
            <a:r>
              <a:rPr lang="en-US" sz="1100" dirty="0" smtClean="0">
                <a:latin typeface="Courier New" pitchFamily="49" charset="0"/>
                <a:cs typeface="Courier New" pitchFamily="49" charset="0"/>
              </a:rPr>
              <a:t>     taps                Filter               3421           0   0.2    0.4     0.2    0.4</a:t>
            </a:r>
          </a:p>
          <a:p>
            <a:pPr>
              <a:buNone/>
            </a:pPr>
            <a:r>
              <a:rPr lang="en-US" sz="1100" dirty="0" smtClean="0">
                <a:latin typeface="Courier New" pitchFamily="49" charset="0"/>
                <a:cs typeface="Courier New" pitchFamily="49" charset="0"/>
              </a:rPr>
              <a:t>{snip}</a:t>
            </a:r>
            <a:endParaRPr lang="en-US" sz="11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457200" y="4724400"/>
            <a:ext cx="8229600" cy="1401763"/>
          </a:xfrm>
        </p:spPr>
        <p:txBody>
          <a:bodyPr>
            <a:normAutofit/>
          </a:bodyPr>
          <a:lstStyle/>
          <a:p>
            <a:pPr algn="ctr">
              <a:buNone/>
            </a:pPr>
            <a:r>
              <a:rPr lang="en-US" sz="4000" dirty="0" smtClean="0"/>
              <a:t>Thank You.</a:t>
            </a:r>
            <a:endParaRPr lang="en-US" sz="4000"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Brief recap.</a:t>
            </a:r>
          </a:p>
          <a:p>
            <a:r>
              <a:rPr lang="en-US" dirty="0" smtClean="0"/>
              <a:t>Introducing Haskell GetWave</a:t>
            </a:r>
          </a:p>
          <a:p>
            <a:pPr lvl="1"/>
            <a:r>
              <a:rPr lang="en-US" dirty="0" smtClean="0"/>
              <a:t>Correlation</a:t>
            </a:r>
          </a:p>
          <a:p>
            <a:pPr lvl="1"/>
            <a:r>
              <a:rPr lang="en-US" dirty="0" smtClean="0"/>
              <a:t>Performance</a:t>
            </a:r>
          </a:p>
          <a:p>
            <a:r>
              <a:rPr lang="en-US" dirty="0" smtClean="0"/>
              <a:t>Q&amp;A</a:t>
            </a:r>
          </a:p>
          <a:p>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Time…</a:t>
            </a:r>
            <a:endParaRPr lang="en-US" dirty="0"/>
          </a:p>
        </p:txBody>
      </p:sp>
      <p:sp>
        <p:nvSpPr>
          <p:cNvPr id="3" name="Content Placeholder 2"/>
          <p:cNvSpPr>
            <a:spLocks noGrp="1"/>
          </p:cNvSpPr>
          <p:nvPr>
            <p:ph idx="1"/>
          </p:nvPr>
        </p:nvSpPr>
        <p:spPr/>
        <p:txBody>
          <a:bodyPr/>
          <a:lstStyle/>
          <a:p>
            <a:r>
              <a:rPr lang="en-US" dirty="0" smtClean="0"/>
              <a:t>Experimenting w/ functional languages (i.e. – Haskell) in making AMI models.</a:t>
            </a:r>
          </a:p>
          <a:p>
            <a:pPr lvl="1"/>
            <a:r>
              <a:rPr lang="en-US" dirty="0" smtClean="0"/>
              <a:t>Succinct (Parsing code is 10x shorter than C.)</a:t>
            </a:r>
          </a:p>
          <a:p>
            <a:pPr lvl="1"/>
            <a:r>
              <a:rPr lang="en-US" dirty="0" smtClean="0"/>
              <a:t>Believable (strong, static typing)</a:t>
            </a:r>
          </a:p>
          <a:p>
            <a:pPr lvl="1"/>
            <a:r>
              <a:rPr lang="en-US" dirty="0" smtClean="0"/>
              <a:t>Higher abstraction level (intent, rather than method)</a:t>
            </a:r>
          </a:p>
          <a:p>
            <a:r>
              <a:rPr lang="en-US" dirty="0" smtClean="0"/>
              <a:t>Good correlation of </a:t>
            </a:r>
            <a:r>
              <a:rPr lang="en-US" i="1" dirty="0" smtClean="0"/>
              <a:t>Init</a:t>
            </a:r>
            <a:r>
              <a:rPr lang="en-US" dirty="0" smtClean="0"/>
              <a:t> to </a:t>
            </a:r>
            <a:r>
              <a:rPr lang="en-US" dirty="0" smtClean="0"/>
              <a:t>SPICE</a:t>
            </a:r>
            <a:r>
              <a:rPr lang="en-US" dirty="0" smtClean="0"/>
              <a:t>.</a:t>
            </a:r>
          </a:p>
          <a:p>
            <a:r>
              <a:rPr lang="en-US" dirty="0" smtClean="0"/>
              <a:t>But, what about performance of </a:t>
            </a:r>
            <a:r>
              <a:rPr lang="en-US" i="1" dirty="0" smtClean="0"/>
              <a:t>GetWave</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Haskell GetWave</a:t>
            </a:r>
            <a:endParaRPr lang="en-US" dirty="0"/>
          </a:p>
        </p:txBody>
      </p:sp>
      <p:sp>
        <p:nvSpPr>
          <p:cNvPr id="3" name="Content Placeholder 2"/>
          <p:cNvSpPr>
            <a:spLocks noGrp="1"/>
          </p:cNvSpPr>
          <p:nvPr>
            <p:ph idx="1"/>
          </p:nvPr>
        </p:nvSpPr>
        <p:spPr>
          <a:xfrm>
            <a:off x="457200" y="1600201"/>
            <a:ext cx="8229600" cy="2209800"/>
          </a:xfrm>
        </p:spPr>
        <p:txBody>
          <a:bodyPr>
            <a:normAutofit lnSpcReduction="10000"/>
          </a:bodyPr>
          <a:lstStyle/>
          <a:p>
            <a:r>
              <a:rPr lang="en-US" dirty="0" smtClean="0"/>
              <a:t>20 lines of code</a:t>
            </a:r>
          </a:p>
          <a:p>
            <a:r>
              <a:rPr lang="en-US" dirty="0" smtClean="0"/>
              <a:t>Good correlation to both Init and </a:t>
            </a:r>
            <a:r>
              <a:rPr lang="en-US" dirty="0" smtClean="0"/>
              <a:t>SPICE</a:t>
            </a:r>
            <a:r>
              <a:rPr lang="en-US" dirty="0" smtClean="0"/>
              <a:t/>
            </a:r>
            <a:br>
              <a:rPr lang="en-US" dirty="0" smtClean="0"/>
            </a:br>
            <a:r>
              <a:rPr lang="en-US" dirty="0" smtClean="0"/>
              <a:t>(See following plots.)</a:t>
            </a:r>
          </a:p>
          <a:p>
            <a:r>
              <a:rPr lang="en-US" dirty="0" smtClean="0"/>
              <a:t>Performance sucks!</a:t>
            </a:r>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5</a:t>
            </a:fld>
            <a:endParaRPr lang="en-US" dirty="0"/>
          </a:p>
        </p:txBody>
      </p:sp>
      <p:pic>
        <p:nvPicPr>
          <p:cNvPr id="6" name="Picture 5" descr="Arria5_CTLE_and_Compressor_Small_Signal_Impulse_Response_Haskell_vs_C.png"/>
          <p:cNvPicPr>
            <a:picLocks noChangeAspect="1"/>
          </p:cNvPicPr>
          <p:nvPr/>
        </p:nvPicPr>
        <p:blipFill>
          <a:blip r:embed="rId2"/>
          <a:stretch>
            <a:fillRect/>
          </a:stretch>
        </p:blipFill>
        <p:spPr>
          <a:xfrm>
            <a:off x="790575" y="657225"/>
            <a:ext cx="7562849" cy="55435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6</a:t>
            </a:fld>
            <a:endParaRPr lang="en-US" dirty="0"/>
          </a:p>
        </p:txBody>
      </p:sp>
      <p:pic>
        <p:nvPicPr>
          <p:cNvPr id="5" name="Picture 4" descr="Arria5_CTLE_and_Compressor_Small_Signal_Frequency_Response_Haskell_vs_C_vs_HSPICE.png"/>
          <p:cNvPicPr>
            <a:picLocks noChangeAspect="1"/>
          </p:cNvPicPr>
          <p:nvPr/>
        </p:nvPicPr>
        <p:blipFill>
          <a:blip r:embed="rId2"/>
          <a:stretch>
            <a:fillRect/>
          </a:stretch>
        </p:blipFill>
        <p:spPr>
          <a:xfrm>
            <a:off x="800100" y="661987"/>
            <a:ext cx="7543799" cy="553402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GetWave Haskell vs. C Performance</a:t>
            </a:r>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7</a:t>
            </a:fld>
            <a:endParaRPr lang="en-US" dirty="0"/>
          </a:p>
        </p:txBody>
      </p:sp>
      <p:sp>
        <p:nvSpPr>
          <p:cNvPr id="6" name="TextBox 5"/>
          <p:cNvSpPr txBox="1"/>
          <p:nvPr/>
        </p:nvSpPr>
        <p:spPr>
          <a:xfrm>
            <a:off x="685800" y="5867400"/>
            <a:ext cx="7543800" cy="461665"/>
          </a:xfrm>
          <a:prstGeom prst="rect">
            <a:avLst/>
          </a:prstGeom>
          <a:noFill/>
        </p:spPr>
        <p:txBody>
          <a:bodyPr wrap="square" rtlCol="0">
            <a:spAutoFit/>
          </a:bodyPr>
          <a:lstStyle/>
          <a:p>
            <a:pPr algn="ctr"/>
            <a:r>
              <a:rPr lang="en-US" sz="2400" i="1" dirty="0" smtClean="0">
                <a:solidFill>
                  <a:schemeClr val="accent2"/>
                </a:solidFill>
              </a:rPr>
              <a:t>27x worse performance in user mode execution!</a:t>
            </a:r>
            <a:endParaRPr lang="en-US" sz="2400" i="1" dirty="0">
              <a:solidFill>
                <a:schemeClr val="accent2"/>
              </a:solidFill>
            </a:endParaRPr>
          </a:p>
        </p:txBody>
      </p:sp>
      <p:pic>
        <p:nvPicPr>
          <p:cNvPr id="2050" name="Picture 2"/>
          <p:cNvPicPr>
            <a:picLocks noChangeAspect="1" noChangeArrowheads="1"/>
          </p:cNvPicPr>
          <p:nvPr/>
        </p:nvPicPr>
        <p:blipFill>
          <a:blip r:embed="rId2"/>
          <a:srcRect/>
          <a:stretch>
            <a:fillRect/>
          </a:stretch>
        </p:blipFill>
        <p:spPr bwMode="auto">
          <a:xfrm>
            <a:off x="2271713" y="2043113"/>
            <a:ext cx="4600575" cy="2771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enabling compiler optimizations</a:t>
            </a:r>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8</a:t>
            </a:fld>
            <a:endParaRPr lang="en-US" dirty="0"/>
          </a:p>
        </p:txBody>
      </p:sp>
      <p:sp>
        <p:nvSpPr>
          <p:cNvPr id="6" name="TextBox 5"/>
          <p:cNvSpPr txBox="1"/>
          <p:nvPr/>
        </p:nvSpPr>
        <p:spPr>
          <a:xfrm>
            <a:off x="685800" y="5867400"/>
            <a:ext cx="7543800" cy="461665"/>
          </a:xfrm>
          <a:prstGeom prst="rect">
            <a:avLst/>
          </a:prstGeom>
          <a:noFill/>
        </p:spPr>
        <p:txBody>
          <a:bodyPr wrap="square" rtlCol="0">
            <a:spAutoFit/>
          </a:bodyPr>
          <a:lstStyle/>
          <a:p>
            <a:pPr algn="ctr"/>
            <a:r>
              <a:rPr lang="en-US" sz="2400" i="1" dirty="0" smtClean="0">
                <a:solidFill>
                  <a:schemeClr val="accent2"/>
                </a:solidFill>
              </a:rPr>
              <a:t>`-O2’ flag to </a:t>
            </a:r>
            <a:r>
              <a:rPr lang="en-US" sz="2400" i="1" dirty="0" err="1" smtClean="0">
                <a:solidFill>
                  <a:schemeClr val="accent2"/>
                </a:solidFill>
              </a:rPr>
              <a:t>ghc</a:t>
            </a:r>
            <a:r>
              <a:rPr lang="en-US" sz="2400" i="1" dirty="0" smtClean="0">
                <a:solidFill>
                  <a:schemeClr val="accent2"/>
                </a:solidFill>
              </a:rPr>
              <a:t> improves things dramatically.</a:t>
            </a:r>
            <a:endParaRPr lang="en-US" sz="2400" i="1" dirty="0">
              <a:solidFill>
                <a:schemeClr val="accent2"/>
              </a:solidFill>
            </a:endParaRPr>
          </a:p>
        </p:txBody>
      </p:sp>
      <p:pic>
        <p:nvPicPr>
          <p:cNvPr id="1027" name="Picture 3"/>
          <p:cNvPicPr>
            <a:picLocks noChangeAspect="1" noChangeArrowheads="1"/>
          </p:cNvPicPr>
          <p:nvPr/>
        </p:nvPicPr>
        <p:blipFill>
          <a:blip r:embed="rId2"/>
          <a:srcRect/>
          <a:stretch>
            <a:fillRect/>
          </a:stretch>
        </p:blipFill>
        <p:spPr bwMode="auto">
          <a:xfrm>
            <a:off x="2271713" y="2043113"/>
            <a:ext cx="4600575" cy="2771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lousy performance?</a:t>
            </a:r>
            <a:endParaRPr lang="en-US" dirty="0"/>
          </a:p>
        </p:txBody>
      </p:sp>
      <p:sp>
        <p:nvSpPr>
          <p:cNvPr id="3" name="Content Placeholder 2"/>
          <p:cNvSpPr>
            <a:spLocks noGrp="1"/>
          </p:cNvSpPr>
          <p:nvPr>
            <p:ph idx="1"/>
          </p:nvPr>
        </p:nvSpPr>
        <p:spPr/>
        <p:txBody>
          <a:bodyPr/>
          <a:lstStyle/>
          <a:p>
            <a:r>
              <a:rPr lang="en-US" dirty="0" smtClean="0"/>
              <a:t>C &lt;-&gt; Haskell variable conversions?</a:t>
            </a:r>
          </a:p>
          <a:p>
            <a:r>
              <a:rPr lang="en-US" dirty="0" smtClean="0"/>
              <a:t>Haskell run-time system overhead?</a:t>
            </a:r>
          </a:p>
          <a:p>
            <a:r>
              <a:rPr lang="en-US" dirty="0" err="1" smtClean="0"/>
              <a:t>Convolutional</a:t>
            </a:r>
            <a:r>
              <a:rPr lang="en-US" dirty="0" smtClean="0"/>
              <a:t> filtering engine efficiency?</a:t>
            </a:r>
          </a:p>
          <a:p>
            <a:r>
              <a:rPr lang="en-US" dirty="0" smtClean="0"/>
              <a:t>So, let’s take a look…</a:t>
            </a:r>
            <a:endParaRPr lang="en-US" dirty="0"/>
          </a:p>
        </p:txBody>
      </p:sp>
      <p:sp>
        <p:nvSpPr>
          <p:cNvPr id="4" name="Slide Number Placeholder 3"/>
          <p:cNvSpPr>
            <a:spLocks noGrp="1"/>
          </p:cNvSpPr>
          <p:nvPr>
            <p:ph type="sldNum" sz="quarter" idx="12"/>
          </p:nvPr>
        </p:nvSpPr>
        <p:spPr/>
        <p:txBody>
          <a:bodyPr/>
          <a:lstStyle/>
          <a:p>
            <a:pPr>
              <a:defRPr/>
            </a:pPr>
            <a:fld id="{6CE5E3FE-A279-48DF-B3FF-4EAF46D5DB6F}" type="slidenum">
              <a:rPr lang="en-US" smtClean="0"/>
              <a:pPr>
                <a:defRPr/>
              </a:pPr>
              <a:t>9</a:t>
            </a:fld>
            <a:endParaRPr lang="en-US" dirty="0"/>
          </a:p>
        </p:txBody>
      </p:sp>
      <p:sp>
        <p:nvSpPr>
          <p:cNvPr id="5" name="&quot;No&quot; Symbol 4"/>
          <p:cNvSpPr/>
          <p:nvPr/>
        </p:nvSpPr>
        <p:spPr>
          <a:xfrm>
            <a:off x="7772400" y="1600200"/>
            <a:ext cx="533400" cy="457200"/>
          </a:xfrm>
          <a:prstGeom prst="noSmoking">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quot;No&quot; Symbol 5"/>
          <p:cNvSpPr/>
          <p:nvPr/>
        </p:nvSpPr>
        <p:spPr>
          <a:xfrm>
            <a:off x="7772400" y="2209800"/>
            <a:ext cx="533400" cy="457200"/>
          </a:xfrm>
          <a:prstGeom prst="noSmoking">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Smiley Face 6"/>
          <p:cNvSpPr/>
          <p:nvPr/>
        </p:nvSpPr>
        <p:spPr>
          <a:xfrm>
            <a:off x="7848600" y="2819400"/>
            <a:ext cx="457200" cy="457200"/>
          </a:xfrm>
          <a:prstGeom prst="smileyFace">
            <a:avLst/>
          </a:prstGeom>
          <a:solidFill>
            <a:srgbClr val="00B050">
              <a:alpha val="51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4799</TotalTime>
  <Words>317</Words>
  <Application>Microsoft Office PowerPoint</Application>
  <PresentationFormat>On-screen Show (4:3)</PresentationFormat>
  <Paragraphs>67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Adventures in Haskell AMI Modeling – Part Deux</vt:lpstr>
      <vt:lpstr>Agenda</vt:lpstr>
      <vt:lpstr>Last Time…</vt:lpstr>
      <vt:lpstr>Introducing: Haskell GetWave</vt:lpstr>
      <vt:lpstr>Slide 5</vt:lpstr>
      <vt:lpstr>Slide 6</vt:lpstr>
      <vt:lpstr>GetWave Haskell vs. C Performance</vt:lpstr>
      <vt:lpstr>After enabling compiler optimizations</vt:lpstr>
      <vt:lpstr>Why the lousy performance?</vt:lpstr>
      <vt:lpstr>Profiling Results</vt:lpstr>
      <vt:lpstr>Questions?</vt:lpstr>
    </vt:vector>
  </TitlesOfParts>
  <Company>Altera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Banas</dc:creator>
  <cp:lastModifiedBy>David Banas</cp:lastModifiedBy>
  <cp:revision>217</cp:revision>
  <dcterms:created xsi:type="dcterms:W3CDTF">2012-05-22T16:53:13Z</dcterms:created>
  <dcterms:modified xsi:type="dcterms:W3CDTF">2012-06-04T17:23:04Z</dcterms:modified>
</cp:coreProperties>
</file>