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2" r:id="rId3"/>
    <p:sldId id="339" r:id="rId4"/>
    <p:sldId id="341" r:id="rId5"/>
    <p:sldId id="349" r:id="rId6"/>
    <p:sldId id="342" r:id="rId7"/>
    <p:sldId id="350" r:id="rId8"/>
    <p:sldId id="365" r:id="rId9"/>
    <p:sldId id="343" r:id="rId10"/>
    <p:sldId id="344" r:id="rId11"/>
    <p:sldId id="351" r:id="rId12"/>
    <p:sldId id="352" r:id="rId13"/>
    <p:sldId id="366" r:id="rId14"/>
    <p:sldId id="367" r:id="rId15"/>
    <p:sldId id="353" r:id="rId16"/>
    <p:sldId id="358" r:id="rId17"/>
    <p:sldId id="359" r:id="rId18"/>
    <p:sldId id="363" r:id="rId19"/>
    <p:sldId id="364" r:id="rId20"/>
    <p:sldId id="369" r:id="rId21"/>
    <p:sldId id="355" r:id="rId22"/>
    <p:sldId id="361" r:id="rId23"/>
    <p:sldId id="362" r:id="rId24"/>
    <p:sldId id="368" r:id="rId2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5" autoAdjust="0"/>
    <p:restoredTop sz="94708" autoAdjust="0"/>
  </p:normalViewPr>
  <p:slideViewPr>
    <p:cSldViewPr>
      <p:cViewPr varScale="1">
        <p:scale>
          <a:sx n="73" d="100"/>
          <a:sy n="73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800" dirty="0" smtClean="0"/>
              <a:t>General K-table Extraction Proposal Using SPICE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Bob Ross, </a:t>
            </a:r>
            <a:r>
              <a:rPr lang="en-US" sz="3600" dirty="0" err="1" smtClean="0"/>
              <a:t>Teraspeed</a:t>
            </a:r>
            <a:r>
              <a:rPr lang="en-US" sz="3600" dirty="0" smtClean="0"/>
              <a:t> </a:t>
            </a:r>
            <a:r>
              <a:rPr lang="en-US" sz="3200" dirty="0" smtClean="0"/>
              <a:t>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DesignCon</a:t>
            </a:r>
            <a:r>
              <a:rPr lang="en-US" sz="3200" dirty="0" smtClean="0"/>
              <a:t> IBIS Summit</a:t>
            </a:r>
            <a:br>
              <a:rPr lang="en-US" sz="3200" dirty="0" smtClean="0"/>
            </a:br>
            <a:r>
              <a:rPr lang="en-US" sz="3200" dirty="0" smtClean="0"/>
              <a:t>Santa Clara, California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January 30, 2015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76600" y="64008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35825" y="6444810"/>
            <a:ext cx="2514600" cy="399122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 smtClean="0"/>
              <a:t>Partial </a:t>
            </a:r>
            <a:r>
              <a:rPr lang="en-US" altLang="en-US" sz="4000" dirty="0"/>
              <a:t>SPICE Circuit </a:t>
            </a:r>
            <a:r>
              <a:rPr lang="en-US" altLang="en-US" sz="4000" dirty="0" smtClean="0"/>
              <a:t>Showing 2EQ/2UK K-Table Extraction</a:t>
            </a:r>
            <a:endParaRPr lang="en-US" altLang="en-US" sz="4000" dirty="0"/>
          </a:p>
        </p:txBody>
      </p:sp>
      <p:graphicFrame>
        <p:nvGraphicFramePr>
          <p:cNvPr id="197636" name="Object 4"/>
          <p:cNvGraphicFramePr>
            <a:graphicFrameLocks noChangeAspect="1"/>
          </p:cNvGraphicFramePr>
          <p:nvPr/>
        </p:nvGraphicFramePr>
        <p:xfrm>
          <a:off x="868363" y="1570038"/>
          <a:ext cx="77724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Document" r:id="rId3" imgW="5486400" imgH="1870200" progId="Word.Document.8">
                  <p:embed/>
                </p:oleObj>
              </mc:Choice>
              <mc:Fallback>
                <p:oleObj name="Document" r:id="rId3" imgW="5486400" imgH="1870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1570038"/>
                        <a:ext cx="77724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1703900" y="5089721"/>
            <a:ext cx="600456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400">
                <a:solidFill>
                  <a:srgbClr val="720016"/>
                </a:solidFill>
                <a:latin typeface="Gill Sans MT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000">
                <a:solidFill>
                  <a:srgbClr val="186ECC"/>
                </a:solidFill>
                <a:latin typeface="Gill Sans MT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I</a:t>
            </a:r>
            <a:r>
              <a:rPr lang="en-US" altLang="en-US" baseline="-25000" dirty="0" smtClean="0"/>
              <a:t>1</a:t>
            </a:r>
            <a:r>
              <a:rPr lang="en-US" altLang="en-US" dirty="0" smtClean="0"/>
              <a:t>(t)</a:t>
            </a:r>
            <a:r>
              <a:rPr lang="en-US" altLang="en-US" b="0" dirty="0" smtClean="0"/>
              <a:t>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</a:t>
            </a:r>
          </a:p>
          <a:p>
            <a:pPr marL="0" indent="0">
              <a:buNone/>
            </a:pPr>
            <a:r>
              <a:rPr lang="en-US" altLang="en-US" dirty="0"/>
              <a:t>I</a:t>
            </a:r>
            <a:r>
              <a:rPr lang="en-US" altLang="en-US" b="0" baseline="-25000" dirty="0" smtClean="0"/>
              <a:t>2</a:t>
            </a:r>
            <a:r>
              <a:rPr lang="en-US" altLang="en-US" b="0" dirty="0" smtClean="0"/>
              <a:t>(t)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3168650" y="4541838"/>
            <a:ext cx="701675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Kdr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198813" y="3551238"/>
            <a:ext cx="655637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Kur</a:t>
            </a:r>
          </a:p>
        </p:txBody>
      </p:sp>
      <p:sp>
        <p:nvSpPr>
          <p:cNvPr id="197640" name="Oval 8"/>
          <p:cNvSpPr>
            <a:spLocks noChangeArrowheads="1"/>
          </p:cNvSpPr>
          <p:nvPr/>
        </p:nvSpPr>
        <p:spPr bwMode="auto">
          <a:xfrm>
            <a:off x="7154863" y="1974850"/>
            <a:ext cx="531812" cy="508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97641" name="Oval 9"/>
          <p:cNvSpPr>
            <a:spLocks noChangeArrowheads="1"/>
          </p:cNvSpPr>
          <p:nvPr/>
        </p:nvSpPr>
        <p:spPr bwMode="auto">
          <a:xfrm>
            <a:off x="1782763" y="3170238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2" name="Oval 10"/>
          <p:cNvSpPr>
            <a:spLocks noChangeArrowheads="1"/>
          </p:cNvSpPr>
          <p:nvPr/>
        </p:nvSpPr>
        <p:spPr bwMode="auto">
          <a:xfrm>
            <a:off x="4495800" y="4221163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4433888" y="3154363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1736725" y="4237038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Comments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–1E7 negative feedback block is really a 2EQ/2UK block applied to the difference between the measured waveform and calculated waveform multiplied by a large value to provide negative “gradient” feedback</a:t>
            </a:r>
          </a:p>
          <a:p>
            <a:r>
              <a:rPr lang="en-US" dirty="0" smtClean="0"/>
              <a:t>This forces convergence to the correct Ku(t) and </a:t>
            </a:r>
            <a:r>
              <a:rPr lang="en-US" dirty="0" err="1" smtClean="0"/>
              <a:t>Kd</a:t>
            </a:r>
            <a:r>
              <a:rPr lang="en-US" dirty="0" smtClean="0"/>
              <a:t>(t) solution to match simultaneously both measured and calculated waveforms</a:t>
            </a:r>
          </a:p>
          <a:p>
            <a:r>
              <a:rPr lang="en-US" dirty="0" smtClean="0"/>
              <a:t>Method does not always converge – 2EQ/2UK block approximation is not an exact negative “gradient”, and/or numerical issues arise</a:t>
            </a:r>
          </a:p>
          <a:p>
            <a:r>
              <a:rPr lang="en-US" dirty="0" smtClean="0"/>
              <a:t>Note, this process must be done in a vendor-specific SPICE that supports tables (versus IBIS-ISS)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63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Numerical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I-V tables entered as G elements (VCCS)</a:t>
            </a:r>
          </a:p>
          <a:p>
            <a:r>
              <a:rPr lang="en-US" dirty="0" smtClean="0"/>
              <a:t>V-T tables entered as PWL voltage sources</a:t>
            </a:r>
          </a:p>
          <a:p>
            <a:r>
              <a:rPr lang="en-US" dirty="0" smtClean="0"/>
              <a:t>Voltage rails can be entered</a:t>
            </a:r>
          </a:p>
          <a:p>
            <a:r>
              <a:rPr lang="en-US" dirty="0" smtClean="0"/>
              <a:t>SPICE does interpolation</a:t>
            </a:r>
          </a:p>
          <a:p>
            <a:pPr lvl="1"/>
            <a:r>
              <a:rPr lang="en-US" sz="2000" dirty="0" smtClean="0"/>
              <a:t>Higher resolution time steps for extraction than in V-T tables</a:t>
            </a:r>
          </a:p>
          <a:p>
            <a:pPr lvl="1"/>
            <a:r>
              <a:rPr lang="en-US" sz="2000" dirty="0" smtClean="0"/>
              <a:t>G table currents are found by interpolation</a:t>
            </a:r>
          </a:p>
          <a:p>
            <a:r>
              <a:rPr lang="en-US" dirty="0" smtClean="0"/>
              <a:t>I-V and V-T tables are also automatically extrapolated from final value</a:t>
            </a:r>
          </a:p>
          <a:p>
            <a:r>
              <a:rPr lang="en-US" dirty="0" smtClean="0"/>
              <a:t>SPICE allows setting convergence criteria for more detailed interpolation curve fitting (e.g. spline)</a:t>
            </a:r>
          </a:p>
          <a:p>
            <a:r>
              <a:rPr lang="en-US" dirty="0" smtClean="0"/>
              <a:t>K-tables printed out for Kur(t), </a:t>
            </a:r>
            <a:r>
              <a:rPr lang="en-US" dirty="0" err="1" smtClean="0"/>
              <a:t>Kdr</a:t>
            </a:r>
            <a:r>
              <a:rPr lang="en-US" dirty="0" smtClean="0"/>
              <a:t>(t) and separately for </a:t>
            </a:r>
            <a:r>
              <a:rPr lang="en-US" dirty="0" err="1"/>
              <a:t>K</a:t>
            </a:r>
            <a:r>
              <a:rPr lang="en-US" dirty="0" err="1" smtClean="0"/>
              <a:t>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8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78956" y="6400800"/>
            <a:ext cx="25892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Part of SPICE Encoded</a:t>
            </a:r>
            <a:br>
              <a:rPr lang="en-US" altLang="en-US" sz="4000" dirty="0"/>
            </a:br>
            <a:r>
              <a:rPr lang="en-US" altLang="en-US" sz="4000" dirty="0"/>
              <a:t>IBIS </a:t>
            </a:r>
            <a:r>
              <a:rPr lang="en-US" altLang="en-US" sz="4000" dirty="0" smtClean="0"/>
              <a:t>Prototype for Simulation</a:t>
            </a:r>
            <a:endParaRPr lang="en-US" altLang="en-US" sz="4000" dirty="0"/>
          </a:p>
        </p:txBody>
      </p:sp>
      <p:graphicFrame>
        <p:nvGraphicFramePr>
          <p:cNvPr id="1996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626488"/>
              </p:ext>
            </p:extLst>
          </p:nvPr>
        </p:nvGraphicFramePr>
        <p:xfrm>
          <a:off x="609600" y="1447800"/>
          <a:ext cx="8245475" cy="456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Document" r:id="rId3" imgW="5486400" imgH="3165480" progId="Word.Document.8">
                  <p:embed/>
                </p:oleObj>
              </mc:Choice>
              <mc:Fallback>
                <p:oleObj name="Document" r:id="rId3" imgW="5486400" imgH="316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447800"/>
                        <a:ext cx="8245475" cy="456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4354806" y="2516053"/>
            <a:ext cx="1249362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Kur, Kdr</a:t>
            </a: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186488" y="2542382"/>
            <a:ext cx="1249362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 err="1">
                <a:solidFill>
                  <a:schemeClr val="accent2"/>
                </a:solidFill>
              </a:rPr>
              <a:t>Kuf</a:t>
            </a:r>
            <a:r>
              <a:rPr lang="en-US" altLang="en-US" sz="1800" dirty="0">
                <a:solidFill>
                  <a:schemeClr val="accent2"/>
                </a:solidFill>
              </a:rPr>
              <a:t>, </a:t>
            </a:r>
            <a:r>
              <a:rPr lang="en-US" altLang="en-US" sz="1800" dirty="0" err="1">
                <a:solidFill>
                  <a:schemeClr val="accent2"/>
                </a:solidFill>
              </a:rPr>
              <a:t>Kdf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4114801" y="1950978"/>
            <a:ext cx="1731634" cy="163121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5988050" y="1950978"/>
            <a:ext cx="2044700" cy="16462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General Single-ended</a:t>
            </a:r>
            <a:br>
              <a:rPr lang="en-US" sz="4000" dirty="0" smtClean="0"/>
            </a:b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Subckt</a:t>
            </a:r>
            <a:r>
              <a:rPr lang="en-US" sz="4000" dirty="0" smtClean="0"/>
              <a:t> Model</a:t>
            </a:r>
            <a:endParaRPr lang="en-US" sz="4000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u="sng" dirty="0" smtClean="0"/>
              <a:t>Notation and details under development</a:t>
            </a:r>
          </a:p>
          <a:p>
            <a:r>
              <a:rPr lang="en-US" dirty="0" err="1" smtClean="0"/>
              <a:t>C_comp_I</a:t>
            </a:r>
            <a:r>
              <a:rPr lang="en-US" dirty="0" smtClean="0"/>
              <a:t> (if needed) attaches to internal buffer</a:t>
            </a:r>
          </a:p>
          <a:p>
            <a:r>
              <a:rPr lang="en-US" dirty="0" err="1" smtClean="0"/>
              <a:t>A_signal</a:t>
            </a:r>
            <a:r>
              <a:rPr lang="en-US" dirty="0" smtClean="0"/>
              <a:t> is </a:t>
            </a:r>
            <a:r>
              <a:rPr lang="en-US" dirty="0" err="1" smtClean="0"/>
              <a:t>C_comp</a:t>
            </a:r>
            <a:r>
              <a:rPr lang="en-US" dirty="0" smtClean="0"/>
              <a:t> </a:t>
            </a:r>
            <a:r>
              <a:rPr lang="en-US" dirty="0" err="1" smtClean="0"/>
              <a:t>Subckt</a:t>
            </a:r>
            <a:r>
              <a:rPr lang="en-US" dirty="0" smtClean="0"/>
              <a:t> output</a:t>
            </a:r>
          </a:p>
          <a:p>
            <a:r>
              <a:rPr lang="en-US" dirty="0" err="1" smtClean="0"/>
              <a:t>A_signal</a:t>
            </a:r>
            <a:r>
              <a:rPr lang="en-US" dirty="0" smtClean="0"/>
              <a:t> to </a:t>
            </a:r>
            <a:r>
              <a:rPr lang="en-US" dirty="0" err="1" smtClean="0"/>
              <a:t>C_comp_I</a:t>
            </a:r>
            <a:r>
              <a:rPr lang="en-US" dirty="0" smtClean="0"/>
              <a:t> resistance needs to be de-embedded from I-V tables</a:t>
            </a:r>
          </a:p>
          <a:p>
            <a:r>
              <a:rPr lang="en-US" dirty="0" smtClean="0"/>
              <a:t>Model can be extended for differential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68394" y="2362200"/>
            <a:ext cx="2590800" cy="1143000"/>
          </a:xfrm>
          <a:prstGeom prst="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</p:cNvCxnSpPr>
          <p:nvPr/>
        </p:nvCxnSpPr>
        <p:spPr>
          <a:xfrm>
            <a:off x="5859194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74388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386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0292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292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386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68394" y="26105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C_comp</a:t>
            </a:r>
            <a:r>
              <a:rPr lang="en-US" b="1" dirty="0" smtClean="0"/>
              <a:t> </a:t>
            </a:r>
            <a:r>
              <a:rPr lang="en-US" b="1" dirty="0" err="1" smtClean="0"/>
              <a:t>Subckt</a:t>
            </a:r>
            <a:r>
              <a:rPr lang="en-US" b="1" dirty="0" smtClean="0"/>
              <a:t> with series component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6024" y="2768934"/>
            <a:ext cx="16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A_signal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2749033"/>
            <a:ext cx="141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/>
              <a:t>C_comp_I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21391" y="1905000"/>
            <a:ext cx="110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A_puref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25" y="1905000"/>
            <a:ext cx="102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A_pcref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1391" y="3598930"/>
            <a:ext cx="110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A_pdref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59325" y="3604179"/>
            <a:ext cx="116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A_gcref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2470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u="sng" dirty="0" smtClean="0"/>
              <a:t>Revised</a:t>
            </a:r>
            <a:r>
              <a:rPr lang="en-US" sz="4000" dirty="0" smtClean="0"/>
              <a:t>, Generalized Extraction Steps Based on SPICE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Get source data</a:t>
            </a:r>
            <a:r>
              <a:rPr lang="en-US" dirty="0" smtClean="0"/>
              <a:t>: For L/R/C/</a:t>
            </a:r>
            <a:r>
              <a:rPr lang="en-US" dirty="0" err="1" smtClean="0"/>
              <a:t>V_fixture</a:t>
            </a:r>
            <a:r>
              <a:rPr lang="en-US" dirty="0" smtClean="0"/>
              <a:t> combinations, find V(T), I-V tables and encode in SPICE using VCCS and V(t) PWL elements</a:t>
            </a:r>
          </a:p>
          <a:p>
            <a:r>
              <a:rPr lang="en-US" u="sng" dirty="0" smtClean="0"/>
              <a:t>Create SPICE blocks</a:t>
            </a:r>
            <a:r>
              <a:rPr lang="en-US" dirty="0" smtClean="0"/>
              <a:t>: </a:t>
            </a:r>
            <a:r>
              <a:rPr lang="en-US" dirty="0" err="1" smtClean="0"/>
              <a:t>C_comp</a:t>
            </a:r>
            <a:r>
              <a:rPr lang="en-US" dirty="0" smtClean="0"/>
              <a:t>, On-die, Package blocks (if used) that will be assumed in the model</a:t>
            </a:r>
          </a:p>
          <a:p>
            <a:r>
              <a:rPr lang="en-US" u="sng" dirty="0" smtClean="0"/>
              <a:t>Extract K-tables</a:t>
            </a:r>
            <a:r>
              <a:rPr lang="en-US" dirty="0" smtClean="0"/>
              <a:t>: Kur(t), </a:t>
            </a:r>
            <a:r>
              <a:rPr lang="en-US" dirty="0" err="1" smtClean="0"/>
              <a:t>Kdr</a:t>
            </a:r>
            <a:r>
              <a:rPr lang="en-US" dirty="0" smtClean="0"/>
              <a:t>(t) and 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(t), and use for internal model</a:t>
            </a:r>
          </a:p>
          <a:p>
            <a:r>
              <a:rPr lang="en-US" u="sng" dirty="0" smtClean="0"/>
              <a:t>Generate New V-T tables at </a:t>
            </a:r>
            <a:r>
              <a:rPr lang="en-US" u="sng" dirty="0" err="1" smtClean="0"/>
              <a:t>C_comp</a:t>
            </a:r>
            <a:r>
              <a:rPr lang="en-US" u="sng" dirty="0" smtClean="0"/>
              <a:t> </a:t>
            </a:r>
            <a:r>
              <a:rPr lang="en-US" u="sng" dirty="0" err="1" smtClean="0"/>
              <a:t>A_signal</a:t>
            </a:r>
            <a:r>
              <a:rPr lang="en-US" u="sng" dirty="0" smtClean="0"/>
              <a:t> node</a:t>
            </a:r>
          </a:p>
          <a:p>
            <a:pPr lvl="1"/>
            <a:r>
              <a:rPr lang="en-US" sz="2200" dirty="0" smtClean="0"/>
              <a:t>Use </a:t>
            </a:r>
            <a:r>
              <a:rPr lang="en-US" sz="2200" u="sng" dirty="0" smtClean="0"/>
              <a:t>simple</a:t>
            </a:r>
            <a:r>
              <a:rPr lang="en-US" sz="2200" dirty="0" smtClean="0"/>
              <a:t> R/</a:t>
            </a:r>
            <a:r>
              <a:rPr lang="en-US" sz="2200" dirty="0" err="1" smtClean="0"/>
              <a:t>V_fixture</a:t>
            </a:r>
            <a:r>
              <a:rPr lang="en-US" sz="2200" dirty="0" smtClean="0"/>
              <a:t> loads</a:t>
            </a:r>
          </a:p>
          <a:p>
            <a:pPr lvl="1"/>
            <a:r>
              <a:rPr lang="en-US" sz="2200" dirty="0" smtClean="0"/>
              <a:t>V-T tables using R/</a:t>
            </a:r>
            <a:r>
              <a:rPr lang="en-US" sz="2200" dirty="0" err="1" smtClean="0"/>
              <a:t>V_fixture</a:t>
            </a:r>
            <a:r>
              <a:rPr lang="en-US" sz="2200" dirty="0" smtClean="0"/>
              <a:t> at </a:t>
            </a:r>
            <a:r>
              <a:rPr lang="en-US" sz="2200" dirty="0" err="1" smtClean="0"/>
              <a:t>C_comp</a:t>
            </a:r>
            <a:r>
              <a:rPr lang="en-US" sz="2200" dirty="0" smtClean="0"/>
              <a:t> </a:t>
            </a:r>
            <a:r>
              <a:rPr lang="en-US" sz="2200" dirty="0" err="1" smtClean="0"/>
              <a:t>A_signal</a:t>
            </a:r>
            <a:r>
              <a:rPr lang="en-US" sz="2200" dirty="0" smtClean="0"/>
              <a:t> node and I-V tables become new compensated IBIS model to generate correct K-tables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3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Extraction of V(t), </a:t>
            </a:r>
            <a:r>
              <a:rPr lang="en-US" sz="4000" dirty="0"/>
              <a:t>I</a:t>
            </a:r>
            <a:r>
              <a:rPr lang="en-US" sz="4000" dirty="0" smtClean="0"/>
              <a:t>(t) Setup and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A_signal</a:t>
            </a:r>
            <a:r>
              <a:rPr lang="en-US" sz="4000" dirty="0" smtClean="0"/>
              <a:t> Node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6083" y="2752490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71800" y="2739482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2256261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3276600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  <a:endCxn id="12" idx="1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3"/>
            <a:endCxn id="11" idx="1"/>
          </p:cNvCxnSpPr>
          <p:nvPr/>
        </p:nvCxnSpPr>
        <p:spPr>
          <a:xfrm>
            <a:off x="3901068" y="3053575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3" idx="2"/>
            <a:endCxn id="14" idx="0"/>
          </p:cNvCxnSpPr>
          <p:nvPr/>
        </p:nvCxnSpPr>
        <p:spPr>
          <a:xfrm>
            <a:off x="2286000" y="2884447"/>
            <a:ext cx="0" cy="3921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81200" y="2394761"/>
            <a:ext cx="64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PC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971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C_comp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958897" y="3452193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GC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On-die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032810" y="2817164"/>
            <a:ext cx="91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58668" y="2835750"/>
            <a:ext cx="90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L/R/C/V Fixture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15897" y="231729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</a:t>
            </a:r>
            <a:r>
              <a:rPr lang="en-US" b="1" dirty="0" smtClean="0"/>
              <a:t>(t), </a:t>
            </a:r>
            <a:r>
              <a:rPr lang="en-US" b="1" dirty="0"/>
              <a:t>I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429000" cy="123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smtClean="0"/>
              <a:t>V(t</a:t>
            </a:r>
            <a:r>
              <a:rPr lang="en-US" b="1" dirty="0"/>
              <a:t>) node and </a:t>
            </a:r>
            <a:r>
              <a:rPr lang="en-US" b="1" dirty="0" smtClean="0"/>
              <a:t>I(t</a:t>
            </a:r>
            <a:r>
              <a:rPr lang="en-US" b="1" dirty="0"/>
              <a:t>) are calculated using an ideal high gain (e.g., K=1e7) operational amplifier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98434" y="2542728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2EQ/2UK SPICE Setup to</a:t>
            </a:r>
            <a:br>
              <a:rPr lang="en-US" sz="4000" dirty="0" smtClean="0"/>
            </a:br>
            <a:r>
              <a:rPr lang="en-US" sz="4000" dirty="0" smtClean="0"/>
              <a:t>Generate Ku(t), </a:t>
            </a:r>
            <a:r>
              <a:rPr lang="en-US" sz="4000" dirty="0" err="1" smtClean="0"/>
              <a:t>Kd</a:t>
            </a:r>
            <a:r>
              <a:rPr lang="en-US" sz="4000" dirty="0" smtClean="0"/>
              <a:t>(t) Tables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5260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512" y="402769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8377687">
            <a:off x="1797885" y="2021415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97820">
            <a:off x="1789727" y="3739588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2493451"/>
            <a:ext cx="1066800" cy="10678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17665" y="2704223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2EQ/2UK Module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881472" y="3929472"/>
            <a:ext cx="827389" cy="305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4648200"/>
            <a:ext cx="78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Ku(t) </a:t>
            </a:r>
            <a:r>
              <a:rPr lang="en-US" b="1" dirty="0" err="1" smtClean="0"/>
              <a:t>Kd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488308" y="2668536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73440" y="4925199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76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5318" y="1524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Generate New V-T Waveforms at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A_signal</a:t>
            </a:r>
            <a:r>
              <a:rPr lang="en-US" sz="4000" dirty="0" smtClean="0"/>
              <a:t> Node (if needed)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050702" y="3089042"/>
            <a:ext cx="1366024" cy="12018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09908" y="2380659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7" idx="2"/>
          </p:cNvCxnSpPr>
          <p:nvPr/>
        </p:nvCxnSpPr>
        <p:spPr>
          <a:xfrm flipH="1">
            <a:off x="3245477" y="3403177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55970" y="367588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923213" y="2698996"/>
            <a:ext cx="72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PC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178348" y="3346103"/>
            <a:ext cx="1198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C_comp</a:t>
            </a:r>
            <a:r>
              <a:rPr lang="en-US" b="1" dirty="0" smtClean="0"/>
              <a:t> </a:t>
            </a:r>
            <a:r>
              <a:rPr lang="en-US" b="1" dirty="0" err="1" smtClean="0"/>
              <a:t>Subckt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923213" y="4212562"/>
            <a:ext cx="72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GC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123901" y="3369469"/>
            <a:ext cx="1219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R/V Fixture</a:t>
            </a:r>
            <a:endParaRPr lang="en-US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748876" y="2567755"/>
            <a:ext cx="0" cy="112487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94635" y="3068328"/>
            <a:ext cx="1366024" cy="12018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3245478" y="3643581"/>
            <a:ext cx="183925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015223" y="3885971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989929" y="2380659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1905000" y="2372403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999837" y="3885971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947389" y="3865744"/>
            <a:ext cx="511097" cy="1022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2406190" y="4415987"/>
            <a:ext cx="5837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06189" y="2891918"/>
            <a:ext cx="5837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4243809" y="3394921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989930" y="2698781"/>
            <a:ext cx="521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PU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999837" y="4231321"/>
            <a:ext cx="521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PD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1804674" y="2719710"/>
            <a:ext cx="71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Kpu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847063" y="4212564"/>
            <a:ext cx="71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Kpd</a:t>
            </a:r>
            <a:endParaRPr lang="en-US" b="1" dirty="0"/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3267902" y="1924697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287714" y="1897865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287713" y="4914997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257994" y="4908489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6027364" y="2569948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5486397" y="2567755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5486400" y="4270209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6019800" y="4290923"/>
            <a:ext cx="1" cy="482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376946" y="2166094"/>
            <a:ext cx="74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V-T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14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EDA Tool</a:t>
            </a:r>
            <a:r>
              <a:rPr lang="en-US" sz="4000" dirty="0" smtClean="0"/>
              <a:t> </a:t>
            </a:r>
            <a:r>
              <a:rPr lang="en-US" sz="4000" dirty="0" smtClean="0"/>
              <a:t>Options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originally extracted </a:t>
            </a:r>
            <a:r>
              <a:rPr lang="en-US" dirty="0" smtClean="0"/>
              <a:t>[Kur(t), </a:t>
            </a:r>
            <a:r>
              <a:rPr lang="en-US" dirty="0" err="1" smtClean="0"/>
              <a:t>Kdr</a:t>
            </a:r>
            <a:r>
              <a:rPr lang="en-US" dirty="0" smtClean="0"/>
              <a:t>(t)] </a:t>
            </a:r>
            <a:r>
              <a:rPr lang="en-US" dirty="0" smtClean="0"/>
              <a:t>and </a:t>
            </a:r>
            <a:r>
              <a:rPr lang="en-US" dirty="0" smtClean="0"/>
              <a:t>[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(t)] </a:t>
            </a:r>
            <a:r>
              <a:rPr lang="en-US" dirty="0" smtClean="0"/>
              <a:t>tables as </a:t>
            </a:r>
            <a:r>
              <a:rPr lang="en-US" u="sng" dirty="0" smtClean="0"/>
              <a:t>drivers</a:t>
            </a:r>
            <a:r>
              <a:rPr lang="en-US" dirty="0" smtClean="0"/>
              <a:t> and along with the original PU, PD, GC, PC, and </a:t>
            </a:r>
            <a:r>
              <a:rPr lang="en-US" dirty="0" err="1" smtClean="0"/>
              <a:t>C_comp</a:t>
            </a:r>
            <a:r>
              <a:rPr lang="en-US" dirty="0" smtClean="0"/>
              <a:t> </a:t>
            </a:r>
            <a:r>
              <a:rPr lang="en-US" dirty="0" err="1" smtClean="0"/>
              <a:t>subckt</a:t>
            </a:r>
            <a:endParaRPr lang="en-US" dirty="0" smtClean="0"/>
          </a:p>
          <a:p>
            <a:r>
              <a:rPr lang="en-US" dirty="0" smtClean="0"/>
              <a:t>Or use PU, PD, GC, PC, </a:t>
            </a:r>
            <a:r>
              <a:rPr lang="en-US" dirty="0" err="1" smtClean="0"/>
              <a:t>C_comp</a:t>
            </a:r>
            <a:r>
              <a:rPr lang="en-US" dirty="0" smtClean="0"/>
              <a:t> </a:t>
            </a:r>
            <a:r>
              <a:rPr lang="en-US" dirty="0" err="1" smtClean="0"/>
              <a:t>subckt</a:t>
            </a:r>
            <a:r>
              <a:rPr lang="en-US" dirty="0" smtClean="0"/>
              <a:t> and </a:t>
            </a:r>
            <a:r>
              <a:rPr lang="en-US" dirty="0" smtClean="0"/>
              <a:t>NEW</a:t>
            </a:r>
            <a:r>
              <a:rPr lang="en-US" dirty="0" smtClean="0"/>
              <a:t> </a:t>
            </a:r>
            <a:r>
              <a:rPr lang="en-US" dirty="0" smtClean="0"/>
              <a:t>V-T tables for simple R/</a:t>
            </a:r>
            <a:r>
              <a:rPr lang="en-US" dirty="0" err="1" smtClean="0"/>
              <a:t>V_fixture</a:t>
            </a:r>
            <a:r>
              <a:rPr lang="en-US" dirty="0" smtClean="0"/>
              <a:t> values </a:t>
            </a:r>
            <a:r>
              <a:rPr lang="en-US" dirty="0" smtClean="0"/>
              <a:t>(if changed) and let </a:t>
            </a:r>
            <a:r>
              <a:rPr lang="en-US" dirty="0" smtClean="0"/>
              <a:t>EDA tool</a:t>
            </a:r>
            <a:r>
              <a:rPr lang="en-US" dirty="0" smtClean="0"/>
              <a:t> </a:t>
            </a:r>
            <a:r>
              <a:rPr lang="en-US" dirty="0" smtClean="0"/>
              <a:t>derive NEW K-tables that include </a:t>
            </a:r>
            <a:r>
              <a:rPr lang="en-US" dirty="0" err="1" smtClean="0"/>
              <a:t>C_comp</a:t>
            </a:r>
            <a:r>
              <a:rPr lang="en-US" dirty="0" smtClean="0"/>
              <a:t> </a:t>
            </a:r>
            <a:r>
              <a:rPr lang="en-US" dirty="0" err="1" smtClean="0"/>
              <a:t>subckt</a:t>
            </a:r>
            <a:r>
              <a:rPr lang="en-US" dirty="0" smtClean="0"/>
              <a:t>, </a:t>
            </a:r>
            <a:r>
              <a:rPr lang="en-US" dirty="0" smtClean="0"/>
              <a:t>but </a:t>
            </a:r>
            <a:r>
              <a:rPr lang="en-US" u="sng" dirty="0" smtClean="0"/>
              <a:t>without</a:t>
            </a:r>
            <a:r>
              <a:rPr lang="en-US" dirty="0" smtClean="0"/>
              <a:t> Package or </a:t>
            </a:r>
            <a:r>
              <a:rPr lang="en-US" dirty="0"/>
              <a:t>O</a:t>
            </a:r>
            <a:r>
              <a:rPr lang="en-US" dirty="0" smtClean="0"/>
              <a:t>n-die blocks (for example, the previous slide)</a:t>
            </a:r>
          </a:p>
          <a:p>
            <a:pPr lvl="1"/>
            <a:r>
              <a:rPr lang="en-US" sz="2000" dirty="0" smtClean="0"/>
              <a:t>EDA tool responsible for de-embedding </a:t>
            </a:r>
            <a:r>
              <a:rPr lang="en-US" sz="2000" dirty="0" err="1" smtClean="0"/>
              <a:t>C_comp</a:t>
            </a:r>
            <a:r>
              <a:rPr lang="en-US" sz="2000" dirty="0"/>
              <a:t> </a:t>
            </a:r>
            <a:r>
              <a:rPr lang="en-US" sz="2000" dirty="0" err="1" smtClean="0"/>
              <a:t>subckt</a:t>
            </a:r>
            <a:endParaRPr lang="en-US" sz="2000" dirty="0" smtClean="0"/>
          </a:p>
          <a:p>
            <a:pPr lvl="1"/>
            <a:r>
              <a:rPr lang="en-US" sz="2000" dirty="0" smtClean="0"/>
              <a:t>Model providers would issue this simplified model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1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Standard IBIS Model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Variations</a:t>
            </a:r>
          </a:p>
          <a:p>
            <a:r>
              <a:rPr lang="en-US" dirty="0" smtClean="0"/>
              <a:t>Generalized K-table [</a:t>
            </a:r>
            <a:r>
              <a:rPr lang="en-US" dirty="0" err="1" smtClean="0"/>
              <a:t>Kpu</a:t>
            </a:r>
            <a:r>
              <a:rPr lang="en-US" dirty="0" smtClean="0"/>
              <a:t>(t), </a:t>
            </a:r>
            <a:r>
              <a:rPr lang="en-US" dirty="0" err="1" smtClean="0"/>
              <a:t>Kpd</a:t>
            </a:r>
            <a:r>
              <a:rPr lang="en-US" dirty="0" smtClean="0"/>
              <a:t>(t)] Extraction for Standard IBIS Model</a:t>
            </a:r>
          </a:p>
          <a:p>
            <a:r>
              <a:rPr lang="en-US" dirty="0" smtClean="0"/>
              <a:t>Proposed K-table Extraction Process with Extended </a:t>
            </a:r>
            <a:r>
              <a:rPr lang="en-US" dirty="0" err="1" smtClean="0"/>
              <a:t>C_comp</a:t>
            </a:r>
            <a:r>
              <a:rPr lang="en-US" dirty="0" smtClean="0"/>
              <a:t> model (and other blocks)</a:t>
            </a:r>
          </a:p>
          <a:p>
            <a:r>
              <a:rPr lang="en-US" dirty="0" smtClean="0"/>
              <a:t>Concluding Comments</a:t>
            </a:r>
          </a:p>
          <a:p>
            <a:r>
              <a:rPr lang="en-US" dirty="0" smtClean="0"/>
              <a:t>References from www.eda.org/ibis/summits/ on related material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SPICE feedback based extraction method proposed</a:t>
            </a:r>
          </a:p>
          <a:p>
            <a:pPr lvl="1"/>
            <a:r>
              <a:rPr lang="en-US" sz="2000" dirty="0" smtClean="0"/>
              <a:t>Does not depend on internal circuit details</a:t>
            </a:r>
          </a:p>
          <a:p>
            <a:pPr lvl="1"/>
            <a:r>
              <a:rPr lang="en-US" sz="2000" dirty="0" smtClean="0"/>
              <a:t>Also supports On-Die and Package blocks</a:t>
            </a:r>
          </a:p>
          <a:p>
            <a:pPr lvl="1"/>
            <a:r>
              <a:rPr lang="en-US" sz="2000" dirty="0" smtClean="0"/>
              <a:t>Could be implemented by mathematical code in tools</a:t>
            </a:r>
          </a:p>
          <a:p>
            <a:r>
              <a:rPr lang="en-US" dirty="0" smtClean="0"/>
              <a:t>EDA tools must add de-embedding of general </a:t>
            </a:r>
            <a:r>
              <a:rPr lang="en-US" dirty="0" err="1" smtClean="0"/>
              <a:t>C_comp</a:t>
            </a:r>
            <a:r>
              <a:rPr lang="en-US" dirty="0" smtClean="0"/>
              <a:t> </a:t>
            </a:r>
            <a:r>
              <a:rPr lang="en-US" dirty="0" err="1" smtClean="0"/>
              <a:t>subckt</a:t>
            </a:r>
            <a:r>
              <a:rPr lang="en-US" dirty="0"/>
              <a:t> </a:t>
            </a:r>
            <a:r>
              <a:rPr lang="en-US" dirty="0" smtClean="0"/>
              <a:t>for V-T data given at the </a:t>
            </a:r>
            <a:r>
              <a:rPr lang="en-US" dirty="0" err="1" smtClean="0"/>
              <a:t>A_signal</a:t>
            </a:r>
            <a:r>
              <a:rPr lang="en-US" dirty="0" smtClean="0"/>
              <a:t> node</a:t>
            </a:r>
          </a:p>
          <a:p>
            <a:r>
              <a:rPr lang="en-US" dirty="0" smtClean="0"/>
              <a:t>Note, any “series” resistance needs to be de-embedded from the I-V tables</a:t>
            </a:r>
          </a:p>
          <a:p>
            <a:endParaRPr lang="en-US" dirty="0"/>
          </a:p>
          <a:p>
            <a:r>
              <a:rPr lang="en-US" dirty="0" smtClean="0"/>
              <a:t>Some IBIS Summit references related to this presentation are given next regarding 2EQ/2UK algorithms, </a:t>
            </a:r>
            <a:r>
              <a:rPr lang="en-US" dirty="0" err="1" smtClean="0"/>
              <a:t>C_comp</a:t>
            </a:r>
            <a:r>
              <a:rPr lang="en-US" dirty="0" smtClean="0"/>
              <a:t> modeling, de-embedding, and other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14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 Algorithm and</a:t>
            </a:r>
            <a:br>
              <a:rPr lang="en-US" sz="4000" dirty="0" smtClean="0"/>
            </a:br>
            <a:r>
              <a:rPr lang="en-US" sz="4000" dirty="0" smtClean="0"/>
              <a:t>2EQ/2UK Extraction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1"/>
            <a:r>
              <a:rPr lang="en-US" sz="2400" b="0" dirty="0" smtClean="0"/>
              <a:t>Chen, Xuefeng</a:t>
            </a:r>
          </a:p>
          <a:p>
            <a:pPr lvl="2"/>
            <a:r>
              <a:rPr lang="en-US" sz="2400" b="0" dirty="0" smtClean="0"/>
              <a:t>IBIS Algorithm Including Reactive Loads  (September 11, 2007) - Shows how 2EQ/2UK algorithm is solved with reactive fixture loads</a:t>
            </a:r>
          </a:p>
          <a:p>
            <a:pPr lvl="2"/>
            <a:r>
              <a:rPr lang="en-US" sz="2400" b="0" dirty="0" smtClean="0"/>
              <a:t>Study of Solving IBIS Single VT (November 11, 2008) - Single VT case solutions evaluated</a:t>
            </a:r>
          </a:p>
          <a:p>
            <a:pPr lvl="1"/>
            <a:r>
              <a:rPr lang="en-US" sz="2400" b="0" dirty="0" smtClean="0"/>
              <a:t>Muranyi, Arpad</a:t>
            </a:r>
          </a:p>
          <a:p>
            <a:pPr lvl="2"/>
            <a:r>
              <a:rPr lang="en-US" sz="2400" b="0" dirty="0" smtClean="0"/>
              <a:t>A VHDL-AMS Buffer Model Using IBIS V3.2 Data (June 5, 23, 2003)  - A VHDL-AMS implementation and testing of 2EQ/2UK method</a:t>
            </a:r>
          </a:p>
          <a:p>
            <a:pPr lvl="1"/>
            <a:r>
              <a:rPr lang="en-US" sz="2400" b="0" dirty="0" smtClean="0"/>
              <a:t>Ross, Bob</a:t>
            </a:r>
          </a:p>
          <a:p>
            <a:pPr lvl="2"/>
            <a:r>
              <a:rPr lang="en-US" sz="2400" b="0" dirty="0" smtClean="0"/>
              <a:t>Introduction &amp; Model Processing Algorithms (October  15, 1998) - Introduction of 1-waveform, 2-waveform extraction</a:t>
            </a:r>
          </a:p>
          <a:p>
            <a:pPr lvl="2"/>
            <a:r>
              <a:rPr lang="en-US" sz="2400" b="0" dirty="0" smtClean="0"/>
              <a:t>Improving IBIS ECL Algorithms (December 6, 2005) - The 2EQ/2UK algorithm is adjusted using CCVS tables</a:t>
            </a:r>
          </a:p>
          <a:p>
            <a:pPr lvl="2"/>
            <a:r>
              <a:rPr lang="en-US" sz="2400" b="0" dirty="0" smtClean="0"/>
              <a:t>IBIS Algorithms Revisited (June 5, 23, 2003) - K-tables described and 2EQ/2UK method extraction method proposed</a:t>
            </a:r>
          </a:p>
          <a:p>
            <a:pPr lvl="2"/>
            <a:r>
              <a:rPr lang="en-US" sz="2400" b="0" dirty="0" smtClean="0"/>
              <a:t>IBIS Die V-T Tables from Part or Board Measurements (February 2, 2004) - Approximate de-embedding of package and board model</a:t>
            </a:r>
          </a:p>
          <a:p>
            <a:pPr lvl="1"/>
            <a:r>
              <a:rPr lang="en-US" sz="2400" b="0" dirty="0" smtClean="0"/>
              <a:t>Schutt-Aine, Jose, </a:t>
            </a:r>
            <a:r>
              <a:rPr lang="en-US" sz="2400" b="0" dirty="0" err="1" smtClean="0"/>
              <a:t>etal</a:t>
            </a:r>
            <a:r>
              <a:rPr lang="en-US" sz="2400" b="0" dirty="0" smtClean="0"/>
              <a:t>.</a:t>
            </a:r>
          </a:p>
          <a:p>
            <a:pPr lvl="2"/>
            <a:r>
              <a:rPr lang="en-US" sz="2400" b="0" dirty="0" smtClean="0"/>
              <a:t>IBIS Modeling Using Latency Insertion Method (LIM) (May 16, 2012) – LIM method for simulation and K-T table extraction improvement</a:t>
            </a:r>
          </a:p>
          <a:p>
            <a:pPr lvl="2"/>
            <a:endParaRPr lang="en-US" sz="2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C_comp</a:t>
            </a:r>
            <a:r>
              <a:rPr lang="en-US" sz="4000" dirty="0" smtClean="0"/>
              <a:t> Models and Extraction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sz="2400" b="0" dirty="0" smtClean="0"/>
              <a:t>Mirmak, Michael</a:t>
            </a:r>
          </a:p>
          <a:p>
            <a:pPr lvl="2"/>
            <a:r>
              <a:rPr lang="en-US" sz="2400" b="0" dirty="0" smtClean="0"/>
              <a:t>Issues with </a:t>
            </a:r>
            <a:r>
              <a:rPr lang="en-US" sz="2400" b="0" dirty="0" err="1" smtClean="0"/>
              <a:t>C_comp</a:t>
            </a:r>
            <a:r>
              <a:rPr lang="en-US" sz="2400" b="0" dirty="0" smtClean="0"/>
              <a:t> and Differential Multi-stage IBIS Models (April 5, 2004) – Driver Schedule double counting and complex </a:t>
            </a:r>
            <a:r>
              <a:rPr lang="en-US" sz="2400" b="0" dirty="0" err="1" smtClean="0"/>
              <a:t>C_comp</a:t>
            </a:r>
            <a:endParaRPr lang="en-US" sz="2400" b="0" dirty="0" smtClean="0"/>
          </a:p>
          <a:p>
            <a:pPr lvl="2"/>
            <a:r>
              <a:rPr lang="en-US" sz="2400" b="0" dirty="0" smtClean="0"/>
              <a:t>Multi-Element </a:t>
            </a:r>
            <a:r>
              <a:rPr lang="en-US" sz="2400" b="0" dirty="0" err="1" smtClean="0"/>
              <a:t>C_comp</a:t>
            </a:r>
            <a:r>
              <a:rPr lang="en-US" sz="2400" b="0" dirty="0" smtClean="0"/>
              <a:t> Modeling (October 4, 2004) – Extended </a:t>
            </a:r>
            <a:r>
              <a:rPr lang="en-US" sz="2400" b="0" dirty="0" err="1" smtClean="0"/>
              <a:t>C_comp</a:t>
            </a:r>
            <a:r>
              <a:rPr lang="en-US" sz="2400" b="0" dirty="0" smtClean="0"/>
              <a:t> model and differential </a:t>
            </a:r>
            <a:r>
              <a:rPr lang="en-US" sz="2400" b="0" dirty="0" err="1" smtClean="0"/>
              <a:t>C_comp</a:t>
            </a:r>
            <a:endParaRPr lang="en-US" sz="2400" b="0" dirty="0" smtClean="0"/>
          </a:p>
          <a:p>
            <a:pPr lvl="2"/>
            <a:r>
              <a:rPr lang="en-US" sz="2400" b="0" dirty="0" smtClean="0"/>
              <a:t>IBIS in the Frequency Domain (July 25, 2006) – Review and discussion of extended </a:t>
            </a:r>
            <a:r>
              <a:rPr lang="en-US" sz="2400" b="0" dirty="0" err="1" smtClean="0"/>
              <a:t>C_comp</a:t>
            </a:r>
            <a:r>
              <a:rPr lang="en-US" sz="2400" b="0" dirty="0" smtClean="0"/>
              <a:t> and frequency domain impedance models</a:t>
            </a:r>
          </a:p>
          <a:p>
            <a:pPr lvl="1"/>
            <a:r>
              <a:rPr lang="en-US" sz="2400" b="0" dirty="0" smtClean="0"/>
              <a:t>Muranyi, Arpad</a:t>
            </a:r>
          </a:p>
          <a:p>
            <a:pPr lvl="2"/>
            <a:r>
              <a:rPr lang="en-US" sz="2400" b="0" dirty="0" smtClean="0"/>
              <a:t>High Accuracy Behavioral Modeling for Frequency and Time Domain Simulations (June 21, 2001) – Pole-zero extraction of complex impedance</a:t>
            </a:r>
          </a:p>
          <a:p>
            <a:pPr lvl="1"/>
            <a:r>
              <a:rPr lang="en-US" sz="2400" b="0" dirty="0" err="1" smtClean="0"/>
              <a:t>Giacotto</a:t>
            </a:r>
            <a:r>
              <a:rPr lang="en-US" sz="2400" b="0" dirty="0" smtClean="0"/>
              <a:t>, Luca</a:t>
            </a:r>
          </a:p>
          <a:p>
            <a:pPr lvl="2"/>
            <a:r>
              <a:rPr lang="en-US" sz="2400" b="0" dirty="0" smtClean="0"/>
              <a:t>Buffer Impedance Modeling (March 8, 2002) - Pole-zero and extended </a:t>
            </a:r>
            <a:r>
              <a:rPr lang="en-US" sz="2400" b="0" dirty="0" err="1" smtClean="0"/>
              <a:t>C_comp</a:t>
            </a:r>
            <a:r>
              <a:rPr lang="en-US" sz="2400" b="0" dirty="0" smtClean="0"/>
              <a:t> extraction</a:t>
            </a:r>
          </a:p>
          <a:p>
            <a:pPr lvl="2"/>
            <a:r>
              <a:rPr lang="en-US" sz="2400" b="0" dirty="0" smtClean="0"/>
              <a:t>Buffer Impedance and Quality Issues (June 13, 2002) – Pole-zero extraction as a function of bias proposal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4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Miscellaneous De-embedding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700" b="0" dirty="0" smtClean="0"/>
              <a:t>Ross, Bob</a:t>
            </a:r>
          </a:p>
          <a:p>
            <a:pPr lvl="2"/>
            <a:r>
              <a:rPr lang="en-US" sz="1700" b="0" dirty="0" smtClean="0"/>
              <a:t>IBIS Die V-T Tables from Part or Board Measurements (February 2, 2004) – Approximate de-embedding of package and board model</a:t>
            </a:r>
          </a:p>
          <a:p>
            <a:pPr lvl="2"/>
            <a:r>
              <a:rPr lang="en-US" sz="1700" b="0" dirty="0" err="1" smtClean="0"/>
              <a:t>C_comp</a:t>
            </a:r>
            <a:r>
              <a:rPr lang="en-US" sz="1700" b="0" dirty="0" smtClean="0"/>
              <a:t> and Buffer Scaling Observations (February 9, 2006) – </a:t>
            </a:r>
            <a:r>
              <a:rPr lang="en-US" sz="1700" b="0" dirty="0" err="1" smtClean="0"/>
              <a:t>C_fixture</a:t>
            </a:r>
            <a:r>
              <a:rPr lang="en-US" sz="1700" b="0" dirty="0" smtClean="0"/>
              <a:t> compensation for Driver Schedule </a:t>
            </a:r>
            <a:r>
              <a:rPr lang="en-US" sz="1700" b="0" dirty="0" err="1" smtClean="0"/>
              <a:t>C_comp</a:t>
            </a:r>
            <a:r>
              <a:rPr lang="en-US" sz="1700" b="0" dirty="0" smtClean="0"/>
              <a:t> rules</a:t>
            </a:r>
          </a:p>
          <a:p>
            <a:pPr lvl="2"/>
            <a:r>
              <a:rPr lang="en-US" sz="1700" b="0" dirty="0" smtClean="0"/>
              <a:t>Capacitance Compensation (February 5, 2009) – De-embedding method for </a:t>
            </a:r>
            <a:r>
              <a:rPr lang="en-US" sz="1700" b="0" dirty="0" err="1" smtClean="0"/>
              <a:t>C_comp</a:t>
            </a:r>
            <a:r>
              <a:rPr lang="en-US" sz="1700" b="0" dirty="0" smtClean="0"/>
              <a:t> and </a:t>
            </a:r>
            <a:r>
              <a:rPr lang="en-US" sz="1700" b="0" dirty="0" err="1" smtClean="0"/>
              <a:t>C_fixture</a:t>
            </a:r>
            <a:r>
              <a:rPr lang="en-US" sz="1700" b="0" dirty="0" smtClean="0"/>
              <a:t> method for Driver Schedule</a:t>
            </a:r>
            <a:endParaRPr lang="en-US" sz="17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9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Sampling of </a:t>
            </a:r>
            <a:r>
              <a:rPr lang="en-US" sz="4000" dirty="0"/>
              <a:t>O</a:t>
            </a:r>
            <a:r>
              <a:rPr lang="en-US" sz="4000" dirty="0" smtClean="0"/>
              <a:t>ther Approaches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0" dirty="0" smtClean="0"/>
              <a:t>Zhu, Ting, etc.</a:t>
            </a:r>
          </a:p>
          <a:p>
            <a:pPr lvl="2"/>
            <a:r>
              <a:rPr lang="en-US" b="0" dirty="0" smtClean="0"/>
              <a:t>Surrogate Model-based High-speed IO </a:t>
            </a:r>
            <a:r>
              <a:rPr lang="en-US" b="0" dirty="0" err="1" smtClean="0"/>
              <a:t>Macromodel</a:t>
            </a:r>
            <a:r>
              <a:rPr lang="en-US" b="0" dirty="0" smtClean="0"/>
              <a:t> (June 5, 2012) – Continuous equation-based PVT extraction</a:t>
            </a:r>
          </a:p>
          <a:p>
            <a:pPr lvl="1"/>
            <a:r>
              <a:rPr lang="en-US" b="0" dirty="0" err="1" smtClean="0"/>
              <a:t>Comberiate</a:t>
            </a:r>
            <a:r>
              <a:rPr lang="en-US" b="0" dirty="0" smtClean="0"/>
              <a:t>, Tom, etc.</a:t>
            </a:r>
          </a:p>
          <a:p>
            <a:pPr lvl="2"/>
            <a:r>
              <a:rPr lang="en-US" b="0" dirty="0" smtClean="0"/>
              <a:t>Using X-Parameters to Generate IBIS Models (May 15, 2013) – IBIS Model generation from X-parameters</a:t>
            </a:r>
          </a:p>
          <a:p>
            <a:pPr lvl="1"/>
            <a:r>
              <a:rPr lang="en-US" b="0" dirty="0" err="1" smtClean="0"/>
              <a:t>Stievano</a:t>
            </a:r>
            <a:r>
              <a:rPr lang="en-US" b="0" dirty="0" smtClean="0"/>
              <a:t>, Igor, etc.</a:t>
            </a:r>
          </a:p>
          <a:p>
            <a:pPr lvl="2"/>
            <a:r>
              <a:rPr lang="en-US" b="0" dirty="0" err="1" smtClean="0"/>
              <a:t>Thevinin’s</a:t>
            </a:r>
            <a:r>
              <a:rPr lang="en-US" b="0" dirty="0" smtClean="0"/>
              <a:t> Theorem Revisited (May 15, 2015) – </a:t>
            </a:r>
            <a:r>
              <a:rPr lang="en-US" b="0" dirty="0" err="1" smtClean="0"/>
              <a:t>Thevenin</a:t>
            </a:r>
            <a:r>
              <a:rPr lang="en-US" b="0" dirty="0" smtClean="0"/>
              <a:t> voltage based structure and extraction</a:t>
            </a:r>
          </a:p>
          <a:p>
            <a:pPr lvl="2"/>
            <a:r>
              <a:rPr lang="en-US" b="0" dirty="0" smtClean="0"/>
              <a:t>IC </a:t>
            </a:r>
            <a:r>
              <a:rPr lang="en-US" b="0" dirty="0" err="1" smtClean="0"/>
              <a:t>Macromodels</a:t>
            </a:r>
            <a:r>
              <a:rPr lang="en-US" b="0" dirty="0" smtClean="0"/>
              <a:t> from On-the-fly Transient Responses (May 10, 2006) – Non-linear </a:t>
            </a:r>
            <a:r>
              <a:rPr lang="en-US" b="0" dirty="0" err="1" smtClean="0"/>
              <a:t>macromodeling</a:t>
            </a:r>
            <a:r>
              <a:rPr lang="en-US" b="0" dirty="0" smtClean="0"/>
              <a:t> via parametric identification of logic gates [M(pi)log]</a:t>
            </a:r>
          </a:p>
          <a:p>
            <a:pPr lvl="1"/>
            <a:r>
              <a:rPr lang="en-US" b="0" dirty="0" err="1" smtClean="0"/>
              <a:t>Dghais</a:t>
            </a:r>
            <a:r>
              <a:rPr lang="en-US" b="0" dirty="0" smtClean="0"/>
              <a:t>, </a:t>
            </a:r>
            <a:r>
              <a:rPr lang="en-US" b="0" dirty="0" err="1" smtClean="0"/>
              <a:t>Wael</a:t>
            </a:r>
            <a:r>
              <a:rPr lang="en-US" b="0" dirty="0" smtClean="0"/>
              <a:t>, etc.</a:t>
            </a:r>
          </a:p>
          <a:p>
            <a:pPr lvl="2"/>
            <a:r>
              <a:rPr lang="en-US" b="0" dirty="0" smtClean="0"/>
              <a:t>Table-Based Extraction for Modeling Driver’s Output Admittance (May 15, 2013) – Least squares I-Q model extraction and voltage dependent capacitance effects state</a:t>
            </a:r>
          </a:p>
          <a:p>
            <a:pPr lvl="1"/>
            <a:endParaRPr lang="en-US" b="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38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IBIS uses a fixed value of </a:t>
            </a:r>
            <a:r>
              <a:rPr lang="en-US" dirty="0" err="1" smtClean="0"/>
              <a:t>C_comp</a:t>
            </a:r>
            <a:r>
              <a:rPr lang="en-US" dirty="0" smtClean="0"/>
              <a:t>, as seen in the standard reference model</a:t>
            </a:r>
          </a:p>
          <a:p>
            <a:r>
              <a:rPr lang="en-US" dirty="0" smtClean="0"/>
              <a:t>A more detailed </a:t>
            </a:r>
            <a:r>
              <a:rPr lang="en-US" dirty="0" err="1" smtClean="0"/>
              <a:t>C_comp</a:t>
            </a:r>
            <a:r>
              <a:rPr lang="en-US" dirty="0" smtClean="0"/>
              <a:t> is needed for high-speed analysis as modelled by IBIS-ISS or by S-parameters</a:t>
            </a:r>
          </a:p>
          <a:p>
            <a:r>
              <a:rPr lang="en-US" dirty="0" smtClean="0"/>
              <a:t>Interconnect BIRD proposal defines general On-die and Package blocks</a:t>
            </a:r>
          </a:p>
          <a:p>
            <a:r>
              <a:rPr lang="en-US" dirty="0" smtClean="0"/>
              <a:t>Generalized method to extract and compensate for  more detailed structures is proposed</a:t>
            </a:r>
          </a:p>
          <a:p>
            <a:r>
              <a:rPr lang="en-US" dirty="0" smtClean="0"/>
              <a:t>Limitations remain in a more detailed model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/>
              <a:t>Standard IBIS Model</a:t>
            </a:r>
            <a:endParaRPr lang="en-US" altLang="en-US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772400" cy="494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5800" y="990600"/>
            <a:ext cx="7773988" cy="51974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154363" y="990600"/>
            <a:ext cx="0" cy="51974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959475" y="976313"/>
            <a:ext cx="0" cy="51974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919913" y="990600"/>
            <a:ext cx="1508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Package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860925" y="1003300"/>
            <a:ext cx="108108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Fixed Clamps and C_comp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85800" y="990600"/>
            <a:ext cx="1112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Drivers</a:t>
            </a:r>
          </a:p>
        </p:txBody>
      </p:sp>
    </p:spTree>
    <p:extLst>
      <p:ext uri="{BB962C8B-B14F-4D97-AF65-F5344CB8AC3E}">
        <p14:creationId xmlns:p14="http://schemas.microsoft.com/office/powerpoint/2010/main" val="14037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C_comp</a:t>
            </a:r>
            <a:r>
              <a:rPr lang="en-US" sz="4000" dirty="0" smtClean="0"/>
              <a:t> Variations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Voltage (device physics)</a:t>
            </a:r>
          </a:p>
          <a:p>
            <a:r>
              <a:rPr lang="en-US" dirty="0" smtClean="0"/>
              <a:t>Temperature (device physics)</a:t>
            </a:r>
          </a:p>
          <a:p>
            <a:r>
              <a:rPr lang="en-US" dirty="0" smtClean="0"/>
              <a:t>Input versus I/O mode (suggest using Input model)</a:t>
            </a:r>
          </a:p>
          <a:p>
            <a:r>
              <a:rPr lang="en-US" dirty="0" smtClean="0"/>
              <a:t>Frequency (</a:t>
            </a:r>
            <a:r>
              <a:rPr lang="en-US" dirty="0" err="1" smtClean="0"/>
              <a:t>C_comp</a:t>
            </a:r>
            <a:r>
              <a:rPr lang="en-US" dirty="0" smtClean="0"/>
              <a:t> might be a simplified reactance model at a measured frequency for a more complex structure, e.g., C with several parallel R-C’s)</a:t>
            </a:r>
          </a:p>
          <a:p>
            <a:r>
              <a:rPr lang="en-US" dirty="0" smtClean="0"/>
              <a:t>Power connections (between all power terminals)</a:t>
            </a:r>
          </a:p>
          <a:p>
            <a:r>
              <a:rPr lang="en-US" dirty="0" smtClean="0"/>
              <a:t>State dependent (low-to-high versus high-to-low)</a:t>
            </a:r>
          </a:p>
          <a:p>
            <a:r>
              <a:rPr lang="en-US" u="sng" dirty="0" smtClean="0"/>
              <a:t>Range</a:t>
            </a:r>
            <a:r>
              <a:rPr lang="en-US" dirty="0"/>
              <a:t> </a:t>
            </a:r>
            <a:r>
              <a:rPr lang="en-US" dirty="0" smtClean="0"/>
              <a:t>(corners different than [Model] corners)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more complex </a:t>
            </a:r>
            <a:r>
              <a:rPr lang="en-US" dirty="0" err="1" smtClean="0">
                <a:solidFill>
                  <a:srgbClr val="FF0000"/>
                </a:solidFill>
              </a:rPr>
              <a:t>C_comp</a:t>
            </a:r>
            <a:r>
              <a:rPr lang="en-US" dirty="0" smtClean="0">
                <a:solidFill>
                  <a:srgbClr val="FF0000"/>
                </a:solidFill>
              </a:rPr>
              <a:t> still has constant values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7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380871"/>
            <a:ext cx="27035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Generalized </a:t>
            </a:r>
            <a:r>
              <a:rPr lang="en-US" altLang="en-US" sz="4000" dirty="0" smtClean="0"/>
              <a:t>V-T Extraction Load (with L/R/</a:t>
            </a:r>
            <a:r>
              <a:rPr lang="en-US" altLang="en-US" sz="4000" dirty="0" err="1" smtClean="0"/>
              <a:t>C_dut</a:t>
            </a:r>
            <a:r>
              <a:rPr lang="en-US" altLang="en-US" sz="4000" dirty="0" smtClean="0"/>
              <a:t>)</a:t>
            </a:r>
            <a:endParaRPr lang="en-US" altLang="en-US" sz="4000" dirty="0"/>
          </a:p>
        </p:txBody>
      </p:sp>
      <p:pic>
        <p:nvPicPr>
          <p:cNvPr id="2201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889125"/>
            <a:ext cx="820420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164" name="Oval 4"/>
          <p:cNvSpPr>
            <a:spLocks noChangeArrowheads="1"/>
          </p:cNvSpPr>
          <p:nvPr/>
        </p:nvSpPr>
        <p:spPr bwMode="auto">
          <a:xfrm>
            <a:off x="2193925" y="2865438"/>
            <a:ext cx="519113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4664075" y="1752600"/>
            <a:ext cx="4068763" cy="3336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1311275" y="5045075"/>
            <a:ext cx="25431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b="1" dirty="0">
                <a:solidFill>
                  <a:schemeClr val="accent2"/>
                </a:solidFill>
              </a:rPr>
              <a:t>V(t) and I(t) can be calculated from load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Direct V(t), I(t) Solution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Xuefeng Chen, Asian IBIS Summit (China), September 11, 2007: V(t), I(t) can be extracted directly for L/R/C/</a:t>
            </a:r>
            <a:r>
              <a:rPr lang="en-US" dirty="0" err="1" smtClean="0"/>
              <a:t>V_fixture</a:t>
            </a:r>
            <a:r>
              <a:rPr lang="en-US" dirty="0" smtClean="0"/>
              <a:t> from given information by applying </a:t>
            </a:r>
            <a:r>
              <a:rPr lang="en-US" dirty="0" err="1" smtClean="0"/>
              <a:t>i</a:t>
            </a:r>
            <a:r>
              <a:rPr lang="en-US" dirty="0" smtClean="0"/>
              <a:t>=L*dv(t)/</a:t>
            </a:r>
            <a:r>
              <a:rPr lang="en-US" dirty="0" err="1" smtClean="0"/>
              <a:t>dt</a:t>
            </a:r>
            <a:r>
              <a:rPr lang="en-US" dirty="0" smtClean="0"/>
              <a:t> and v=C*di(t)/</a:t>
            </a:r>
            <a:r>
              <a:rPr lang="en-US" dirty="0" err="1" smtClean="0"/>
              <a:t>dt</a:t>
            </a:r>
            <a:endParaRPr lang="en-US" dirty="0" smtClean="0"/>
          </a:p>
          <a:p>
            <a:r>
              <a:rPr lang="en-US" dirty="0" smtClean="0"/>
              <a:t>This can be extended to include L/R/</a:t>
            </a:r>
            <a:r>
              <a:rPr lang="en-US" dirty="0" err="1" smtClean="0"/>
              <a:t>C_dut</a:t>
            </a:r>
            <a:r>
              <a:rPr lang="en-US" dirty="0" smtClean="0"/>
              <a:t> (where L/R/</a:t>
            </a:r>
            <a:r>
              <a:rPr lang="en-US" dirty="0" err="1" smtClean="0"/>
              <a:t>C_dut</a:t>
            </a:r>
            <a:r>
              <a:rPr lang="en-US" dirty="0" smtClean="0"/>
              <a:t> replaces the L/R/</a:t>
            </a:r>
            <a:r>
              <a:rPr lang="en-US" dirty="0" err="1" smtClean="0"/>
              <a:t>C_pin</a:t>
            </a:r>
            <a:r>
              <a:rPr lang="en-US" dirty="0" smtClean="0"/>
              <a:t> values at the measured pin)</a:t>
            </a:r>
          </a:p>
          <a:p>
            <a:r>
              <a:rPr lang="en-US" dirty="0" smtClean="0"/>
              <a:t>Then the Ku(t) and </a:t>
            </a:r>
            <a:r>
              <a:rPr lang="en-US" dirty="0" err="1" smtClean="0"/>
              <a:t>Kd</a:t>
            </a:r>
            <a:r>
              <a:rPr lang="en-US" dirty="0" smtClean="0"/>
              <a:t>(t) tables can be extracted using the 2-equations/2-unknowns (2EQ/2UK) method for rising waveform or falling waveform extractions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92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Indirect Prototype Solution Next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Originally used to investigate </a:t>
            </a:r>
            <a:r>
              <a:rPr lang="en-US" dirty="0" err="1" smtClean="0"/>
              <a:t>C_comp</a:t>
            </a:r>
            <a:r>
              <a:rPr lang="en-US" dirty="0" smtClean="0"/>
              <a:t>, L/R/</a:t>
            </a:r>
            <a:r>
              <a:rPr lang="en-US" dirty="0" err="1" smtClean="0"/>
              <a:t>C_dut</a:t>
            </a:r>
            <a:r>
              <a:rPr lang="en-US" dirty="0" smtClean="0"/>
              <a:t> and general L/R/C/</a:t>
            </a:r>
            <a:r>
              <a:rPr lang="en-US" dirty="0" err="1" smtClean="0"/>
              <a:t>V_fixture</a:t>
            </a:r>
            <a:r>
              <a:rPr lang="en-US" dirty="0"/>
              <a:t> </a:t>
            </a:r>
            <a:r>
              <a:rPr lang="en-US" dirty="0" smtClean="0"/>
              <a:t>cases for K-table extraction</a:t>
            </a:r>
          </a:p>
          <a:p>
            <a:r>
              <a:rPr lang="en-US" dirty="0" smtClean="0"/>
              <a:t>Calculates simultaneously K-tables [Kur(t), </a:t>
            </a:r>
            <a:r>
              <a:rPr lang="en-US" dirty="0" err="1" smtClean="0"/>
              <a:t>Kdr</a:t>
            </a:r>
            <a:r>
              <a:rPr lang="en-US" dirty="0" smtClean="0"/>
              <a:t>(t) or 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(t)] for rising waveforms or falling waveforms based on two *_fixture based loads with corresponding V-T waveforms</a:t>
            </a:r>
          </a:p>
          <a:p>
            <a:r>
              <a:rPr lang="en-US" dirty="0" smtClean="0"/>
              <a:t>Note, a 2EQ/2UK solution for the equations given later involve a determinate [I(VDET) in net-list] and SPICE based calculated K-table multiplier solutions [I(VKUR), and (I(VKDR)] as a function of both the PU and PD tables</a:t>
            </a:r>
          </a:p>
          <a:p>
            <a:r>
              <a:rPr lang="en-US" dirty="0" smtClean="0"/>
              <a:t>This can also be used for I(VKUF) and I(VKDF) multiplier table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75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218655" y="6477000"/>
            <a:ext cx="2635251" cy="3810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 smtClean="0"/>
              <a:t>SPICE Prototype for </a:t>
            </a:r>
            <a:r>
              <a:rPr lang="en-US" altLang="en-US" sz="4000" dirty="0"/>
              <a:t>Ku(t), </a:t>
            </a:r>
            <a:r>
              <a:rPr lang="en-US" altLang="en-US" sz="4000" dirty="0" err="1"/>
              <a:t>Kd</a:t>
            </a:r>
            <a:r>
              <a:rPr lang="en-US" altLang="en-US" sz="4000" dirty="0"/>
              <a:t>(t)</a:t>
            </a:r>
          </a:p>
        </p:txBody>
      </p:sp>
      <p:pic>
        <p:nvPicPr>
          <p:cNvPr id="1986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3856038"/>
            <a:ext cx="49895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1146175"/>
            <a:ext cx="49895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8663" name="AutoShape 7"/>
          <p:cNvSpPr>
            <a:spLocks noChangeArrowheads="1"/>
          </p:cNvSpPr>
          <p:nvPr/>
        </p:nvSpPr>
        <p:spPr bwMode="auto">
          <a:xfrm rot="-5400000">
            <a:off x="1584325" y="2955926"/>
            <a:ext cx="1057275" cy="914400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6430963" y="1905000"/>
            <a:ext cx="1022350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Load 1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6507163" y="4495800"/>
            <a:ext cx="1022350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Load 2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4911725" y="1082675"/>
            <a:ext cx="1752600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V1 Waveform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4976813" y="3763963"/>
            <a:ext cx="1754187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V2 Waveform</a:t>
            </a:r>
          </a:p>
        </p:txBody>
      </p:sp>
      <p:sp>
        <p:nvSpPr>
          <p:cNvPr id="198668" name="Oval 12"/>
          <p:cNvSpPr>
            <a:spLocks noChangeArrowheads="1"/>
          </p:cNvSpPr>
          <p:nvPr/>
        </p:nvSpPr>
        <p:spPr bwMode="auto">
          <a:xfrm>
            <a:off x="3840163" y="944563"/>
            <a:ext cx="2971800" cy="7016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69" name="Oval 13"/>
          <p:cNvSpPr>
            <a:spLocks noChangeArrowheads="1"/>
          </p:cNvSpPr>
          <p:nvPr/>
        </p:nvSpPr>
        <p:spPr bwMode="auto">
          <a:xfrm>
            <a:off x="3886200" y="3611563"/>
            <a:ext cx="2971800" cy="7016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1" name="Line 15"/>
          <p:cNvSpPr>
            <a:spLocks noChangeShapeType="1"/>
          </p:cNvSpPr>
          <p:nvPr/>
        </p:nvSpPr>
        <p:spPr bwMode="auto">
          <a:xfrm flipV="1">
            <a:off x="3856038" y="3644900"/>
            <a:ext cx="0" cy="3333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2" name="Line 16"/>
          <p:cNvSpPr>
            <a:spLocks noChangeShapeType="1"/>
          </p:cNvSpPr>
          <p:nvPr/>
        </p:nvSpPr>
        <p:spPr bwMode="auto">
          <a:xfrm flipH="1">
            <a:off x="2592388" y="3657600"/>
            <a:ext cx="12493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3" name="Line 17"/>
          <p:cNvSpPr>
            <a:spLocks noChangeShapeType="1"/>
          </p:cNvSpPr>
          <p:nvPr/>
        </p:nvSpPr>
        <p:spPr bwMode="auto">
          <a:xfrm flipH="1">
            <a:off x="3844925" y="1285875"/>
            <a:ext cx="0" cy="18907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4" name="Line 18"/>
          <p:cNvSpPr>
            <a:spLocks noChangeShapeType="1"/>
          </p:cNvSpPr>
          <p:nvPr/>
        </p:nvSpPr>
        <p:spPr bwMode="auto">
          <a:xfrm flipH="1">
            <a:off x="2584450" y="3163888"/>
            <a:ext cx="1268413" cy="63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1825625" y="3224213"/>
            <a:ext cx="700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-1E7</a:t>
            </a:r>
          </a:p>
        </p:txBody>
      </p:sp>
      <p:sp>
        <p:nvSpPr>
          <p:cNvPr id="198679" name="Oval 23"/>
          <p:cNvSpPr>
            <a:spLocks noChangeArrowheads="1"/>
          </p:cNvSpPr>
          <p:nvPr/>
        </p:nvSpPr>
        <p:spPr bwMode="auto">
          <a:xfrm>
            <a:off x="976313" y="2382838"/>
            <a:ext cx="350837" cy="3460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0" name="Oval 24"/>
          <p:cNvSpPr>
            <a:spLocks noChangeArrowheads="1"/>
          </p:cNvSpPr>
          <p:nvPr/>
        </p:nvSpPr>
        <p:spPr bwMode="auto">
          <a:xfrm>
            <a:off x="966788" y="1468438"/>
            <a:ext cx="350837" cy="3460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1" name="Oval 25"/>
          <p:cNvSpPr>
            <a:spLocks noChangeArrowheads="1"/>
          </p:cNvSpPr>
          <p:nvPr/>
        </p:nvSpPr>
        <p:spPr bwMode="auto">
          <a:xfrm>
            <a:off x="962025" y="5116513"/>
            <a:ext cx="350838" cy="3460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2" name="Oval 26"/>
          <p:cNvSpPr>
            <a:spLocks noChangeArrowheads="1"/>
          </p:cNvSpPr>
          <p:nvPr/>
        </p:nvSpPr>
        <p:spPr bwMode="auto">
          <a:xfrm>
            <a:off x="962025" y="4160838"/>
            <a:ext cx="350838" cy="3460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3" name="Line 27"/>
          <p:cNvSpPr>
            <a:spLocks noChangeShapeType="1"/>
          </p:cNvSpPr>
          <p:nvPr/>
        </p:nvSpPr>
        <p:spPr bwMode="auto">
          <a:xfrm flipH="1">
            <a:off x="1598613" y="3654425"/>
            <a:ext cx="506412" cy="11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4" name="Line 28"/>
          <p:cNvSpPr>
            <a:spLocks noChangeShapeType="1"/>
          </p:cNvSpPr>
          <p:nvPr/>
        </p:nvSpPr>
        <p:spPr bwMode="auto">
          <a:xfrm flipH="1">
            <a:off x="646113" y="3154363"/>
            <a:ext cx="1436687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5" name="Line 29"/>
          <p:cNvSpPr>
            <a:spLocks noChangeShapeType="1"/>
          </p:cNvSpPr>
          <p:nvPr/>
        </p:nvSpPr>
        <p:spPr bwMode="auto">
          <a:xfrm flipH="1">
            <a:off x="1230313" y="3662363"/>
            <a:ext cx="374650" cy="1458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6" name="Line 30"/>
          <p:cNvSpPr>
            <a:spLocks noChangeShapeType="1"/>
          </p:cNvSpPr>
          <p:nvPr/>
        </p:nvSpPr>
        <p:spPr bwMode="auto">
          <a:xfrm flipV="1">
            <a:off x="641350" y="1824038"/>
            <a:ext cx="431800" cy="1331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7" name="Line 31"/>
          <p:cNvSpPr>
            <a:spLocks noChangeShapeType="1"/>
          </p:cNvSpPr>
          <p:nvPr/>
        </p:nvSpPr>
        <p:spPr bwMode="auto">
          <a:xfrm flipH="1" flipV="1">
            <a:off x="646113" y="3143250"/>
            <a:ext cx="398462" cy="1057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88" name="Line 32"/>
          <p:cNvSpPr>
            <a:spLocks noChangeShapeType="1"/>
          </p:cNvSpPr>
          <p:nvPr/>
        </p:nvSpPr>
        <p:spPr bwMode="auto">
          <a:xfrm flipH="1" flipV="1">
            <a:off x="1209675" y="2728913"/>
            <a:ext cx="396875" cy="935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2568574" y="3228975"/>
            <a:ext cx="63468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 smtClean="0">
                <a:solidFill>
                  <a:schemeClr val="accent2"/>
                </a:solidFill>
              </a:rPr>
              <a:t>2EQ/2UK feedback </a:t>
            </a:r>
            <a:r>
              <a:rPr lang="en-US" altLang="en-US" sz="1800" dirty="0">
                <a:solidFill>
                  <a:schemeClr val="accent2"/>
                </a:solidFill>
              </a:rPr>
              <a:t>Ku, </a:t>
            </a:r>
            <a:r>
              <a:rPr lang="en-US" altLang="en-US" sz="1800" dirty="0" err="1">
                <a:solidFill>
                  <a:schemeClr val="accent2"/>
                </a:solidFill>
              </a:rPr>
              <a:t>Kd</a:t>
            </a:r>
            <a:r>
              <a:rPr lang="en-US" altLang="en-US" sz="1800" dirty="0">
                <a:solidFill>
                  <a:schemeClr val="accent2"/>
                </a:solidFill>
              </a:rPr>
              <a:t> solutions using waveform errors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8199</TotalTime>
  <Words>1727</Words>
  <Application>Microsoft Office PowerPoint</Application>
  <PresentationFormat>On-screen Show (4:3)</PresentationFormat>
  <Paragraphs>229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Executive</vt:lpstr>
      <vt:lpstr>Document</vt:lpstr>
      <vt:lpstr>General K-table Extraction Proposal Using SPICE  Bob Ross, Teraspeed Labs bob@teraspeedlabs.com  DesignCon IBIS Summit Santa Clara, California January 30, 2015</vt:lpstr>
      <vt:lpstr>Outline</vt:lpstr>
      <vt:lpstr>Overview</vt:lpstr>
      <vt:lpstr>PowerPoint Presentation</vt:lpstr>
      <vt:lpstr>C_comp Variations</vt:lpstr>
      <vt:lpstr>Generalized V-T Extraction Load (with L/R/C_dut)</vt:lpstr>
      <vt:lpstr>Direct V(t), I(t) Solution</vt:lpstr>
      <vt:lpstr>Indirect Prototype Solution Next</vt:lpstr>
      <vt:lpstr>SPICE Prototype for Ku(t), Kd(t)</vt:lpstr>
      <vt:lpstr>Partial SPICE Circuit Showing 2EQ/2UK K-Table Extraction</vt:lpstr>
      <vt:lpstr>Comments</vt:lpstr>
      <vt:lpstr>SPICE Numerical Comments</vt:lpstr>
      <vt:lpstr>Part of SPICE Encoded IBIS Prototype for Simulation</vt:lpstr>
      <vt:lpstr>General Single-ended C_comp Subckt Model</vt:lpstr>
      <vt:lpstr>Revised, Generalized Extraction Steps Based on SPICE</vt:lpstr>
      <vt:lpstr>SPICE Extraction of V(t), I(t) Setup and C_comp A_signal Node</vt:lpstr>
      <vt:lpstr>2EQ/2UK SPICE Setup to Generate Ku(t), Kd(t) Tables</vt:lpstr>
      <vt:lpstr>Generate New V-T Waveforms at C_comp A_signal Node (if needed)</vt:lpstr>
      <vt:lpstr>EDA Tool Options</vt:lpstr>
      <vt:lpstr>Conclusions</vt:lpstr>
      <vt:lpstr>K-table Algorithm and 2EQ/2UK Extraction</vt:lpstr>
      <vt:lpstr>C_comp Models and Extraction</vt:lpstr>
      <vt:lpstr>Miscellaneous De-embedding</vt:lpstr>
      <vt:lpstr>Sampling of Other Approaches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431</cp:revision>
  <cp:lastPrinted>2014-09-15T17:44:41Z</cp:lastPrinted>
  <dcterms:created xsi:type="dcterms:W3CDTF">2014-08-14T21:20:06Z</dcterms:created>
  <dcterms:modified xsi:type="dcterms:W3CDTF">2015-01-21T19:23:15Z</dcterms:modified>
</cp:coreProperties>
</file>