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327" r:id="rId4"/>
    <p:sldId id="320" r:id="rId5"/>
    <p:sldId id="319" r:id="rId6"/>
    <p:sldId id="322" r:id="rId7"/>
    <p:sldId id="342" r:id="rId8"/>
    <p:sldId id="328" r:id="rId9"/>
    <p:sldId id="338" r:id="rId10"/>
    <p:sldId id="339" r:id="rId11"/>
    <p:sldId id="341" r:id="rId12"/>
    <p:sldId id="343" r:id="rId13"/>
    <p:sldId id="340" r:id="rId14"/>
    <p:sldId id="344" r:id="rId15"/>
    <p:sldId id="308" r:id="rId16"/>
    <p:sldId id="345" r:id="rId17"/>
    <p:sldId id="337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00"/>
    <a:srgbClr val="6600FF"/>
    <a:srgbClr val="6699FF"/>
    <a:srgbClr val="6666FF"/>
    <a:srgbClr val="99CC00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4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304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mirmak\Desktop\designcon-2015\ibis-summit-statistics-designcon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mirmak\Desktop\designcon-2015\ibis-summit-statistics-designcon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'Specs - Data'!$C$1</c:f>
              <c:strCache>
                <c:ptCount val="1"/>
                <c:pt idx="0">
                  <c:v>Lifespan</c:v>
                </c:pt>
              </c:strCache>
            </c:strRef>
          </c:tx>
          <c:invertIfNegative val="0"/>
          <c:cat>
            <c:numRef>
              <c:f>'Specs - Data'!$A$2:$A$12</c:f>
              <c:numCache>
                <c:formatCode>General</c:formatCode>
                <c:ptCount val="11"/>
                <c:pt idx="0">
                  <c:v>2</c:v>
                </c:pt>
                <c:pt idx="1">
                  <c:v>2.1</c:v>
                </c:pt>
                <c:pt idx="2">
                  <c:v>3</c:v>
                </c:pt>
                <c:pt idx="3">
                  <c:v>3.1</c:v>
                </c:pt>
                <c:pt idx="4">
                  <c:v>3.2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5</c:v>
                </c:pt>
                <c:pt idx="9">
                  <c:v>5.0999999999999996</c:v>
                </c:pt>
                <c:pt idx="10">
                  <c:v>6</c:v>
                </c:pt>
              </c:numCache>
            </c:numRef>
          </c:cat>
          <c:val>
            <c:numRef>
              <c:f>'Specs - Data'!$C$2:$C$12</c:f>
              <c:numCache>
                <c:formatCode>0</c:formatCode>
                <c:ptCount val="11"/>
                <c:pt idx="0">
                  <c:v>552</c:v>
                </c:pt>
                <c:pt idx="1">
                  <c:v>547</c:v>
                </c:pt>
                <c:pt idx="2">
                  <c:v>400</c:v>
                </c:pt>
                <c:pt idx="3">
                  <c:v>399</c:v>
                </c:pt>
                <c:pt idx="4">
                  <c:v>1064</c:v>
                </c:pt>
                <c:pt idx="5">
                  <c:v>560</c:v>
                </c:pt>
                <c:pt idx="6">
                  <c:v>945</c:v>
                </c:pt>
                <c:pt idx="7">
                  <c:v>728</c:v>
                </c:pt>
                <c:pt idx="8">
                  <c:v>1456</c:v>
                </c:pt>
                <c:pt idx="9">
                  <c:v>392</c:v>
                </c:pt>
                <c:pt idx="10">
                  <c:v>497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685888"/>
        <c:axId val="55687808"/>
      </c:barChart>
      <c:catAx>
        <c:axId val="55685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IBIS Version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55687808"/>
        <c:crosses val="autoZero"/>
        <c:auto val="1"/>
        <c:lblAlgn val="ctr"/>
        <c:lblOffset val="100"/>
        <c:noMultiLvlLbl val="0"/>
      </c:catAx>
      <c:valAx>
        <c:axId val="556878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Between Approval and Successor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en-US"/>
          </a:p>
        </c:txPr>
        <c:crossAx val="55685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Days Pending</a:t>
            </a:r>
            <a:r>
              <a:rPr lang="en-US" baseline="0"/>
              <a:t> for Open BIRDs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'Open BIRDs-Data'!$F$1</c:f>
              <c:strCache>
                <c:ptCount val="1"/>
                <c:pt idx="0">
                  <c:v>Days Open</c:v>
                </c:pt>
              </c:strCache>
            </c:strRef>
          </c:tx>
          <c:invertIfNegative val="0"/>
          <c:cat>
            <c:strRef>
              <c:f>'Open BIRDs-Data'!$A$2:$A$13</c:f>
              <c:strCache>
                <c:ptCount val="12"/>
                <c:pt idx="0">
                  <c:v>125.1</c:v>
                </c:pt>
                <c:pt idx="1">
                  <c:v>128.2</c:v>
                </c:pt>
                <c:pt idx="2">
                  <c:v>145.3</c:v>
                </c:pt>
                <c:pt idx="3">
                  <c:v>147</c:v>
                </c:pt>
                <c:pt idx="4">
                  <c:v>157</c:v>
                </c:pt>
                <c:pt idx="5">
                  <c:v>158.3</c:v>
                </c:pt>
                <c:pt idx="6">
                  <c:v>161.1</c:v>
                </c:pt>
                <c:pt idx="7">
                  <c:v>163</c:v>
                </c:pt>
                <c:pt idx="8">
                  <c:v>164</c:v>
                </c:pt>
                <c:pt idx="9">
                  <c:v>165</c:v>
                </c:pt>
                <c:pt idx="10">
                  <c:v>166</c:v>
                </c:pt>
                <c:pt idx="11">
                  <c:v>174</c:v>
                </c:pt>
              </c:strCache>
            </c:strRef>
          </c:cat>
          <c:val>
            <c:numRef>
              <c:f>'Open BIRDs-Data'!$F$2:$F$13</c:f>
              <c:numCache>
                <c:formatCode>0</c:formatCode>
                <c:ptCount val="12"/>
                <c:pt idx="0">
                  <c:v>1562</c:v>
                </c:pt>
                <c:pt idx="1">
                  <c:v>1421</c:v>
                </c:pt>
                <c:pt idx="2">
                  <c:v>1229</c:v>
                </c:pt>
                <c:pt idx="3">
                  <c:v>1200</c:v>
                </c:pt>
                <c:pt idx="4">
                  <c:v>736</c:v>
                </c:pt>
                <c:pt idx="5">
                  <c:v>709</c:v>
                </c:pt>
                <c:pt idx="6">
                  <c:v>632</c:v>
                </c:pt>
                <c:pt idx="7">
                  <c:v>386</c:v>
                </c:pt>
                <c:pt idx="8">
                  <c:v>386</c:v>
                </c:pt>
                <c:pt idx="9">
                  <c:v>386</c:v>
                </c:pt>
                <c:pt idx="10">
                  <c:v>303</c:v>
                </c:pt>
                <c:pt idx="1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911744"/>
        <c:axId val="56913280"/>
      </c:barChart>
      <c:catAx>
        <c:axId val="56911744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56913280"/>
        <c:crosses val="autoZero"/>
        <c:auto val="1"/>
        <c:lblAlgn val="ctr"/>
        <c:lblOffset val="100"/>
        <c:noMultiLvlLbl val="0"/>
      </c:catAx>
      <c:valAx>
        <c:axId val="569132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Pending from Submission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56911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9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Brings IBIS into line with other organizations, including those in</a:t>
            </a:r>
            <a:r>
              <a:rPr lang="en-US" baseline="0" dirty="0" smtClean="0"/>
              <a:t> the IEEE.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8AC03-000A-4845-9317-34CE6C506DB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82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15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2015 IBIS Summit at DesignCon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docs/polici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docs/charter/eia_org.tx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docs/chart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at </a:t>
            </a:r>
            <a:r>
              <a:rPr lang="en-US" sz="2000" dirty="0" smtClean="0">
                <a:latin typeface="Arial" pitchFamily="34" charset="0"/>
              </a:rPr>
              <a:t>DesignCon 2015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Santa Clara, CA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January 30, 2015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Update the Charter?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Charter is badly outdated</a:t>
            </a:r>
          </a:p>
          <a:p>
            <a:pPr lvl="1"/>
            <a:r>
              <a:rPr lang="en-US" sz="2400" dirty="0" smtClean="0"/>
              <a:t>Includes </a:t>
            </a:r>
            <a:r>
              <a:rPr lang="en-US" sz="2400" dirty="0"/>
              <a:t>both the initial organization of IBIS, as well as </a:t>
            </a:r>
            <a:r>
              <a:rPr lang="en-US" sz="2400" dirty="0" smtClean="0"/>
              <a:t>continuing </a:t>
            </a:r>
            <a:r>
              <a:rPr lang="en-US" sz="2400" dirty="0"/>
              <a:t>policies and procedures</a:t>
            </a:r>
          </a:p>
          <a:p>
            <a:pPr lvl="1"/>
            <a:r>
              <a:rPr lang="en-US" sz="2400" dirty="0" smtClean="0"/>
              <a:t>Elections require voter presence at DAC</a:t>
            </a:r>
          </a:p>
          <a:p>
            <a:pPr lvl="1"/>
            <a:r>
              <a:rPr lang="en-US" sz="2400" dirty="0" smtClean="0"/>
              <a:t>Very small quorum requirements </a:t>
            </a:r>
            <a:r>
              <a:rPr lang="en-US" sz="2400" dirty="0"/>
              <a:t>(</a:t>
            </a:r>
            <a:r>
              <a:rPr lang="en-US" sz="2400" dirty="0" smtClean="0"/>
              <a:t>5 companies) </a:t>
            </a:r>
          </a:p>
          <a:p>
            <a:pPr lvl="1"/>
            <a:r>
              <a:rPr lang="en-US" sz="2400" dirty="0" smtClean="0"/>
              <a:t>Many rules are inflexible or confusing: dues, parser fees, “proxy” voting</a:t>
            </a:r>
          </a:p>
          <a:p>
            <a:pPr lvl="1"/>
            <a:r>
              <a:rPr lang="en-US" sz="2400" dirty="0" smtClean="0"/>
              <a:t>Document format rules are included (e.g., 80 column text for reflector postings, BIRD template)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571500" y="5162551"/>
            <a:ext cx="79248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 new Policies and Procedures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document is needed</a:t>
            </a:r>
          </a:p>
        </p:txBody>
      </p:sp>
    </p:spTree>
    <p:extLst>
      <p:ext uri="{BB962C8B-B14F-4D97-AF65-F5344CB8AC3E}">
        <p14:creationId xmlns:p14="http://schemas.microsoft.com/office/powerpoint/2010/main" val="2732006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A New “P &amp; 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Policies and Procedures document has been drafted for review</a:t>
            </a:r>
          </a:p>
          <a:p>
            <a:pPr lvl="1"/>
            <a:r>
              <a:rPr lang="en-US" dirty="0" smtClean="0">
                <a:hlinkClick r:id="rId3"/>
              </a:rPr>
              <a:t>http://www.eda.org/ibis/docs/policies/</a:t>
            </a:r>
            <a:r>
              <a:rPr lang="en-US" dirty="0" smtClean="0"/>
              <a:t> </a:t>
            </a:r>
          </a:p>
          <a:p>
            <a:r>
              <a:rPr lang="en-US" dirty="0" smtClean="0"/>
              <a:t>4 pages in length</a:t>
            </a:r>
          </a:p>
          <a:p>
            <a:r>
              <a:rPr lang="en-US" dirty="0" smtClean="0"/>
              <a:t>Sections include</a:t>
            </a:r>
          </a:p>
          <a:p>
            <a:pPr lvl="1"/>
            <a:r>
              <a:rPr lang="en-US" dirty="0" smtClean="0"/>
              <a:t>Membership, Dues, Quorum</a:t>
            </a:r>
          </a:p>
          <a:p>
            <a:pPr lvl="1"/>
            <a:r>
              <a:rPr lang="en-US" dirty="0" smtClean="0"/>
              <a:t>Voting, Board Structure, Elections</a:t>
            </a:r>
          </a:p>
          <a:p>
            <a:pPr lvl="1"/>
            <a:r>
              <a:rPr lang="en-US" dirty="0" smtClean="0"/>
              <a:t>Temporary Appointments</a:t>
            </a:r>
          </a:p>
          <a:p>
            <a:pPr lvl="1"/>
            <a:r>
              <a:rPr lang="en-US" dirty="0" smtClean="0"/>
              <a:t>Meeting Conduct &amp; Practices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45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19175"/>
            <a:ext cx="8429625" cy="5076825"/>
          </a:xfrm>
        </p:spPr>
        <p:txBody>
          <a:bodyPr/>
          <a:lstStyle/>
          <a:p>
            <a:r>
              <a:rPr lang="en-US" sz="2800" dirty="0" smtClean="0"/>
              <a:t>Elections </a:t>
            </a:r>
            <a:r>
              <a:rPr lang="en-US" sz="2800" dirty="0"/>
              <a:t>procedures </a:t>
            </a:r>
            <a:r>
              <a:rPr lang="en-US" sz="2800" dirty="0" smtClean="0"/>
              <a:t>updated</a:t>
            </a:r>
            <a:endParaRPr lang="en-US" sz="2800" dirty="0"/>
          </a:p>
          <a:p>
            <a:pPr lvl="1"/>
            <a:r>
              <a:rPr lang="en-US" sz="2400" dirty="0" smtClean="0"/>
              <a:t>Electronic </a:t>
            </a:r>
            <a:r>
              <a:rPr lang="en-US" sz="2400" dirty="0"/>
              <a:t>voting explicitly </a:t>
            </a:r>
            <a:r>
              <a:rPr lang="en-US" sz="2400" dirty="0" smtClean="0"/>
              <a:t>supported</a:t>
            </a:r>
          </a:p>
          <a:p>
            <a:pPr lvl="1"/>
            <a:r>
              <a:rPr lang="en-US" sz="2400" dirty="0" smtClean="0"/>
              <a:t>“Returning Officer” method used</a:t>
            </a:r>
          </a:p>
          <a:p>
            <a:pPr lvl="1"/>
            <a:r>
              <a:rPr lang="en-US" sz="2400" dirty="0" smtClean="0"/>
              <a:t>Longer, explicit timetable set</a:t>
            </a:r>
            <a:endParaRPr lang="en-US" sz="2400" dirty="0"/>
          </a:p>
          <a:p>
            <a:r>
              <a:rPr lang="en-US" sz="2800" dirty="0"/>
              <a:t>Quorum changed to 25% of </a:t>
            </a:r>
            <a:r>
              <a:rPr lang="en-US" sz="2800" dirty="0" smtClean="0"/>
              <a:t>membership</a:t>
            </a:r>
          </a:p>
          <a:p>
            <a:r>
              <a:rPr lang="en-US" sz="2800" dirty="0" smtClean="0"/>
              <a:t>Treasurer position added to Board</a:t>
            </a:r>
            <a:endParaRPr lang="en-US" sz="2800" dirty="0"/>
          </a:p>
          <a:p>
            <a:r>
              <a:rPr lang="en-US" sz="2800" dirty="0"/>
              <a:t>Membership rules and dues </a:t>
            </a:r>
            <a:r>
              <a:rPr lang="en-US" sz="2800" dirty="0" smtClean="0"/>
              <a:t>clarified</a:t>
            </a:r>
            <a:endParaRPr lang="en-US" sz="2800" dirty="0"/>
          </a:p>
          <a:p>
            <a:r>
              <a:rPr lang="en-US" sz="2800" dirty="0" smtClean="0"/>
              <a:t>Rules have been “future-proofed”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571500" y="5114927"/>
            <a:ext cx="79248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New rules permit easier worldwide participation,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in-line with other organizations</a:t>
            </a:r>
            <a:endParaRPr kumimoji="0" lang="en-US" sz="2400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516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277594"/>
            <a:ext cx="8467725" cy="646331"/>
          </a:xfrm>
        </p:spPr>
        <p:txBody>
          <a:bodyPr/>
          <a:lstStyle/>
          <a:p>
            <a:r>
              <a:rPr lang="en-US" dirty="0" smtClean="0"/>
              <a:t>Document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Calls </a:t>
            </a:r>
            <a:r>
              <a:rPr lang="en-US" sz="2800" dirty="0"/>
              <a:t>for comments </a:t>
            </a:r>
            <a:r>
              <a:rPr lang="en-US" sz="2800" dirty="0" smtClean="0"/>
              <a:t>will be conducted at the next two IBIS Open Forum teleconferences</a:t>
            </a:r>
            <a:endParaRPr lang="en-US" sz="2800" dirty="0"/>
          </a:p>
          <a:p>
            <a:pPr lvl="0"/>
            <a:r>
              <a:rPr lang="en-US" sz="2800" dirty="0" smtClean="0"/>
              <a:t>After disposition of all changes, a vote during an Open Forum teleconference will be announced, one week in advance</a:t>
            </a:r>
            <a:endParaRPr lang="en-US" sz="2800" dirty="0"/>
          </a:p>
          <a:p>
            <a:pPr lvl="1"/>
            <a:r>
              <a:rPr lang="en-US" sz="2400" dirty="0" smtClean="0"/>
              <a:t>E-mailed </a:t>
            </a:r>
            <a:r>
              <a:rPr lang="en-US" sz="2400" dirty="0"/>
              <a:t>votes will be </a:t>
            </a:r>
            <a:r>
              <a:rPr lang="en-US" sz="2400" dirty="0" smtClean="0"/>
              <a:t>accepted</a:t>
            </a:r>
          </a:p>
          <a:p>
            <a:pPr lvl="1"/>
            <a:r>
              <a:rPr lang="en-US" sz="2400" dirty="0" smtClean="0"/>
              <a:t>Per current Charter rules, at </a:t>
            </a:r>
            <a:r>
              <a:rPr lang="en-US" sz="2400" dirty="0"/>
              <a:t>least 15 “yes” votes from members are required to approve </a:t>
            </a:r>
            <a:r>
              <a:rPr lang="en-US" sz="2400" dirty="0" smtClean="0"/>
              <a:t>changes (2/3 of today’s 22 members, rounded up)</a:t>
            </a:r>
          </a:p>
          <a:p>
            <a:pPr lvl="1"/>
            <a:r>
              <a:rPr lang="en-US" sz="2400" dirty="0" smtClean="0"/>
              <a:t>Changes </a:t>
            </a:r>
            <a:r>
              <a:rPr lang="en-US" sz="2400" dirty="0"/>
              <a:t>go into effect </a:t>
            </a:r>
            <a:r>
              <a:rPr lang="en-US" sz="2400" dirty="0" smtClean="0"/>
              <a:t>immediately if approved</a:t>
            </a:r>
            <a:endParaRPr lang="en-US" sz="2400" dirty="0"/>
          </a:p>
          <a:p>
            <a:r>
              <a:rPr lang="en-US" sz="2800" dirty="0" smtClean="0"/>
              <a:t>SAE ITC legal review is assumed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12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277594"/>
            <a:ext cx="8467725" cy="646331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new “P&amp;P” document will allow smoother organizational operations</a:t>
            </a:r>
          </a:p>
          <a:p>
            <a:pPr lvl="0"/>
            <a:r>
              <a:rPr lang="en-US" dirty="0" smtClean="0"/>
              <a:t>We still need summary document for other, traditional procedures</a:t>
            </a:r>
          </a:p>
          <a:p>
            <a:pPr lvl="1"/>
            <a:r>
              <a:rPr lang="en-US" dirty="0" smtClean="0"/>
              <a:t>e.g., how long BIRDs must be available for review</a:t>
            </a:r>
          </a:p>
          <a:p>
            <a:r>
              <a:rPr lang="en-US" dirty="0" smtClean="0"/>
              <a:t>These will “pave the way” for version, parser support, and release schedule updates to come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2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2015 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15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2015 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16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BACKUP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4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77115"/>
            <a:ext cx="8367713" cy="473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57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Organizational Update</a:t>
            </a:r>
          </a:p>
          <a:p>
            <a:endParaRPr lang="en-US" dirty="0" smtClean="0"/>
          </a:p>
          <a:p>
            <a:r>
              <a:rPr lang="en-US" dirty="0" smtClean="0"/>
              <a:t>IBIS Development Data</a:t>
            </a:r>
          </a:p>
          <a:p>
            <a:pPr lvl="1"/>
            <a:r>
              <a:rPr lang="en-US" dirty="0" smtClean="0"/>
              <a:t>BIRD Status Update and Trends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New Policies and Procedures Document</a:t>
            </a:r>
          </a:p>
          <a:p>
            <a:pPr lvl="1"/>
            <a:r>
              <a:rPr lang="en-US" dirty="0" smtClean="0"/>
              <a:t>Why It Is Needed</a:t>
            </a:r>
          </a:p>
          <a:p>
            <a:pPr lvl="1"/>
            <a:r>
              <a:rPr lang="en-US" dirty="0" smtClean="0"/>
              <a:t>Review and Approval Process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DEVELOPMENT DATA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973777"/>
              </p:ext>
            </p:extLst>
          </p:nvPr>
        </p:nvGraphicFramePr>
        <p:xfrm>
          <a:off x="935386" y="1559410"/>
          <a:ext cx="7015691" cy="447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 Versions “Live”?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761468" y="3109228"/>
            <a:ext cx="471654" cy="15100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499696" y="2775674"/>
            <a:ext cx="104067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1 year</a:t>
            </a:r>
          </a:p>
          <a:p>
            <a:pPr algn="ctr"/>
            <a:r>
              <a:rPr lang="en-US" dirty="0" smtClean="0">
                <a:latin typeface="+mn-lt"/>
              </a:rPr>
              <a:t>line</a:t>
            </a:r>
            <a:endParaRPr lang="en-US" dirty="0"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583615" y="4619238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924050"/>
            <a:ext cx="1894313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4" y="996648"/>
            <a:ext cx="7191375" cy="522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339150"/>
            <a:ext cx="8467725" cy="584775"/>
          </a:xfrm>
        </p:spPr>
        <p:txBody>
          <a:bodyPr/>
          <a:lstStyle/>
          <a:p>
            <a:r>
              <a:rPr lang="en-US" sz="3200" dirty="0" smtClean="0"/>
              <a:t>BIRDs from Proposal to Approval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5125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6774" y="1503879"/>
            <a:ext cx="423862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Average: 173 days (down from 177!)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“Statutory” minimum is now 14 days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706364"/>
              </p:ext>
            </p:extLst>
          </p:nvPr>
        </p:nvGraphicFramePr>
        <p:xfrm>
          <a:off x="866775" y="1981200"/>
          <a:ext cx="7015691" cy="4200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71551"/>
            <a:ext cx="8429625" cy="5124450"/>
          </a:xfrm>
        </p:spPr>
        <p:txBody>
          <a:bodyPr/>
          <a:lstStyle/>
          <a:p>
            <a:r>
              <a:rPr lang="en-US" sz="2400" dirty="0" smtClean="0"/>
              <a:t>11 BIRDs are open, mostly on packages &amp; related areas</a:t>
            </a:r>
          </a:p>
          <a:p>
            <a:pPr lvl="1"/>
            <a:r>
              <a:rPr lang="en-US" sz="2000" dirty="0" smtClean="0"/>
              <a:t>Down from 12 at last report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2190750" y="2954742"/>
            <a:ext cx="170497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707440" y="5162163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33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707440" y="4466838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33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707440" y="3809613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33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707440" y="3104763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33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000500" y="2693132"/>
            <a:ext cx="338137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Longer than any other BIRD</a:t>
            </a:r>
            <a:endParaRPr lang="en-US" sz="1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Longer than any IBIS version!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15025" y="4014664"/>
            <a:ext cx="189547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Average is 753 days</a:t>
            </a:r>
          </a:p>
        </p:txBody>
      </p:sp>
    </p:spTree>
    <p:extLst>
      <p:ext uri="{BB962C8B-B14F-4D97-AF65-F5344CB8AC3E}">
        <p14:creationId xmlns:p14="http://schemas.microsoft.com/office/powerpoint/2010/main" val="572029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BIRD consideration time is dropping (slightly)</a:t>
            </a:r>
          </a:p>
          <a:p>
            <a:r>
              <a:rPr lang="en-US" dirty="0" smtClean="0"/>
              <a:t>Fewer BIRDs are open</a:t>
            </a:r>
          </a:p>
          <a:p>
            <a:r>
              <a:rPr lang="en-US" dirty="0" smtClean="0"/>
              <a:t>Progress remains slow</a:t>
            </a:r>
          </a:p>
          <a:p>
            <a:pPr lvl="1"/>
            <a:r>
              <a:rPr lang="en-US" dirty="0" smtClean="0"/>
              <a:t>Oldest items remain open and unchanged</a:t>
            </a:r>
          </a:p>
          <a:p>
            <a:pPr lvl="1"/>
            <a:r>
              <a:rPr lang="en-US" dirty="0" smtClean="0"/>
              <a:t>1 year refresh target already exceeded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571500" y="4457700"/>
            <a:ext cx="7924800" cy="165735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u="sng" dirty="0" smtClean="0">
                <a:solidFill>
                  <a:schemeClr val="bg1"/>
                </a:solidFill>
                <a:latin typeface="+mn-lt"/>
              </a:rPr>
              <a:t>Chief objectives for IBIS activities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Finalize new, comprehensive interconnect solution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Finalize backchannel treatment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4724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23439"/>
          </a:xfrm>
        </p:spPr>
        <p:txBody>
          <a:bodyPr/>
          <a:lstStyle/>
          <a:p>
            <a:r>
              <a:rPr lang="en-US" dirty="0" smtClean="0"/>
              <a:t>Policies and Procedures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Organizational History</a:t>
            </a:r>
            <a:endParaRPr lang="en-US" dirty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IBIS originally formed in 1993</a:t>
            </a:r>
          </a:p>
          <a:p>
            <a:r>
              <a:rPr lang="en-US" sz="2800" dirty="0" smtClean="0"/>
              <a:t>A 1995 “Charter” defined both its objectives and basic operating procedures</a:t>
            </a:r>
          </a:p>
          <a:p>
            <a:pPr lvl="1"/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www.eda.org/ibis/docs/charter/eia_org.txt</a:t>
            </a:r>
            <a:r>
              <a:rPr lang="en-US" sz="2400" dirty="0" smtClean="0"/>
              <a:t> </a:t>
            </a:r>
          </a:p>
          <a:p>
            <a:r>
              <a:rPr lang="en-US" sz="2800" dirty="0" smtClean="0"/>
              <a:t>The Charter was updated in 1999</a:t>
            </a:r>
          </a:p>
          <a:p>
            <a:pPr lvl="1"/>
            <a:r>
              <a:rPr lang="en-US" sz="2400" dirty="0" smtClean="0"/>
              <a:t>Added Postmaster &amp; Webmaster offices</a:t>
            </a:r>
          </a:p>
          <a:p>
            <a:pPr lvl="1"/>
            <a:r>
              <a:rPr lang="en-US" sz="2400" dirty="0" smtClean="0"/>
              <a:t>First </a:t>
            </a:r>
            <a:r>
              <a:rPr lang="en-US" sz="2400" dirty="0"/>
              <a:t>dues increase (from </a:t>
            </a:r>
            <a:r>
              <a:rPr lang="en-US" sz="2400" dirty="0" smtClean="0"/>
              <a:t>$500 to $750)</a:t>
            </a:r>
          </a:p>
          <a:p>
            <a:pPr lvl="1"/>
            <a:r>
              <a:rPr lang="en-US" sz="2400" dirty="0" smtClean="0"/>
              <a:t>Minutes from those meetings available at </a:t>
            </a:r>
            <a:r>
              <a:rPr lang="en-US" sz="2400" dirty="0" smtClean="0">
                <a:hlinkClick r:id="rId4"/>
              </a:rPr>
              <a:t>http</a:t>
            </a:r>
            <a:r>
              <a:rPr lang="en-US" sz="2400" dirty="0">
                <a:hlinkClick r:id="rId4"/>
              </a:rPr>
              <a:t>://</a:t>
            </a:r>
            <a:r>
              <a:rPr lang="en-US" sz="2400" dirty="0" smtClean="0">
                <a:hlinkClick r:id="rId4"/>
              </a:rPr>
              <a:t>www.eda.org/ibis/docs/charter/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IBIS Summit at DesignCon</a:t>
            </a:r>
          </a:p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571500" y="5219704"/>
            <a:ext cx="79248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All procedures since 1999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have been decided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via membership vote or Board action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87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6690</TotalTime>
  <Words>718</Words>
  <Application>Microsoft Office PowerPoint</Application>
  <PresentationFormat>On-screen Show (4:3)</PresentationFormat>
  <Paragraphs>164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Bamboo</vt:lpstr>
      <vt:lpstr>Chair’s Status Report</vt:lpstr>
      <vt:lpstr>Agenda</vt:lpstr>
      <vt:lpstr>IBIS DEVELOPMENT DATA</vt:lpstr>
      <vt:lpstr>How Long Do Versions “Live”?</vt:lpstr>
      <vt:lpstr>BIRDs from Proposal to Approval</vt:lpstr>
      <vt:lpstr>Pending BIRDs</vt:lpstr>
      <vt:lpstr>Development Summary</vt:lpstr>
      <vt:lpstr>Policies and Procedures</vt:lpstr>
      <vt:lpstr>IBIS Organizational History</vt:lpstr>
      <vt:lpstr>Why Update the Charter?</vt:lpstr>
      <vt:lpstr>Proposal: A New “P &amp; P”</vt:lpstr>
      <vt:lpstr>Major Changes</vt:lpstr>
      <vt:lpstr>Document Review Process</vt:lpstr>
      <vt:lpstr>Future Work</vt:lpstr>
      <vt:lpstr>Q/A</vt:lpstr>
      <vt:lpstr>BACKUP</vt:lpstr>
      <vt:lpstr>Pending BIRDs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626</cp:revision>
  <cp:lastPrinted>1601-01-01T00:00:00Z</cp:lastPrinted>
  <dcterms:created xsi:type="dcterms:W3CDTF">2002-06-07T19:20:36Z</dcterms:created>
  <dcterms:modified xsi:type="dcterms:W3CDTF">2015-01-22T01:20:31Z</dcterms:modified>
</cp:coreProperties>
</file>