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344" r:id="rId2"/>
    <p:sldId id="371" r:id="rId3"/>
    <p:sldId id="391" r:id="rId4"/>
    <p:sldId id="392" r:id="rId5"/>
    <p:sldId id="393" r:id="rId6"/>
    <p:sldId id="394" r:id="rId7"/>
    <p:sldId id="395" r:id="rId8"/>
    <p:sldId id="396" r:id="rId9"/>
  </p:sldIdLst>
  <p:sldSz cx="9144000" cy="6858000" type="screen4x3"/>
  <p:notesSz cx="7315200" cy="96012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Gill Sans MT" panose="020B0502020104020203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>
      <p:cViewPr>
        <p:scale>
          <a:sx n="89" d="100"/>
          <a:sy n="89" d="100"/>
        </p:scale>
        <p:origin x="-99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98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6576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b="0" dirty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ctr"/>
              <a:t>‹#›</a:t>
            </a:fld>
            <a:endParaRPr lang="en-US" sz="1200" b="0" dirty="0">
              <a:solidFill>
                <a:srgbClr val="186ECC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6400800" y="6590184"/>
            <a:ext cx="2667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/>
              <a:t>© 2014 </a:t>
            </a:r>
            <a:r>
              <a:rPr lang="en-US" sz="900" dirty="0" err="1" smtClean="0"/>
              <a:t>Teraspeed</a:t>
            </a:r>
            <a:r>
              <a:rPr lang="en-US" sz="900" dirty="0" smtClean="0"/>
              <a:t> Consulting Group LLC </a:t>
            </a:r>
            <a:endParaRPr lang="en-US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/>
              <a:t>Build Your Own IBISCHK</a:t>
            </a:r>
            <a:endParaRPr lang="en-US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Bob </a:t>
            </a:r>
            <a:r>
              <a:rPr lang="en-US" sz="2400" dirty="0" smtClean="0"/>
              <a:t>Ross, </a:t>
            </a:r>
            <a:r>
              <a:rPr lang="en-US" sz="2400" dirty="0" err="1"/>
              <a:t>Teraspeed</a:t>
            </a:r>
            <a:r>
              <a:rPr lang="en-US" sz="2400" dirty="0"/>
              <a:t> Consulting Group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Mike LaBonte, Signal Integrity Software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bob@teraspeed.com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mlabonte@sisoft.com</a:t>
            </a: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DesignCon</a:t>
            </a:r>
            <a:r>
              <a:rPr lang="en-US" sz="2400" dirty="0" smtClean="0"/>
              <a:t>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January 31, 2014, Santa Clara, CA</a:t>
            </a:r>
            <a:endParaRPr lang="en-US" sz="1800" dirty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7239000" y="5486400"/>
            <a:ext cx="1752600" cy="1143000"/>
            <a:chOff x="672" y="3360"/>
            <a:chExt cx="960" cy="864"/>
          </a:xfrm>
        </p:grpSpPr>
        <p:pic>
          <p:nvPicPr>
            <p:cNvPr id="7" name="Picture 7" descr="logo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 dirty="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 dirty="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 dirty="0">
                  <a:cs typeface="Times New Roman" pitchFamily="18" charset="0"/>
                </a:rPr>
                <a:t>GROUP</a:t>
              </a:r>
              <a:endParaRPr lang="en-US" sz="1200" dirty="0"/>
            </a:p>
          </p:txBody>
        </p:sp>
      </p:grp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09269" y="5455285"/>
            <a:ext cx="1752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en-US" sz="1200" dirty="0" smtClean="0">
                <a:cs typeface="Times New Roman" pitchFamily="18" charset="0"/>
              </a:rPr>
              <a:t>SIGNAL</a:t>
            </a:r>
            <a:endParaRPr lang="en-US" sz="1200" dirty="0">
              <a:cs typeface="Times New Roman" pitchFamily="18" charset="0"/>
            </a:endParaRPr>
          </a:p>
          <a:p>
            <a:pPr algn="l"/>
            <a:r>
              <a:rPr lang="en-US" sz="1200" dirty="0" smtClean="0">
                <a:cs typeface="Times New Roman" pitchFamily="18" charset="0"/>
              </a:rPr>
              <a:t>INTEGRITY</a:t>
            </a:r>
            <a:endParaRPr lang="en-US" sz="1200" dirty="0">
              <a:cs typeface="Times New Roman" pitchFamily="18" charset="0"/>
            </a:endParaRPr>
          </a:p>
          <a:p>
            <a:pPr algn="l"/>
            <a:r>
              <a:rPr lang="en-US" sz="1200" dirty="0" smtClean="0">
                <a:cs typeface="Times New Roman" pitchFamily="18" charset="0"/>
              </a:rPr>
              <a:t>SOFTWARE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56" y="5562600"/>
            <a:ext cx="1571625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Build Your Own IBISCHK?</a:t>
            </a: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Potential </a:t>
            </a:r>
            <a:r>
              <a:rPr lang="en-US" sz="2800" dirty="0"/>
              <a:t>fast fixing of </a:t>
            </a:r>
            <a:r>
              <a:rPr lang="en-US" sz="2800" dirty="0" smtClean="0"/>
              <a:t>new critical </a:t>
            </a:r>
            <a:r>
              <a:rPr lang="en-US" sz="2800" dirty="0"/>
              <a:t>bugs</a:t>
            </a:r>
          </a:p>
          <a:p>
            <a:r>
              <a:rPr lang="en-US" sz="2800" dirty="0"/>
              <a:t>Custom IBISCHK modifications</a:t>
            </a:r>
          </a:p>
          <a:p>
            <a:r>
              <a:rPr lang="en-US" sz="2800" dirty="0"/>
              <a:t>Support platforms for which free </a:t>
            </a:r>
            <a:r>
              <a:rPr lang="en-US" sz="2800" dirty="0" err="1"/>
              <a:t>executables</a:t>
            </a:r>
            <a:r>
              <a:rPr lang="en-US" sz="2800" dirty="0"/>
              <a:t> are not available (</a:t>
            </a:r>
            <a:r>
              <a:rPr lang="en-US" sz="2800" dirty="0" err="1"/>
              <a:t>Eg</a:t>
            </a:r>
            <a:r>
              <a:rPr lang="en-US" sz="2800" dirty="0" smtClean="0"/>
              <a:t>., </a:t>
            </a:r>
            <a:r>
              <a:rPr lang="en-US" sz="2800" dirty="0" err="1" smtClean="0"/>
              <a:t>MacOS</a:t>
            </a:r>
            <a:r>
              <a:rPr lang="en-US" sz="2800" dirty="0" smtClean="0"/>
              <a:t>, other Linux versions, etc</a:t>
            </a:r>
            <a:r>
              <a:rPr lang="en-US" sz="2800" dirty="0" smtClean="0"/>
              <a:t>.)</a:t>
            </a:r>
          </a:p>
          <a:p>
            <a:r>
              <a:rPr lang="en-US" sz="2800" dirty="0" smtClean="0"/>
              <a:t>Set </a:t>
            </a:r>
            <a:r>
              <a:rPr lang="en-US" sz="2800" dirty="0"/>
              <a:t>compiler and linker switches to guarantee platform compatibility with proprietary software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Faster IBISCHK Bug Fixing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IBISCHK </a:t>
            </a:r>
            <a:r>
              <a:rPr lang="en-US" sz="2800" dirty="0" smtClean="0"/>
              <a:t>has </a:t>
            </a:r>
            <a:r>
              <a:rPr lang="en-US" sz="2800" dirty="0" smtClean="0"/>
              <a:t>bug </a:t>
            </a:r>
            <a:r>
              <a:rPr lang="en-US" sz="2800" dirty="0" smtClean="0"/>
              <a:t>fixes! 146 closed so </a:t>
            </a:r>
            <a:r>
              <a:rPr lang="en-US" sz="2800" dirty="0"/>
              <a:t>far</a:t>
            </a:r>
          </a:p>
          <a:p>
            <a:r>
              <a:rPr lang="en-US" sz="2800" dirty="0" smtClean="0"/>
              <a:t>Example</a:t>
            </a:r>
            <a:r>
              <a:rPr lang="en-US" sz="2800" dirty="0"/>
              <a:t>: IBISCHK5 v5.1.4 released </a:t>
            </a:r>
            <a:r>
              <a:rPr lang="en-US" sz="2800" dirty="0" smtClean="0"/>
              <a:t>July 23, </a:t>
            </a:r>
            <a:r>
              <a:rPr lang="en-US" sz="2800" dirty="0"/>
              <a:t>2014 </a:t>
            </a:r>
            <a:r>
              <a:rPr lang="en-US" sz="2800" dirty="0" smtClean="0"/>
              <a:t>now has three </a:t>
            </a:r>
            <a:r>
              <a:rPr lang="en-US" sz="2800" dirty="0" smtClean="0"/>
              <a:t>outstanding Bug </a:t>
            </a:r>
            <a:r>
              <a:rPr lang="en-US" sz="2800" dirty="0"/>
              <a:t>R</a:t>
            </a:r>
            <a:r>
              <a:rPr lang="en-US" sz="2800" dirty="0" smtClean="0"/>
              <a:t>eports</a:t>
            </a:r>
            <a:endParaRPr lang="en-US" sz="2800" dirty="0"/>
          </a:p>
          <a:p>
            <a:r>
              <a:rPr lang="en-US" sz="2800" dirty="0"/>
              <a:t>Avoid turnaround delay waiting for official new fix</a:t>
            </a:r>
          </a:p>
          <a:p>
            <a:pPr lvl="1"/>
            <a:r>
              <a:rPr lang="en-US" sz="2400" dirty="0" smtClean="0"/>
              <a:t>Coordinate </a:t>
            </a:r>
            <a:r>
              <a:rPr lang="en-US" sz="2400" dirty="0"/>
              <a:t>with your own release schedule</a:t>
            </a:r>
          </a:p>
          <a:p>
            <a:r>
              <a:rPr lang="en-US" sz="2800" dirty="0" smtClean="0"/>
              <a:t>Vendor/user </a:t>
            </a:r>
            <a:r>
              <a:rPr lang="en-US" sz="2800" dirty="0"/>
              <a:t>fixes may already exist</a:t>
            </a:r>
          </a:p>
          <a:p>
            <a:pPr lvl="1"/>
            <a:r>
              <a:rPr lang="en-US" sz="2400" dirty="0" smtClean="0"/>
              <a:t>Thank you Bug Report submitters</a:t>
            </a:r>
            <a:endParaRPr lang="en-US" sz="24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562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Example: Support unofficial vendor extensions or feature reductions</a:t>
            </a:r>
          </a:p>
          <a:p>
            <a:pPr lvl="1"/>
            <a:r>
              <a:rPr lang="en-US" sz="2400" dirty="0"/>
              <a:t>Not encouraged, but some vendors do this</a:t>
            </a:r>
          </a:p>
          <a:p>
            <a:r>
              <a:rPr lang="en-US" sz="2800" dirty="0"/>
              <a:t>Example: Check IBIS and supporting files with different directory path rules</a:t>
            </a:r>
          </a:p>
          <a:p>
            <a:r>
              <a:rPr lang="en-US" sz="2800" dirty="0"/>
              <a:t>Example: Modify check messages for clarity and/or </a:t>
            </a:r>
            <a:r>
              <a:rPr lang="en-US" sz="2800" dirty="0" err="1" smtClean="0"/>
              <a:t>parsability</a:t>
            </a:r>
            <a:endParaRPr lang="en-US" sz="2800" dirty="0"/>
          </a:p>
          <a:p>
            <a:r>
              <a:rPr lang="en-US" sz="2800" dirty="0"/>
              <a:t>Example: Add -version switch to print version info and exit per vendor interface standard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IBISCHK Modifications</a:t>
            </a:r>
          </a:p>
        </p:txBody>
      </p:sp>
    </p:spTree>
    <p:extLst>
      <p:ext uri="{BB962C8B-B14F-4D97-AF65-F5344CB8AC3E}">
        <p14:creationId xmlns:p14="http://schemas.microsoft.com/office/powerpoint/2010/main" val="369906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/>
              <a:t>Freely Available IBISCHK5 </a:t>
            </a:r>
            <a:r>
              <a:rPr lang="en-US" dirty="0" smtClean="0"/>
              <a:t>Compiled by Volunteers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558404"/>
              </p:ext>
            </p:extLst>
          </p:nvPr>
        </p:nvGraphicFramePr>
        <p:xfrm>
          <a:off x="457200" y="1524000"/>
          <a:ext cx="8153399" cy="4480560"/>
        </p:xfrm>
        <a:graphic>
          <a:graphicData uri="http://schemas.openxmlformats.org/drawingml/2006/table">
            <a:tbl>
              <a:tblPr firstCol="1" bandRow="1">
                <a:tableStyleId>{69CF1AB2-1976-4502-BF36-3FF5EA218861}</a:tableStyleId>
              </a:tblPr>
              <a:tblGrid>
                <a:gridCol w="1421847"/>
                <a:gridCol w="2428988"/>
                <a:gridCol w="2192013"/>
                <a:gridCol w="2110551"/>
              </a:tblGrid>
              <a:tr h="3200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dirty="0" smtClean="0"/>
                        <a:t>Available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IBISCHK5 Linux 32-bit Distribution/Kernel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v500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redhat_4/2.2.5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ubuntu</a:t>
                      </a:r>
                      <a:r>
                        <a:rPr lang="en-US" sz="2000" u="none" strike="noStrike" dirty="0">
                          <a:effectLst/>
                        </a:rPr>
                        <a:t>/2.2.5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redhat_4/2.6.15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ubuntu/2.6.15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redhat_4/2.6.0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ubuntu/2.6.0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redhat_4/2.2.5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err="1" smtClean="0">
                          <a:effectLst/>
                        </a:rPr>
                        <a:t>ubuntu</a:t>
                      </a:r>
                      <a:r>
                        <a:rPr lang="en-US" sz="2000" u="none" strike="noStrike" dirty="0" smtClean="0">
                          <a:effectLst/>
                        </a:rPr>
                        <a:t>/2.2.5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suse_32/2.2.5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redhat_4/2.2.5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err="1" smtClean="0">
                          <a:effectLst/>
                        </a:rPr>
                        <a:t>ubuntu</a:t>
                      </a:r>
                      <a:r>
                        <a:rPr lang="en-US" sz="2000" u="none" strike="noStrike" dirty="0" smtClean="0">
                          <a:effectLst/>
                        </a:rPr>
                        <a:t>/2.6.15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redhat_32/2.2.5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ubuntu/2.6.15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v507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redhat_32/2.2.5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ubuntu/2.6.15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redhat_32/2.2.5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ubuntu/2.6.15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v511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err="1" smtClean="0">
                          <a:effectLst/>
                        </a:rPr>
                        <a:t>ubuntu</a:t>
                      </a:r>
                      <a:r>
                        <a:rPr lang="en-US" sz="2000" u="none" strike="noStrike" dirty="0" smtClean="0">
                          <a:effectLst/>
                        </a:rPr>
                        <a:t>/2.6.15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v512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redhat_32/2.6.15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v513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redhat_32/2.2.5</a:t>
                      </a:r>
                      <a:endParaRPr 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v514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redhat_32/2.6.15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465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IBISCHK Source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sz="2800" dirty="0"/>
              <a:t>Developed through open bid process</a:t>
            </a:r>
          </a:p>
          <a:p>
            <a:pPr marL="514350" indent="-514350"/>
            <a:r>
              <a:rPr lang="en-US" sz="2800" dirty="0"/>
              <a:t>Parser sales fund code development</a:t>
            </a:r>
          </a:p>
          <a:p>
            <a:pPr marL="914400" lvl="1" indent="-514350"/>
            <a:r>
              <a:rPr lang="en-US" dirty="0"/>
              <a:t>Range $5,000 to $25,000</a:t>
            </a:r>
          </a:p>
          <a:p>
            <a:pPr marL="514350" indent="-514350"/>
            <a:r>
              <a:rPr lang="en-US" sz="2800" dirty="0"/>
              <a:t>Current cost of a parser license: $2,500</a:t>
            </a:r>
          </a:p>
          <a:p>
            <a:pPr marL="914400" lvl="1" indent="-514350"/>
            <a:r>
              <a:rPr lang="en-US" dirty="0"/>
              <a:t>Pay for each major IBISCHK release</a:t>
            </a:r>
          </a:p>
          <a:p>
            <a:pPr marL="914400" lvl="1" indent="-514350"/>
            <a:r>
              <a:rPr lang="en-US" dirty="0"/>
              <a:t>Updates and bug fixes are included</a:t>
            </a:r>
          </a:p>
          <a:p>
            <a:pPr marL="914400" lvl="1" indent="-514350"/>
            <a:r>
              <a:rPr lang="en-US" dirty="0"/>
              <a:t>Company wide license</a:t>
            </a:r>
          </a:p>
          <a:p>
            <a:pPr marL="514350" indent="-514350"/>
            <a:r>
              <a:rPr lang="en-US" sz="2800" dirty="0"/>
              <a:t>Free IBISCHK executables compiled by volunteers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1712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Parser Sales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 </a:t>
            </a:r>
            <a:r>
              <a:rPr lang="en-US" dirty="0" err="1"/>
              <a:t>ibis_chk</a:t>
            </a:r>
            <a:r>
              <a:rPr lang="en-US" dirty="0"/>
              <a:t> @ $500</a:t>
            </a:r>
          </a:p>
          <a:p>
            <a:r>
              <a:rPr lang="en-US" dirty="0"/>
              <a:t>26 ibischk2 @ $500/$750</a:t>
            </a:r>
          </a:p>
          <a:p>
            <a:r>
              <a:rPr lang="en-US" dirty="0"/>
              <a:t>18 ibischk3 @ $2,084</a:t>
            </a:r>
          </a:p>
          <a:p>
            <a:r>
              <a:rPr lang="en-US" dirty="0"/>
              <a:t>17 ibischk4 @ $2,084/$2,500</a:t>
            </a:r>
          </a:p>
          <a:p>
            <a:r>
              <a:rPr lang="en-US" dirty="0"/>
              <a:t>16 ibischk5 @ $2,500</a:t>
            </a:r>
          </a:p>
          <a:p>
            <a:r>
              <a:rPr lang="en-US" dirty="0"/>
              <a:t>??? ibischk6 @ $2,500</a:t>
            </a:r>
          </a:p>
          <a:p>
            <a:pPr lvl="1"/>
            <a:r>
              <a:rPr lang="en-US" dirty="0"/>
              <a:t>Mergers reduce number of potential licenses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26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given for owning IBISCHK6 source code and license</a:t>
            </a:r>
          </a:p>
          <a:p>
            <a:pPr lvl="1"/>
            <a:r>
              <a:rPr lang="en-US" dirty="0" smtClean="0"/>
              <a:t>Owner control</a:t>
            </a:r>
          </a:p>
          <a:p>
            <a:pPr lvl="1"/>
            <a:r>
              <a:rPr lang="en-US" dirty="0" smtClean="0"/>
              <a:t>Help improve</a:t>
            </a:r>
            <a:r>
              <a:rPr lang="en-US" dirty="0" smtClean="0"/>
              <a:t> </a:t>
            </a:r>
            <a:r>
              <a:rPr lang="en-US" dirty="0" smtClean="0"/>
              <a:t>IBISCHK6</a:t>
            </a:r>
          </a:p>
          <a:p>
            <a:r>
              <a:rPr lang="en-US" dirty="0" smtClean="0"/>
              <a:t>IBISCHK6 license agreements are now available</a:t>
            </a:r>
          </a:p>
          <a:p>
            <a:pPr lvl="1"/>
            <a:r>
              <a:rPr lang="en-US" dirty="0" smtClean="0"/>
              <a:t>Pays for source code development</a:t>
            </a:r>
          </a:p>
          <a:p>
            <a:pPr lvl="1"/>
            <a:r>
              <a:rPr lang="en-US" dirty="0" smtClean="0"/>
              <a:t>Code availability goal - May 15,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70520"/>
      </p:ext>
    </p:extLst>
  </p:cSld>
  <p:clrMapOvr>
    <a:masterClrMapping/>
  </p:clrMapOvr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18250</TotalTime>
  <Words>364</Words>
  <Application>Microsoft Office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Teraspeed Powerpoint</vt:lpstr>
      <vt:lpstr>Build Your Own IBISCHK</vt:lpstr>
      <vt:lpstr>Why Build Your Own IBISCHK?</vt:lpstr>
      <vt:lpstr>Faster IBISCHK Bug Fixing</vt:lpstr>
      <vt:lpstr>Custom IBISCHK Modifications</vt:lpstr>
      <vt:lpstr>Freely Available IBISCHK5 Compiled by Volunteers</vt:lpstr>
      <vt:lpstr>IBISCHK Source Code</vt:lpstr>
      <vt:lpstr>Parser Sales History</vt:lpstr>
      <vt:lpstr>Conclusion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1128</cp:revision>
  <cp:lastPrinted>2012-10-14T20:01:37Z</cp:lastPrinted>
  <dcterms:created xsi:type="dcterms:W3CDTF">2002-08-20T13:19:28Z</dcterms:created>
  <dcterms:modified xsi:type="dcterms:W3CDTF">2014-01-21T16:31:35Z</dcterms:modified>
</cp:coreProperties>
</file>