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5" r:id="rId3"/>
    <p:sldId id="315" r:id="rId4"/>
    <p:sldId id="327" r:id="rId5"/>
    <p:sldId id="320" r:id="rId6"/>
    <p:sldId id="319" r:id="rId7"/>
    <p:sldId id="322" r:id="rId8"/>
    <p:sldId id="328" r:id="rId9"/>
    <p:sldId id="323" r:id="rId10"/>
    <p:sldId id="324" r:id="rId11"/>
    <p:sldId id="314" r:id="rId12"/>
    <p:sldId id="321" r:id="rId13"/>
    <p:sldId id="325" r:id="rId14"/>
    <p:sldId id="326" r:id="rId15"/>
    <p:sldId id="329" r:id="rId16"/>
    <p:sldId id="308" r:id="rId1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6600FF"/>
    <a:srgbClr val="6699FF"/>
    <a:srgbClr val="6666FF"/>
    <a:srgbClr val="99CC00"/>
    <a:srgbClr val="FFFF66"/>
    <a:srgbClr val="008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100" d="100"/>
          <a:sy n="100" d="100"/>
        </p:scale>
        <p:origin x="-2286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69C13730-80B0-43A1-BA35-DFD854EB7A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0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D4F4FA-FE13-435F-BAD5-743D12337D86}" type="slidenum">
              <a:rPr lang="en-US"/>
              <a:pPr/>
              <a:t>3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IBIS as an organization doesn’t control whether</a:t>
            </a:r>
            <a:r>
              <a:rPr lang="en-US" baseline="0" dirty="0" smtClean="0"/>
              <a:t> BIRD features are major and minor – they appear as industry needs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8AC03-000A-4845-9317-34CE6C506DB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09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0156-11B6-4C03-8EBB-46EE1659CDDE}" type="slidenum">
              <a:rPr lang="en-US"/>
              <a:pPr/>
              <a:t>11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12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16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2014 IBIS Summit at DesignCon 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q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71600"/>
            <a:ext cx="8515350" cy="7620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Chair’s Status Report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at DesignCon </a:t>
            </a:r>
            <a:r>
              <a:rPr lang="en-US" sz="2000" dirty="0" smtClean="0">
                <a:latin typeface="Arial" pitchFamily="34" charset="0"/>
              </a:rPr>
              <a:t>2014 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January 31, 2014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42975"/>
            <a:ext cx="8429625" cy="5153025"/>
          </a:xfrm>
        </p:spPr>
        <p:txBody>
          <a:bodyPr/>
          <a:lstStyle/>
          <a:p>
            <a:r>
              <a:rPr lang="en-US" sz="2800" dirty="0" smtClean="0"/>
              <a:t>Move to combined membership + parser contribution model in 2015</a:t>
            </a:r>
          </a:p>
          <a:p>
            <a:pPr lvl="1"/>
            <a:r>
              <a:rPr lang="en-US" sz="2400" dirty="0" smtClean="0"/>
              <a:t>Membership fee would include an amount specifically for parser software development</a:t>
            </a:r>
          </a:p>
          <a:p>
            <a:r>
              <a:rPr lang="en-US" sz="2800" dirty="0" smtClean="0"/>
              <a:t>Move to new version numbering at same time</a:t>
            </a:r>
          </a:p>
          <a:p>
            <a:pPr lvl="1"/>
            <a:r>
              <a:rPr lang="en-US" sz="2400" dirty="0" smtClean="0"/>
              <a:t>Remove distinction between major and minor releases based on features</a:t>
            </a:r>
          </a:p>
          <a:p>
            <a:pPr lvl="1"/>
            <a:r>
              <a:rPr lang="en-US" sz="2400" dirty="0" smtClean="0"/>
              <a:t>Date-based version accommodates this</a:t>
            </a:r>
          </a:p>
          <a:p>
            <a:pPr lvl="1"/>
            <a:r>
              <a:rPr lang="en-US" sz="2400" dirty="0" smtClean="0"/>
              <a:t>Standardization may take place at any time</a:t>
            </a:r>
          </a:p>
          <a:p>
            <a:r>
              <a:rPr lang="en-US" sz="2800" dirty="0"/>
              <a:t>Proposal: make next version 6.1</a:t>
            </a:r>
          </a:p>
          <a:p>
            <a:pPr lvl="1"/>
            <a:r>
              <a:rPr lang="en-US" sz="2400" dirty="0"/>
              <a:t>Keywords/features in IBIS </a:t>
            </a:r>
            <a:r>
              <a:rPr lang="en-US" sz="2400" i="1" dirty="0"/>
              <a:t>per se</a:t>
            </a:r>
            <a:r>
              <a:rPr lang="en-US" sz="2400" dirty="0"/>
              <a:t> likely </a:t>
            </a:r>
            <a:r>
              <a:rPr lang="en-US" sz="2400" dirty="0" smtClean="0"/>
              <a:t>minimal</a:t>
            </a:r>
          </a:p>
          <a:p>
            <a:pPr lvl="1"/>
            <a:r>
              <a:rPr lang="en-US" sz="2400" dirty="0" smtClean="0"/>
              <a:t>IBIS-ISS parsing becomes a focus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712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Looking Ahead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Focus areas for 1H 2014</a:t>
            </a:r>
          </a:p>
          <a:p>
            <a:pPr lvl="1"/>
            <a:r>
              <a:rPr lang="en-US" sz="2400" dirty="0" smtClean="0"/>
              <a:t>Resolve all packaging BIRDs and </a:t>
            </a:r>
            <a:r>
              <a:rPr lang="en-US" sz="2400" u="sng" dirty="0" smtClean="0"/>
              <a:t>finalize packaging direction</a:t>
            </a:r>
            <a:r>
              <a:rPr lang="en-US" sz="2400" dirty="0" smtClean="0"/>
              <a:t> for IBIS as a modeling approach</a:t>
            </a:r>
            <a:endParaRPr lang="en-US" sz="2400" dirty="0"/>
          </a:p>
          <a:p>
            <a:r>
              <a:rPr lang="en-US" sz="2800" dirty="0" smtClean="0"/>
              <a:t>Return to IBIS-ISS parser</a:t>
            </a:r>
          </a:p>
          <a:p>
            <a:pPr lvl="1"/>
            <a:r>
              <a:rPr lang="en-US" sz="2400" dirty="0"/>
              <a:t>IBIS-ISS </a:t>
            </a:r>
            <a:r>
              <a:rPr lang="en-US" sz="2400" dirty="0" smtClean="0"/>
              <a:t>a </a:t>
            </a:r>
            <a:r>
              <a:rPr lang="en-US" sz="2400" dirty="0"/>
              <a:t>focus under </a:t>
            </a:r>
            <a:r>
              <a:rPr lang="en-US" sz="2400" dirty="0" smtClean="0"/>
              <a:t>all today’s </a:t>
            </a:r>
            <a:r>
              <a:rPr lang="en-US" sz="2400" dirty="0"/>
              <a:t>package proposals</a:t>
            </a:r>
          </a:p>
          <a:p>
            <a:pPr lvl="1"/>
            <a:r>
              <a:rPr lang="en-US" sz="2400" dirty="0" smtClean="0"/>
              <a:t>Call for parser bids ready but potentially stale</a:t>
            </a:r>
          </a:p>
          <a:p>
            <a:r>
              <a:rPr lang="en-US" sz="2800" dirty="0" smtClean="0"/>
              <a:t>Once IBIS updates are complete…</a:t>
            </a:r>
          </a:p>
          <a:p>
            <a:pPr lvl="1"/>
            <a:r>
              <a:rPr lang="en-US" sz="2400" dirty="0" smtClean="0"/>
              <a:t>New charter and elections schedule under SAE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DesignCon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DCE3A-10EF-4D17-BCD9-1815782C14E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32100" name="Picture 4" descr="vul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0713" y="204788"/>
            <a:ext cx="1973262" cy="1279525"/>
          </a:xfrm>
          <a:prstGeom prst="rect">
            <a:avLst/>
          </a:prstGeom>
          <a:noFill/>
        </p:spPr>
      </p:pic>
      <p:sp>
        <p:nvSpPr>
          <p:cNvPr id="14" name="Rounded Rectangle 13"/>
          <p:cNvSpPr/>
          <p:nvPr/>
        </p:nvSpPr>
        <p:spPr bwMode="auto">
          <a:xfrm>
            <a:off x="647700" y="5286375"/>
            <a:ext cx="8058150" cy="6286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Thanks for another great year!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2014 IBIS Summit at DesignCon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12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279557"/>
            <a:ext cx="7543800" cy="646331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Backup</a:t>
            </a:r>
            <a:endParaRPr lang="en-US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Schedule for IBIS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133475"/>
            <a:ext cx="8505825" cy="4962525"/>
          </a:xfrm>
        </p:spPr>
        <p:txBody>
          <a:bodyPr/>
          <a:lstStyle/>
          <a:p>
            <a:r>
              <a:rPr lang="en-US" sz="2400" dirty="0" smtClean="0"/>
              <a:t>Moving to a regular, software-like release plan</a:t>
            </a:r>
          </a:p>
          <a:p>
            <a:pPr lvl="1"/>
            <a:r>
              <a:rPr lang="en-US" sz="2000" dirty="0" smtClean="0"/>
              <a:t>Allows better planning by “customers” (IBIS community)</a:t>
            </a:r>
          </a:p>
          <a:p>
            <a:pPr lvl="1"/>
            <a:r>
              <a:rPr lang="en-US" sz="2000" dirty="0" smtClean="0"/>
              <a:t>Keeps number of changes manageable</a:t>
            </a:r>
          </a:p>
          <a:p>
            <a:pPr lvl="1"/>
            <a:r>
              <a:rPr lang="en-US" sz="2000" dirty="0" smtClean="0"/>
              <a:t>Reduces &amp; stabilizes parser development cycle time and cost</a:t>
            </a:r>
          </a:p>
          <a:p>
            <a:r>
              <a:rPr lang="en-US" sz="2400" dirty="0" smtClean="0"/>
              <a:t>Two “cycles”, each with two parts</a:t>
            </a:r>
          </a:p>
          <a:p>
            <a:pPr lvl="1"/>
            <a:r>
              <a:rPr lang="en-US" sz="2000" dirty="0" smtClean="0"/>
              <a:t>Cycle 1</a:t>
            </a:r>
          </a:p>
          <a:p>
            <a:pPr lvl="2"/>
            <a:r>
              <a:rPr lang="en-US" sz="1800" dirty="0" smtClean="0"/>
              <a:t>Nov. – Feb.: technical development</a:t>
            </a:r>
          </a:p>
          <a:p>
            <a:pPr lvl="2"/>
            <a:r>
              <a:rPr lang="en-US" sz="1800" dirty="0" smtClean="0"/>
              <a:t>March 1 – close technical changes</a:t>
            </a:r>
          </a:p>
          <a:p>
            <a:pPr lvl="2"/>
            <a:r>
              <a:rPr lang="en-US" sz="1800" dirty="0" smtClean="0"/>
              <a:t>May 1 – close final document (editorial fixes in-between)</a:t>
            </a:r>
          </a:p>
          <a:p>
            <a:pPr lvl="1"/>
            <a:r>
              <a:rPr lang="en-US" sz="2000" dirty="0" smtClean="0"/>
              <a:t>Cycle 2</a:t>
            </a:r>
          </a:p>
          <a:p>
            <a:pPr lvl="2"/>
            <a:r>
              <a:rPr lang="en-US" sz="1800" dirty="0" smtClean="0"/>
              <a:t>May – Aug.: technical development</a:t>
            </a:r>
          </a:p>
          <a:p>
            <a:pPr lvl="2"/>
            <a:r>
              <a:rPr lang="en-US" sz="1800" dirty="0" smtClean="0"/>
              <a:t>Sept. 1 – close technical changes</a:t>
            </a:r>
          </a:p>
          <a:p>
            <a:pPr lvl="2"/>
            <a:r>
              <a:rPr lang="en-US" sz="1800" dirty="0" smtClean="0"/>
              <a:t>Nov. 1 – close final document (editorial fixes in-between)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12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Work?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28625" y="2933700"/>
          <a:ext cx="842962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469"/>
                <a:gridCol w="702469"/>
                <a:gridCol w="728662"/>
                <a:gridCol w="676276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857375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267075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6057900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7467600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295650" y="4029075"/>
            <a:ext cx="2695575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7496175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533400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362325" y="4181475"/>
            <a:ext cx="264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BIRD Development</a:t>
            </a:r>
            <a:endParaRPr lang="en-US" sz="16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96175" y="4333875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BIRD Development</a:t>
            </a:r>
            <a:endParaRPr lang="en-US" sz="1400" b="1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" y="4229100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BIRD Development</a:t>
            </a:r>
            <a:endParaRPr lang="en-US" sz="1400" b="1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8325" y="2486025"/>
            <a:ext cx="150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Cycle 1</a:t>
            </a:r>
            <a:endParaRPr lang="en-US" b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00750" y="2486025"/>
            <a:ext cx="150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Cycle 2</a:t>
            </a:r>
            <a:endParaRPr lang="en-US" b="1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63884" y="3676650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64409" y="3676650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838700" y="1504950"/>
            <a:ext cx="1143000" cy="9525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1866901" y="1495425"/>
            <a:ext cx="1323974" cy="914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095375" y="1038225"/>
            <a:ext cx="593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Parser development can start as early as this point</a:t>
            </a:r>
            <a:endParaRPr lang="en-US" sz="2000" i="1" dirty="0"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5495925" y="4562475"/>
            <a:ext cx="1914525" cy="6953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H="1" flipV="1">
            <a:off x="3333751" y="4524376"/>
            <a:ext cx="1152524" cy="7143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3009900" y="5238750"/>
            <a:ext cx="3902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Document votes &amp; releases here</a:t>
            </a:r>
            <a:endParaRPr lang="en-US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9607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Post-6.0 BIRDs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928688"/>
            <a:ext cx="7753350" cy="51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247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2014 IBIS Summit at DesignCon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16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2013 Events and Progress</a:t>
            </a:r>
          </a:p>
          <a:p>
            <a:endParaRPr lang="en-US" dirty="0" smtClean="0"/>
          </a:p>
          <a:p>
            <a:r>
              <a:rPr lang="en-US" dirty="0" smtClean="0"/>
              <a:t>IBIS Development Data</a:t>
            </a:r>
          </a:p>
          <a:p>
            <a:pPr lvl="1"/>
            <a:r>
              <a:rPr lang="en-US" dirty="0" smtClean="0"/>
              <a:t>BIRD and Version Life Cycles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Planning for the Future</a:t>
            </a:r>
          </a:p>
          <a:p>
            <a:pPr lvl="1"/>
            <a:r>
              <a:rPr lang="en-US" dirty="0" smtClean="0"/>
              <a:t>Is a 6-month Development Schedule Feasible?</a:t>
            </a:r>
          </a:p>
          <a:p>
            <a:pPr lvl="1"/>
            <a:r>
              <a:rPr lang="en-US" dirty="0" smtClean="0"/>
              <a:t>Proposal for Discussion</a:t>
            </a:r>
          </a:p>
          <a:p>
            <a:pPr lvl="1"/>
            <a:r>
              <a:rPr lang="en-US" dirty="0" smtClean="0"/>
              <a:t>Focus for 1H’14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and Progress in 2013</a:t>
            </a:r>
            <a:endParaRPr lang="en-US" dirty="0"/>
          </a:p>
        </p:txBody>
      </p:sp>
      <p:sp>
        <p:nvSpPr>
          <p:cNvPr id="7782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IBIS has moved to a new “parent”: SAE, Inc.</a:t>
            </a:r>
          </a:p>
          <a:p>
            <a:r>
              <a:rPr lang="en-US" sz="2800" dirty="0"/>
              <a:t>IBIS Ver. 6.0 approved Sept. 20, 2013</a:t>
            </a:r>
          </a:p>
          <a:p>
            <a:pPr lvl="1"/>
            <a:r>
              <a:rPr lang="en-US" sz="2400" dirty="0"/>
              <a:t>IBISCHK6 expected before June 2014</a:t>
            </a:r>
          </a:p>
          <a:p>
            <a:r>
              <a:rPr lang="en-US" sz="2800" dirty="0" smtClean="0"/>
              <a:t>15 BIRDs or BIRD updates submitted</a:t>
            </a:r>
          </a:p>
          <a:p>
            <a:pPr lvl="1"/>
            <a:r>
              <a:rPr lang="en-US" sz="2400" dirty="0" smtClean="0"/>
              <a:t>7 approved, 10 rejected (includes BIRDs from 2010 and later)</a:t>
            </a:r>
          </a:p>
          <a:p>
            <a:r>
              <a:rPr lang="en-US" sz="2800" dirty="0" smtClean="0"/>
              <a:t>Asian and European Summits Continue</a:t>
            </a:r>
          </a:p>
          <a:p>
            <a:pPr lvl="1"/>
            <a:r>
              <a:rPr lang="en-US" sz="2400" u="sng" dirty="0" smtClean="0"/>
              <a:t>280</a:t>
            </a:r>
            <a:r>
              <a:rPr lang="en-US" sz="2400" dirty="0" smtClean="0"/>
              <a:t> attendees in Shanghai, Taipei, and Yokohama</a:t>
            </a:r>
          </a:p>
          <a:p>
            <a:pPr lvl="1"/>
            <a:r>
              <a:rPr lang="en-US" sz="2400" dirty="0" smtClean="0"/>
              <a:t>IBIS in Europe continues with </a:t>
            </a:r>
            <a:r>
              <a:rPr lang="en-US" sz="2400" dirty="0"/>
              <a:t>SPI-E 2013 in </a:t>
            </a:r>
            <a:r>
              <a:rPr lang="en-US" sz="2400" dirty="0" smtClean="0"/>
              <a:t>Paris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618C9-FBB3-4E8E-9810-1BC65915DD5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IBIS DEVELOPMENT DATA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50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13" y="1152525"/>
            <a:ext cx="7007849" cy="509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Do Versions “Live”?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7248525" y="3776365"/>
            <a:ext cx="733426" cy="15100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529512" y="2973943"/>
            <a:ext cx="131478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6-month</a:t>
            </a:r>
          </a:p>
          <a:p>
            <a:pPr algn="ctr"/>
            <a:r>
              <a:rPr lang="en-US" dirty="0" smtClean="0">
                <a:latin typeface="+mn-lt"/>
              </a:rPr>
              <a:t>line</a:t>
            </a:r>
            <a:endParaRPr lang="en-US" dirty="0">
              <a:latin typeface="+mn-lt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485900" y="5286375"/>
            <a:ext cx="63674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3" y="1466850"/>
            <a:ext cx="203463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339150"/>
            <a:ext cx="8467725" cy="584775"/>
          </a:xfrm>
        </p:spPr>
        <p:txBody>
          <a:bodyPr/>
          <a:lstStyle/>
          <a:p>
            <a:r>
              <a:rPr lang="en-US" sz="3200" dirty="0" smtClean="0"/>
              <a:t>How Long are BIRDs Considered?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5125" y="6248400"/>
            <a:ext cx="3505200" cy="457200"/>
          </a:xfrm>
        </p:spPr>
        <p:txBody>
          <a:bodyPr/>
          <a:lstStyle/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4" y="1038225"/>
            <a:ext cx="7524751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28726" y="1468249"/>
            <a:ext cx="423862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Average </a:t>
            </a:r>
            <a:r>
              <a:rPr lang="en-US" sz="1800" dirty="0" smtClean="0">
                <a:latin typeface="+mn-lt"/>
              </a:rPr>
              <a:t>in 2012: 134 days</a:t>
            </a: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“Statutory” minimum is now 14 days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25" y="1601597"/>
            <a:ext cx="216794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71551"/>
            <a:ext cx="8429625" cy="5124450"/>
          </a:xfrm>
        </p:spPr>
        <p:txBody>
          <a:bodyPr/>
          <a:lstStyle/>
          <a:p>
            <a:r>
              <a:rPr lang="en-US" dirty="0" smtClean="0"/>
              <a:t>10 BIRDs are open, mostly package-related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43737"/>
            <a:ext cx="6267450" cy="454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>
            <a:off x="2581275" y="2724150"/>
            <a:ext cx="295275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619751" y="2400984"/>
            <a:ext cx="3381374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Longer than any other BIRD</a:t>
            </a: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Longer than any IBIS version other than 5.0!</a:t>
            </a:r>
          </a:p>
        </p:txBody>
      </p:sp>
    </p:spTree>
    <p:extLst>
      <p:ext uri="{BB962C8B-B14F-4D97-AF65-F5344CB8AC3E}">
        <p14:creationId xmlns:p14="http://schemas.microsoft.com/office/powerpoint/2010/main" val="572029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Planning THE FUTURE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8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 a 6-month Schedule Feasible?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4875"/>
            <a:ext cx="8429625" cy="4962525"/>
          </a:xfrm>
        </p:spPr>
        <p:txBody>
          <a:bodyPr/>
          <a:lstStyle/>
          <a:p>
            <a:r>
              <a:rPr lang="en-US" sz="2400" dirty="0" smtClean="0"/>
              <a:t>Recall the 6-month development schedule (see Backup)</a:t>
            </a:r>
          </a:p>
          <a:p>
            <a:pPr lvl="1"/>
            <a:r>
              <a:rPr lang="en-US" sz="2000" dirty="0" smtClean="0"/>
              <a:t>4 months of technical discussion</a:t>
            </a:r>
          </a:p>
          <a:p>
            <a:pPr lvl="1"/>
            <a:r>
              <a:rPr lang="en-US" sz="2000" dirty="0" smtClean="0"/>
              <a:t>2 months of editing</a:t>
            </a:r>
          </a:p>
          <a:p>
            <a:pPr lvl="1"/>
            <a:r>
              <a:rPr lang="en-US" sz="2000" dirty="0" smtClean="0"/>
              <a:t>Approval votes in May and Nov. of each year</a:t>
            </a:r>
          </a:p>
          <a:p>
            <a:r>
              <a:rPr lang="en-US" sz="2400" dirty="0"/>
              <a:t>To maintain this </a:t>
            </a:r>
            <a:r>
              <a:rPr lang="en-US" sz="2400" dirty="0" smtClean="0"/>
              <a:t>schedule, close all BIRDs by March 1</a:t>
            </a:r>
          </a:p>
          <a:p>
            <a:pPr lvl="1"/>
            <a:r>
              <a:rPr lang="en-US" sz="2000" dirty="0" smtClean="0"/>
              <a:t>May 16th approval vote for next IBIS version</a:t>
            </a:r>
          </a:p>
          <a:p>
            <a:pPr lvl="1"/>
            <a:r>
              <a:rPr lang="en-US" sz="2000" dirty="0" smtClean="0"/>
              <a:t>IBIS 6.0 has 50 days left on its 6-month “life”</a:t>
            </a:r>
          </a:p>
          <a:p>
            <a:pPr lvl="1"/>
            <a:r>
              <a:rPr lang="en-US" sz="2000" dirty="0"/>
              <a:t>Is this sensible with a ~6 month parser development schedule?</a:t>
            </a:r>
          </a:p>
          <a:p>
            <a:pPr lvl="1"/>
            <a:r>
              <a:rPr lang="en-US" sz="2000" dirty="0" smtClean="0"/>
              <a:t>Is </a:t>
            </a:r>
            <a:r>
              <a:rPr lang="en-US" sz="2000" smtClean="0"/>
              <a:t>absorption time of </a:t>
            </a:r>
            <a:r>
              <a:rPr lang="en-US" sz="2000" dirty="0" smtClean="0"/>
              <a:t>IBIS by industry actually 1 year or more?</a:t>
            </a:r>
          </a:p>
          <a:p>
            <a:r>
              <a:rPr lang="en-US" sz="2400" i="1" dirty="0" smtClean="0"/>
              <a:t>Which</a:t>
            </a:r>
            <a:r>
              <a:rPr lang="en-US" sz="2400" dirty="0" smtClean="0"/>
              <a:t> version of IBIS is the next one?</a:t>
            </a:r>
          </a:p>
          <a:p>
            <a:pPr lvl="1"/>
            <a:r>
              <a:rPr lang="en-US" sz="2000" dirty="0" smtClean="0"/>
              <a:t>IBIS 6.1 means new parser development would be free to licensees (expensive for Open Forum)</a:t>
            </a:r>
          </a:p>
          <a:p>
            <a:pPr lvl="1"/>
            <a:r>
              <a:rPr lang="en-US" sz="2000" dirty="0" smtClean="0"/>
              <a:t>IBIS 7.0 means raising new fees from licensees</a:t>
            </a:r>
          </a:p>
          <a:p>
            <a:pPr lvl="1"/>
            <a:r>
              <a:rPr lang="en-US" sz="2000" dirty="0" smtClean="0"/>
              <a:t>Date-based versioning is a proposed alternative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IBIS Summit at DesignCon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89553"/>
      </p:ext>
    </p:extLst>
  </p:cSld>
  <p:clrMapOvr>
    <a:masterClrMapping/>
  </p:clrMapOvr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5463</TotalTime>
  <Words>740</Words>
  <Application>Microsoft Office PowerPoint</Application>
  <PresentationFormat>On-screen Show (4:3)</PresentationFormat>
  <Paragraphs>175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Bamboo</vt:lpstr>
      <vt:lpstr>Chair’s Status Report</vt:lpstr>
      <vt:lpstr>Agenda</vt:lpstr>
      <vt:lpstr>Events and Progress in 2013</vt:lpstr>
      <vt:lpstr>IBIS DEVELOPMENT DATA</vt:lpstr>
      <vt:lpstr>How Long Do Versions “Live”?</vt:lpstr>
      <vt:lpstr>How Long are BIRDs Considered?</vt:lpstr>
      <vt:lpstr>Pending BIRDs</vt:lpstr>
      <vt:lpstr>Planning THE FUTURE</vt:lpstr>
      <vt:lpstr>Is a 6-month Schedule Feasible?</vt:lpstr>
      <vt:lpstr>Proposal for Discussion</vt:lpstr>
      <vt:lpstr>Looking Ahead</vt:lpstr>
      <vt:lpstr>Backup</vt:lpstr>
      <vt:lpstr>Release Schedule for IBIS</vt:lpstr>
      <vt:lpstr>How Does This Work?</vt:lpstr>
      <vt:lpstr>IBIS Post-6.0 BIRDs So Far</vt:lpstr>
      <vt:lpstr>Q/A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Michael Mirmak</cp:lastModifiedBy>
  <cp:revision>587</cp:revision>
  <cp:lastPrinted>1601-01-01T00:00:00Z</cp:lastPrinted>
  <dcterms:created xsi:type="dcterms:W3CDTF">2002-06-07T19:20:36Z</dcterms:created>
  <dcterms:modified xsi:type="dcterms:W3CDTF">2014-01-21T20:21:33Z</dcterms:modified>
</cp:coreProperties>
</file>