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42" r:id="rId2"/>
    <p:sldId id="362" r:id="rId3"/>
    <p:sldId id="359" r:id="rId4"/>
    <p:sldId id="345" r:id="rId5"/>
    <p:sldId id="360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8000"/>
    <a:srgbClr val="336600"/>
    <a:srgbClr val="6600FF"/>
    <a:srgbClr val="6699FF"/>
    <a:srgbClr val="6666FF"/>
    <a:srgbClr val="99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0341" autoAdjust="0"/>
    <p:restoredTop sz="94207" autoAdjust="0"/>
  </p:normalViewPr>
  <p:slideViewPr>
    <p:cSldViewPr snapToGrid="0">
      <p:cViewPr>
        <p:scale>
          <a:sx n="100" d="100"/>
          <a:sy n="100" d="100"/>
        </p:scale>
        <p:origin x="-710" y="59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fld id="{1B02F53C-5B59-40F8-8BC6-56AA247BB4D8}" type="slidenum">
              <a:rPr lang="en-US">
                <a:latin typeface="Arial" pitchFamily="34" charset="0"/>
              </a:rPr>
              <a:pPr>
                <a:defRPr/>
              </a:pPr>
              <a:t>‹#›</a:t>
            </a:fld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955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D6FC1F1C-B437-45CB-A8A7-183A11048E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441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FC1F1C-B437-45CB-A8A7-183A11048EC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652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863" y="2838450"/>
            <a:ext cx="2774950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E52F7-190C-4AEB-A297-B05EF3C97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69151-F9BD-43CD-A2B7-0184C7D20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187464"/>
            <a:ext cx="8705850" cy="7078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77275" cy="495300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rgbClr val="008000"/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marL="1143000" indent="-228600"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05D63-F0DD-42ED-BEDD-8F28DD4A4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D264A-3267-4C13-9BC2-C04759C24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6E605-8EA6-4E44-B2B0-67AD9378C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24C22-387F-483D-B009-5F1423C28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17D60-0346-47AB-9097-11DAE4D72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3BB4-EBB5-47A6-8383-186EFC187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FD646-2F48-4DAE-9C83-A36788622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DFCE4-7285-458C-A469-3970AA278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187464"/>
            <a:ext cx="87058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772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C033ACCF-38FF-4310-A5C8-3A78C6DDAB8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3200">
          <a:solidFill>
            <a:srgbClr val="008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6">
              <a:lumMod val="50000"/>
            </a:schemeClr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interconnect_wip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da.org/ibis/interconnect_wip/EMD.docx" TargetMode="External"/><Relationship Id="rId4" Type="http://schemas.openxmlformats.org/officeDocument/2006/relationships/hyperlink" Target="http://www.eda.org/ibis/interconnect_wip/PackageModeling_NewDirections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2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990600" y="1572161"/>
            <a:ext cx="7772400" cy="1323439"/>
          </a:xfrm>
        </p:spPr>
        <p:txBody>
          <a:bodyPr/>
          <a:lstStyle/>
          <a:p>
            <a:pPr eaLnBrk="1" hangingPunct="1"/>
            <a:r>
              <a:rPr lang="en-US" dirty="0" smtClean="0"/>
              <a:t>Interconnect Task Group</a:t>
            </a:r>
            <a:br>
              <a:rPr lang="en-US" dirty="0" smtClean="0"/>
            </a:br>
            <a:r>
              <a:rPr lang="en-US" dirty="0" smtClean="0"/>
              <a:t>Status Update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3291840" y="3657600"/>
            <a:ext cx="4937760" cy="2286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dirty="0" smtClean="0"/>
              <a:t>Presented by Michael Mirmak</a:t>
            </a:r>
            <a:r>
              <a:rPr lang="en-US" sz="2000" smtClean="0"/>
              <a:t>, Intel Corp.</a:t>
            </a:r>
            <a:endParaRPr lang="en-US" sz="2000" dirty="0" smtClean="0"/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 smtClean="0"/>
              <a:t>IBIS Summit at DesignCon</a:t>
            </a:r>
          </a:p>
          <a:p>
            <a:pPr eaLnBrk="1" hangingPunct="1"/>
            <a:r>
              <a:rPr lang="en-US" sz="2000" dirty="0" smtClean="0"/>
              <a:t>Santa Clara, California</a:t>
            </a:r>
          </a:p>
          <a:p>
            <a:pPr eaLnBrk="1" hangingPunct="1"/>
            <a:r>
              <a:rPr lang="en-US" sz="2000" dirty="0" smtClean="0"/>
              <a:t>January 31, 2013</a:t>
            </a:r>
          </a:p>
        </p:txBody>
      </p:sp>
    </p:spTree>
    <p:extLst>
      <p:ext uri="{BB962C8B-B14F-4D97-AF65-F5344CB8AC3E}">
        <p14:creationId xmlns:p14="http://schemas.microsoft.com/office/powerpoint/2010/main" val="203655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6780"/>
            <a:ext cx="8677275" cy="5189220"/>
          </a:xfrm>
        </p:spPr>
        <p:txBody>
          <a:bodyPr/>
          <a:lstStyle/>
          <a:p>
            <a:r>
              <a:rPr lang="en-US" sz="2000" dirty="0" smtClean="0"/>
              <a:t>The Interconnect Task Group was suspended in July 2011 after IBIS-ISS work was completed</a:t>
            </a:r>
          </a:p>
          <a:p>
            <a:pPr lvl="1"/>
            <a:r>
              <a:rPr lang="en-US" sz="1800" dirty="0" smtClean="0"/>
              <a:t>Time slot was used for Editorial TG meetings (IBIS 5.1)</a:t>
            </a:r>
          </a:p>
          <a:p>
            <a:pPr lvl="1"/>
            <a:r>
              <a:rPr lang="en-US" sz="1800" dirty="0" smtClean="0"/>
              <a:t>IBIS 5.1 was released in August 2012</a:t>
            </a:r>
          </a:p>
          <a:p>
            <a:pPr lvl="1"/>
            <a:r>
              <a:rPr lang="en-US" sz="1800" dirty="0" smtClean="0"/>
              <a:t>Interconnect work restarted in September 2012</a:t>
            </a:r>
          </a:p>
          <a:p>
            <a:r>
              <a:rPr lang="en-US" sz="2000" dirty="0" smtClean="0"/>
              <a:t>Problem: IBIS package modeling insufficient</a:t>
            </a:r>
          </a:p>
          <a:p>
            <a:pPr lvl="1"/>
            <a:r>
              <a:rPr lang="en-US" sz="1800" dirty="0" smtClean="0"/>
              <a:t>Per-pin or per-component lumped RLC</a:t>
            </a:r>
          </a:p>
          <a:p>
            <a:pPr lvl="1"/>
            <a:r>
              <a:rPr lang="en-US" sz="1800" dirty="0" smtClean="0"/>
              <a:t>Single-section coupled model (no AC losses)</a:t>
            </a:r>
          </a:p>
          <a:p>
            <a:pPr lvl="1"/>
            <a:r>
              <a:rPr lang="en-US" sz="1800" dirty="0" smtClean="0"/>
              <a:t>Multi-section distributed single-line model (no AC losses)</a:t>
            </a:r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807720" y="4221480"/>
            <a:ext cx="7345680" cy="204216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How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to update IBIS to accommodate </a:t>
            </a:r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today’s industry package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modeling needs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?</a:t>
            </a:r>
          </a:p>
          <a:p>
            <a:pPr algn="ctr"/>
            <a:endParaRPr lang="en-US" dirty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How to integrate IBIS, IBIS-ISS and Touchstone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to cover industry interconnects more broadly?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733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1060"/>
            <a:ext cx="8677275" cy="5234940"/>
          </a:xfrm>
        </p:spPr>
        <p:txBody>
          <a:bodyPr/>
          <a:lstStyle/>
          <a:p>
            <a:r>
              <a:rPr lang="en-US" sz="2400" dirty="0" smtClean="0"/>
              <a:t>Proposals being discussed are intended to address modeling requirements for various interconnect types</a:t>
            </a:r>
          </a:p>
          <a:p>
            <a:pPr lvl="1"/>
            <a:r>
              <a:rPr lang="en-US" sz="2000" dirty="0" smtClean="0"/>
              <a:t>Packages</a:t>
            </a:r>
          </a:p>
          <a:p>
            <a:pPr lvl="1"/>
            <a:r>
              <a:rPr lang="en-US" sz="2000" dirty="0" smtClean="0"/>
              <a:t>Multi-chip modules</a:t>
            </a:r>
          </a:p>
          <a:p>
            <a:pPr lvl="1"/>
            <a:r>
              <a:rPr lang="en-US" sz="2000" dirty="0" smtClean="0"/>
              <a:t>Connectors</a:t>
            </a:r>
          </a:p>
          <a:p>
            <a:pPr lvl="1"/>
            <a:r>
              <a:rPr lang="en-US" sz="2000" dirty="0" smtClean="0"/>
              <a:t>Interposers</a:t>
            </a:r>
          </a:p>
          <a:p>
            <a:pPr lvl="1"/>
            <a:r>
              <a:rPr lang="en-US" sz="2000" dirty="0" smtClean="0"/>
              <a:t>Sockets</a:t>
            </a:r>
          </a:p>
          <a:p>
            <a:pPr lvl="1"/>
            <a:r>
              <a:rPr lang="en-US" sz="2000" dirty="0" smtClean="0"/>
              <a:t>Cables</a:t>
            </a:r>
          </a:p>
          <a:p>
            <a:pPr lvl="1"/>
            <a:r>
              <a:rPr lang="en-US" sz="2000" dirty="0" smtClean="0"/>
              <a:t>On-Die interconnect descriptions</a:t>
            </a:r>
          </a:p>
          <a:p>
            <a:r>
              <a:rPr lang="en-US" sz="2400" dirty="0" smtClean="0"/>
              <a:t>Key issues include</a:t>
            </a:r>
          </a:p>
          <a:p>
            <a:pPr lvl="1"/>
            <a:r>
              <a:rPr lang="en-US" sz="2000" dirty="0" smtClean="0"/>
              <a:t>Backward compatibility?  </a:t>
            </a:r>
          </a:p>
          <a:p>
            <a:pPr lvl="1"/>
            <a:r>
              <a:rPr lang="en-US" sz="2000" dirty="0" smtClean="0"/>
              <a:t>Compatibility with other industry group approaches (e.g., Si2)?</a:t>
            </a:r>
          </a:p>
          <a:p>
            <a:pPr lvl="1"/>
            <a:r>
              <a:rPr lang="en-US" sz="2000" dirty="0" smtClean="0"/>
              <a:t>Differences between interconnects for traditional IBIS and IBIS-AMI?</a:t>
            </a:r>
          </a:p>
          <a:p>
            <a:pPr lvl="1"/>
            <a:r>
              <a:rPr lang="en-US" sz="2000" dirty="0" smtClean="0"/>
              <a:t>Ambiguities in the structure of [Model] exist &amp; affect packaging?</a:t>
            </a:r>
          </a:p>
          <a:p>
            <a:endParaRPr lang="en-US" sz="2400" dirty="0"/>
          </a:p>
        </p:txBody>
      </p:sp>
      <p:sp>
        <p:nvSpPr>
          <p:cNvPr id="8" name="Footer Placeholder 4"/>
          <p:cNvSpPr txBox="1">
            <a:spLocks/>
          </p:cNvSpPr>
          <p:nvPr/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 bwMode="auto">
          <a:xfrm>
            <a:off x="0" y="6477000"/>
            <a:ext cx="350520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200" i="1" dirty="0" smtClean="0"/>
              <a:t>Thanks to Walter Katz for the type list!</a:t>
            </a:r>
          </a:p>
          <a:p>
            <a:pPr algn="l">
              <a:defRPr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1851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 txBox="1">
            <a:spLocks/>
          </p:cNvSpPr>
          <p:nvPr/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2013 IBIS Summit at DesignCon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Presentations &amp;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53475" cy="4953000"/>
          </a:xfrm>
        </p:spPr>
        <p:txBody>
          <a:bodyPr/>
          <a:lstStyle/>
          <a:p>
            <a:r>
              <a:rPr lang="en-US" sz="2000" dirty="0" smtClean="0"/>
              <a:t>Documents available on </a:t>
            </a:r>
            <a:r>
              <a:rPr lang="en-US" sz="2000" dirty="0" smtClean="0">
                <a:hlinkClick r:id="rId3"/>
              </a:rPr>
              <a:t>http</a:t>
            </a:r>
            <a:r>
              <a:rPr lang="en-US" sz="2000" dirty="0">
                <a:hlinkClick r:id="rId3"/>
              </a:rPr>
              <a:t>://www.eda.org/ibis/interconnect_wip</a:t>
            </a:r>
            <a:r>
              <a:rPr lang="en-US" sz="2000" dirty="0" smtClean="0">
                <a:hlinkClick r:id="rId3"/>
              </a:rPr>
              <a:t>/</a:t>
            </a:r>
            <a:r>
              <a:rPr lang="en-US" sz="2000" dirty="0" smtClean="0"/>
              <a:t> 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Problem description</a:t>
            </a:r>
          </a:p>
          <a:p>
            <a:pPr lvl="1"/>
            <a:r>
              <a:rPr lang="en-US" sz="1800" dirty="0" smtClean="0"/>
              <a:t>Background and proposals from Arpad Muranyi, Mentor Graphics</a:t>
            </a:r>
          </a:p>
          <a:p>
            <a:pPr lvl="1"/>
            <a:r>
              <a:rPr lang="en-US" sz="1800" dirty="0" smtClean="0">
                <a:hlinkClick r:id="rId4"/>
              </a:rPr>
              <a:t>www.eda.org/ibis/interconnect_wip/PackageModeling_NewDirections.pdf</a:t>
            </a:r>
            <a:endParaRPr lang="en-US" sz="1800" dirty="0"/>
          </a:p>
          <a:p>
            <a:endParaRPr lang="en-US" sz="2000" dirty="0" smtClean="0"/>
          </a:p>
          <a:p>
            <a:r>
              <a:rPr lang="en-US" sz="2000" dirty="0" smtClean="0"/>
              <a:t>Electronic Module Description (EMD) Specification, Draft 0 </a:t>
            </a:r>
          </a:p>
          <a:p>
            <a:pPr lvl="1"/>
            <a:r>
              <a:rPr lang="en-US" sz="1800" dirty="0" smtClean="0"/>
              <a:t>Proposal from Walter Katz, Signal Integrity Software (SiSoft)</a:t>
            </a:r>
          </a:p>
          <a:p>
            <a:pPr lvl="1"/>
            <a:r>
              <a:rPr lang="en-US" sz="1800" dirty="0" smtClean="0">
                <a:hlinkClick r:id="rId5"/>
              </a:rPr>
              <a:t>www.eda.org/ibis/interconnect_wip/EMD.docx</a:t>
            </a:r>
            <a:endParaRPr lang="en-US" sz="1800" dirty="0" smtClean="0"/>
          </a:p>
          <a:p>
            <a:pPr lvl="1"/>
            <a:r>
              <a:rPr lang="en-US" sz="1800" dirty="0" smtClean="0"/>
              <a:t>Several other proposals available showing EMD in specific applications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248400"/>
            <a:ext cx="16002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524000" cy="457200"/>
          </a:xfrm>
        </p:spPr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7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Analysis of Si2 specification proposals</a:t>
            </a:r>
          </a:p>
          <a:p>
            <a:pPr lvl="1"/>
            <a:r>
              <a:rPr lang="en-US" sz="2000" dirty="0" smtClean="0"/>
              <a:t>Now under 60 day closed comment period</a:t>
            </a:r>
          </a:p>
          <a:p>
            <a:pPr lvl="1"/>
            <a:r>
              <a:rPr lang="en-US" sz="2000" dirty="0" smtClean="0"/>
              <a:t>Expected for public disclosure late February</a:t>
            </a:r>
          </a:p>
          <a:p>
            <a:pPr lvl="1"/>
            <a:r>
              <a:rPr lang="en-US" sz="2000" dirty="0" smtClean="0">
                <a:hlinkClick r:id="rId2"/>
              </a:rPr>
              <a:t>www.si2.org</a:t>
            </a:r>
            <a:r>
              <a:rPr lang="en-US" sz="2000" dirty="0" smtClean="0"/>
              <a:t> </a:t>
            </a:r>
          </a:p>
          <a:p>
            <a:r>
              <a:rPr lang="en-US" sz="2400" dirty="0" smtClean="0"/>
              <a:t>Resolve (with ATM) nature of [Model] stimulus</a:t>
            </a:r>
          </a:p>
          <a:p>
            <a:pPr lvl="1"/>
            <a:r>
              <a:rPr lang="en-US" sz="2000" dirty="0" smtClean="0"/>
              <a:t>This is critical to IBIS-AMI interoperability</a:t>
            </a:r>
          </a:p>
          <a:p>
            <a:pPr lvl="1"/>
            <a:r>
              <a:rPr lang="en-US" sz="2000" dirty="0" smtClean="0"/>
              <a:t>The nature of [Model] affects how analog device information is allocated among package, on-die interconnect and buffer sections</a:t>
            </a:r>
          </a:p>
          <a:p>
            <a:r>
              <a:rPr lang="en-US" sz="2400" dirty="0" smtClean="0"/>
              <a:t>EMD and any other proposals can be evaluated once these are complete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5D63-F0DD-42ED-BEDD-8F28DD4A40A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Rounded Rectangle 11"/>
          <p:cNvSpPr/>
          <p:nvPr/>
        </p:nvSpPr>
        <p:spPr bwMode="auto">
          <a:xfrm>
            <a:off x="807720" y="5082540"/>
            <a:ext cx="7345680" cy="111252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Your feedback is encouraged!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Thanks to our participants and contributors!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0852493"/>
      </p:ext>
    </p:extLst>
  </p:cSld>
  <p:clrMapOvr>
    <a:masterClrMapping/>
  </p:clrMapOvr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10063</TotalTime>
  <Words>355</Words>
  <Application>Microsoft Office PowerPoint</Application>
  <PresentationFormat>On-screen Show (4:3)</PresentationFormat>
  <Paragraphs>70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Bamboo</vt:lpstr>
      <vt:lpstr>Interconnect Task Group Status Update</vt:lpstr>
      <vt:lpstr>Background</vt:lpstr>
      <vt:lpstr>General Needs</vt:lpstr>
      <vt:lpstr>Presentations &amp; Proposals</vt:lpstr>
      <vt:lpstr>Upcoming Work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2011 at DAC</dc:subject>
  <dc:creator>Michael Mirmak</dc:creator>
  <cp:lastModifiedBy>Michael Mirmak</cp:lastModifiedBy>
  <cp:revision>719</cp:revision>
  <cp:lastPrinted>1601-01-01T00:00:00Z</cp:lastPrinted>
  <dcterms:created xsi:type="dcterms:W3CDTF">2002-06-07T19:20:36Z</dcterms:created>
  <dcterms:modified xsi:type="dcterms:W3CDTF">2013-01-25T01:02:05Z</dcterms:modified>
</cp:coreProperties>
</file>