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8" r:id="rId2"/>
    <p:sldId id="329" r:id="rId3"/>
    <p:sldId id="331" r:id="rId4"/>
    <p:sldId id="339" r:id="rId5"/>
    <p:sldId id="330" r:id="rId6"/>
    <p:sldId id="332" r:id="rId7"/>
    <p:sldId id="333" r:id="rId8"/>
    <p:sldId id="334" r:id="rId9"/>
    <p:sldId id="335" r:id="rId10"/>
    <p:sldId id="341" r:id="rId11"/>
    <p:sldId id="336" r:id="rId12"/>
    <p:sldId id="337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336600"/>
    <a:srgbClr val="6600FF"/>
    <a:srgbClr val="6699FF"/>
    <a:srgbClr val="6666FF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0341" autoAdjust="0"/>
    <p:restoredTop sz="94207" autoAdjust="0"/>
  </p:normalViewPr>
  <p:slideViewPr>
    <p:cSldViewPr snapToGrid="0">
      <p:cViewPr>
        <p:scale>
          <a:sx n="90" d="100"/>
          <a:sy n="90" d="100"/>
        </p:scale>
        <p:origin x="-134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1B02F53C-5B59-40F8-8BC6-56AA247B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55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D6FC1F1C-B437-45CB-A8A7-183A11048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1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B8A2B-6E5D-4E7D-8AE7-69A73B77ED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1785A-0F74-4E09-8248-595F9B38374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BBA02-657D-4EDA-8C06-81AC1547C8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E8F20-5A9B-45E5-9C57-C2A1621C1AB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85ECF-411C-49B7-A5C5-BC44CA88D42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3574F-BA93-443C-8734-05361B4CBA2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2784F-1E10-450D-97BD-523484A89A7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2B448-52AC-4556-8779-9110537D8E5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25494-E3DB-4063-BB88-E5C1831ABE1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B53B5-C587-4ECC-AC1B-65BEA9994EA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3" y="2838450"/>
            <a:ext cx="27749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52F7-190C-4AEB-A297-B05EF3C97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9151-F9BD-43CD-A2B7-0184C7D2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187464"/>
            <a:ext cx="8705850" cy="7078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77275" cy="495300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rgbClr val="008000"/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D63-F0DD-42ED-BEDD-8F28DD4A4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64A-3267-4C13-9BC2-C04759C24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E605-8EA6-4E44-B2B0-67AD9378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4C22-387F-483D-B009-5F1423C28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7D60-0346-47AB-9097-11DAE4D72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3BB4-EBB5-47A6-8383-186EFC187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D646-2F48-4DAE-9C83-A3678862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FCE4-7285-458C-A469-3970AA278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187464"/>
            <a:ext cx="8705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772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33ACCF-38FF-4310-A5C8-3A78C6DDA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3200">
          <a:solidFill>
            <a:srgbClr val="008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6">
              <a:lumMod val="50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-stds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25714"/>
            <a:ext cx="8515350" cy="707886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pPr eaLnBrk="1" hangingPunct="1"/>
            <a:r>
              <a:rPr lang="en-US" sz="2000" smtClean="0"/>
              <a:t>Michael Mirmak</a:t>
            </a:r>
          </a:p>
          <a:p>
            <a:pPr eaLnBrk="1" hangingPunct="1"/>
            <a:r>
              <a:rPr lang="en-US" sz="2000" smtClean="0"/>
              <a:t>Intel Corp.</a:t>
            </a:r>
          </a:p>
          <a:p>
            <a:pPr eaLnBrk="1" hangingPunct="1"/>
            <a:r>
              <a:rPr lang="en-US" sz="2000" smtClean="0"/>
              <a:t>Chair, IBIS Open Forum</a:t>
            </a:r>
          </a:p>
          <a:p>
            <a:pPr eaLnBrk="1" hangingPunct="1"/>
            <a:endParaRPr lang="en-US" sz="2000" smtClean="0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charset="0"/>
            </a:endParaRP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at </a:t>
            </a:r>
            <a:r>
              <a:rPr lang="en-US" sz="2000" dirty="0" smtClean="0">
                <a:latin typeface="Arial" charset="0"/>
              </a:rPr>
              <a:t>DesignCon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Santa Clara, California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January 31, 2013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  <a:hlinkClick r:id="rId3"/>
              </a:rPr>
              <a:t>http</a:t>
            </a:r>
            <a:r>
              <a:rPr lang="en-US" sz="2000" dirty="0">
                <a:latin typeface="Arial" charset="0"/>
                <a:hlinkClick r:id="rId3"/>
              </a:rPr>
              <a:t>://www.eda.org/ibis/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0120"/>
            <a:ext cx="8677275" cy="5135880"/>
          </a:xfrm>
        </p:spPr>
        <p:txBody>
          <a:bodyPr/>
          <a:lstStyle/>
          <a:p>
            <a:r>
              <a:rPr lang="en-US" sz="2400" dirty="0" smtClean="0"/>
              <a:t>Original six-month release schedule is still achievable</a:t>
            </a:r>
          </a:p>
          <a:p>
            <a:pPr lvl="1"/>
            <a:r>
              <a:rPr lang="en-US" sz="2000" dirty="0" smtClean="0"/>
              <a:t>A 6.0 specification could intercept Cycle 1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212" y="1943099"/>
            <a:ext cx="4535097" cy="34108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 bwMode="auto">
          <a:xfrm>
            <a:off x="457199" y="5538776"/>
            <a:ext cx="8239125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Closing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19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BIRDs will be a major challenge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88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</a:t>
            </a:r>
            <a:r>
              <a:rPr lang="en-US" dirty="0"/>
              <a:t>IBIS Summit at </a:t>
            </a:r>
            <a:r>
              <a:rPr lang="en-US" dirty="0" smtClean="0"/>
              <a:t>DesignCon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62829-06F5-42C3-9582-9DB2A868DB02}" type="slidenum">
              <a:rPr lang="en-US" smtClean="0">
                <a:latin typeface="+mn-lt"/>
              </a:rPr>
              <a:pPr/>
              <a:t>11</a:t>
            </a:fld>
            <a:endParaRPr lang="en-US" dirty="0" smtClean="0">
              <a:latin typeface="+mn-lt"/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381000"/>
            <a:ext cx="8229600" cy="762000"/>
          </a:xfrm>
        </p:spPr>
        <p:txBody>
          <a:bodyPr/>
          <a:lstStyle/>
          <a:p>
            <a:pPr eaLnBrk="1" hangingPunct="1"/>
            <a:r>
              <a:rPr lang="en-US" smtClean="0"/>
              <a:t>IBIS Board</a:t>
            </a:r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500063" y="1343025"/>
            <a:ext cx="2741612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5" name="Rectangle 4"/>
          <p:cNvSpPr>
            <a:spLocks noChangeArrowheads="1"/>
          </p:cNvSpPr>
          <p:nvPr/>
        </p:nvSpPr>
        <p:spPr bwMode="auto">
          <a:xfrm>
            <a:off x="501650" y="2170113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Vice-Chair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501650" y="2960688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Secretary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511175" y="3778250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Model Librarian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3671888" y="1157288"/>
            <a:ext cx="3340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Is final approver of specification ballots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Appoints Task Groups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Tracks Finances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</a:t>
            </a:r>
          </a:p>
        </p:txBody>
      </p:sp>
      <p:sp>
        <p:nvSpPr>
          <p:cNvPr id="22539" name="AutoShape 10"/>
          <p:cNvSpPr>
            <a:spLocks/>
          </p:cNvSpPr>
          <p:nvPr/>
        </p:nvSpPr>
        <p:spPr bwMode="auto">
          <a:xfrm>
            <a:off x="3497263" y="122555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>
            <a:off x="3673475" y="2162175"/>
            <a:ext cx="4354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 in Chair’s absence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acts as US summit registration contact</a:t>
            </a:r>
          </a:p>
        </p:txBody>
      </p:sp>
      <p:sp>
        <p:nvSpPr>
          <p:cNvPr id="22541" name="AutoShape 12"/>
          <p:cNvSpPr>
            <a:spLocks/>
          </p:cNvSpPr>
          <p:nvPr/>
        </p:nvSpPr>
        <p:spPr bwMode="auto">
          <a:xfrm>
            <a:off x="3498850" y="2044700"/>
            <a:ext cx="214313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3622675" y="2981325"/>
            <a:ext cx="47794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 dirty="0">
                <a:latin typeface="Arial" charset="0"/>
              </a:rPr>
              <a:t> Tracks balloting, membership </a:t>
            </a:r>
            <a:r>
              <a:rPr lang="en-US" sz="1400" dirty="0" smtClean="0">
                <a:latin typeface="Arial" charset="0"/>
              </a:rPr>
              <a:t>and TechAmerica </a:t>
            </a:r>
            <a:r>
              <a:rPr lang="en-US" sz="1400" dirty="0">
                <a:latin typeface="Arial" charset="0"/>
              </a:rPr>
              <a:t>relations</a:t>
            </a:r>
          </a:p>
          <a:p>
            <a:pPr>
              <a:buFontTx/>
              <a:buChar char="•"/>
            </a:pPr>
            <a:r>
              <a:rPr lang="en-US" sz="1400" dirty="0">
                <a:latin typeface="Arial" charset="0"/>
              </a:rPr>
              <a:t> Responsible for meeting and summit minutes</a:t>
            </a:r>
          </a:p>
        </p:txBody>
      </p:sp>
      <p:sp>
        <p:nvSpPr>
          <p:cNvPr id="22543" name="AutoShape 14"/>
          <p:cNvSpPr>
            <a:spLocks/>
          </p:cNvSpPr>
          <p:nvPr/>
        </p:nvSpPr>
        <p:spPr bwMode="auto">
          <a:xfrm>
            <a:off x="3492500" y="2862263"/>
            <a:ext cx="214313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Text Box 19"/>
          <p:cNvSpPr txBox="1">
            <a:spLocks noChangeArrowheads="1"/>
          </p:cNvSpPr>
          <p:nvPr/>
        </p:nvSpPr>
        <p:spPr bwMode="auto">
          <a:xfrm>
            <a:off x="3598863" y="3883025"/>
            <a:ext cx="3495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Maintains on-line model reference library</a:t>
            </a:r>
          </a:p>
        </p:txBody>
      </p:sp>
      <p:sp>
        <p:nvSpPr>
          <p:cNvPr id="22545" name="AutoShape 20"/>
          <p:cNvSpPr>
            <a:spLocks/>
          </p:cNvSpPr>
          <p:nvPr/>
        </p:nvSpPr>
        <p:spPr bwMode="auto">
          <a:xfrm>
            <a:off x="3468688" y="3648075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22"/>
          <p:cNvSpPr>
            <a:spLocks noChangeArrowheads="1"/>
          </p:cNvSpPr>
          <p:nvPr/>
        </p:nvSpPr>
        <p:spPr bwMode="auto">
          <a:xfrm>
            <a:off x="1338263" y="4613275"/>
            <a:ext cx="191293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Webmaster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7" name="Rectangle 23"/>
          <p:cNvSpPr>
            <a:spLocks noChangeArrowheads="1"/>
          </p:cNvSpPr>
          <p:nvPr/>
        </p:nvSpPr>
        <p:spPr bwMode="auto">
          <a:xfrm>
            <a:off x="1328738" y="5422900"/>
            <a:ext cx="193198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Postmaster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8" name="Text Box 24"/>
          <p:cNvSpPr txBox="1">
            <a:spLocks noChangeArrowheads="1"/>
          </p:cNvSpPr>
          <p:nvPr/>
        </p:nvSpPr>
        <p:spPr bwMode="auto">
          <a:xfrm>
            <a:off x="3605213" y="4600575"/>
            <a:ext cx="4679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all web content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Primary focus on events, specifications, roster and tools</a:t>
            </a:r>
          </a:p>
        </p:txBody>
      </p:sp>
      <p:sp>
        <p:nvSpPr>
          <p:cNvPr id="22549" name="AutoShape 25"/>
          <p:cNvSpPr>
            <a:spLocks/>
          </p:cNvSpPr>
          <p:nvPr/>
        </p:nvSpPr>
        <p:spPr bwMode="auto">
          <a:xfrm>
            <a:off x="3475038" y="4481513"/>
            <a:ext cx="214312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Text Box 26"/>
          <p:cNvSpPr txBox="1">
            <a:spLocks noChangeArrowheads="1"/>
          </p:cNvSpPr>
          <p:nvPr/>
        </p:nvSpPr>
        <p:spPr bwMode="auto">
          <a:xfrm>
            <a:off x="3589338" y="5427663"/>
            <a:ext cx="46688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IBIS reflectors (IBIS, IBIS-Users)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“first responder” to non-list participant questions</a:t>
            </a:r>
          </a:p>
        </p:txBody>
      </p:sp>
      <p:sp>
        <p:nvSpPr>
          <p:cNvPr id="22551" name="AutoShape 27"/>
          <p:cNvSpPr>
            <a:spLocks/>
          </p:cNvSpPr>
          <p:nvPr/>
        </p:nvSpPr>
        <p:spPr bwMode="auto">
          <a:xfrm>
            <a:off x="3459163" y="530860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AutoShape 28"/>
          <p:cNvSpPr>
            <a:spLocks/>
          </p:cNvSpPr>
          <p:nvPr/>
        </p:nvSpPr>
        <p:spPr bwMode="auto">
          <a:xfrm>
            <a:off x="1027113" y="4605338"/>
            <a:ext cx="214312" cy="1296987"/>
          </a:xfrm>
          <a:prstGeom prst="leftBrace">
            <a:avLst>
              <a:gd name="adj1" fmla="val 504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Text Box 29"/>
          <p:cNvSpPr txBox="1">
            <a:spLocks noChangeArrowheads="1"/>
          </p:cNvSpPr>
          <p:nvPr/>
        </p:nvSpPr>
        <p:spPr bwMode="auto">
          <a:xfrm>
            <a:off x="70637" y="4822825"/>
            <a:ext cx="11176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Arial" charset="0"/>
              </a:rPr>
              <a:t>Amended</a:t>
            </a:r>
            <a:endParaRPr lang="en-US" sz="1600" b="1" dirty="0">
              <a:latin typeface="Arial" charset="0"/>
            </a:endParaRPr>
          </a:p>
          <a:p>
            <a:pPr algn="ctr"/>
            <a:r>
              <a:rPr lang="en-US" sz="1600" b="1" dirty="0">
                <a:latin typeface="Arial" charset="0"/>
              </a:rPr>
              <a:t>Charter</a:t>
            </a:r>
          </a:p>
          <a:p>
            <a:pPr algn="ctr"/>
            <a:r>
              <a:rPr lang="en-US" sz="1600" b="1" dirty="0">
                <a:latin typeface="Arial" charset="0"/>
              </a:rPr>
              <a:t>Officers</a:t>
            </a:r>
          </a:p>
        </p:txBody>
      </p:sp>
    </p:spTree>
    <p:extLst>
      <p:ext uri="{BB962C8B-B14F-4D97-AF65-F5344CB8AC3E}">
        <p14:creationId xmlns:p14="http://schemas.microsoft.com/office/powerpoint/2010/main" val="36285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</a:t>
            </a:r>
            <a:r>
              <a:rPr lang="en-US" dirty="0"/>
              <a:t>IBIS Summit at </a:t>
            </a:r>
            <a:r>
              <a:rPr lang="en-US" dirty="0" smtClean="0"/>
              <a:t>DesignCon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7E1513-2BE9-41B8-8F0D-C6859EFE2891}" type="slidenum">
              <a:rPr lang="en-US" smtClean="0">
                <a:latin typeface="+mn-lt"/>
              </a:rPr>
              <a:pPr/>
              <a:t>12</a:t>
            </a:fld>
            <a:endParaRPr lang="en-US" dirty="0" smtClean="0">
              <a:latin typeface="+mn-lt"/>
            </a:endParaRPr>
          </a:p>
        </p:txBody>
      </p:sp>
      <p:sp>
        <p:nvSpPr>
          <p:cNvPr id="23557" name="AutoShape 2"/>
          <p:cNvSpPr>
            <a:spLocks noChangeArrowheads="1"/>
          </p:cNvSpPr>
          <p:nvPr/>
        </p:nvSpPr>
        <p:spPr bwMode="auto">
          <a:xfrm>
            <a:off x="360363" y="2363788"/>
            <a:ext cx="8382000" cy="15271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r>
              <a:rPr lang="en-US" sz="1800">
                <a:latin typeface="Arial" charset="0"/>
              </a:rPr>
              <a:t>Task Groups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14350"/>
            <a:ext cx="8648700" cy="762000"/>
          </a:xfrm>
        </p:spPr>
        <p:txBody>
          <a:bodyPr/>
          <a:lstStyle/>
          <a:p>
            <a:pPr eaLnBrk="1" hangingPunct="1"/>
            <a:r>
              <a:rPr lang="en-US" smtClean="0"/>
              <a:t>IBIS Task Groups</a:t>
            </a:r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3178175" y="1285875"/>
            <a:ext cx="2741613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IBIS Committee</a:t>
            </a:r>
          </a:p>
          <a:p>
            <a:pPr algn="ctr"/>
            <a:r>
              <a:rPr lang="en-US" sz="1600" b="1">
                <a:solidFill>
                  <a:srgbClr val="990099"/>
                </a:solidFill>
                <a:latin typeface="Arial" charset="0"/>
                <a:cs typeface="Arial" charset="0"/>
              </a:rPr>
              <a:t>(“IBIS Open Forum”)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3560" name="Line 5"/>
          <p:cNvSpPr>
            <a:spLocks noChangeShapeType="1"/>
          </p:cNvSpPr>
          <p:nvPr/>
        </p:nvSpPr>
        <p:spPr bwMode="auto">
          <a:xfrm>
            <a:off x="4243388" y="2728913"/>
            <a:ext cx="1587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6"/>
          <p:cNvSpPr>
            <a:spLocks noChangeArrowheads="1"/>
          </p:cNvSpPr>
          <p:nvPr/>
        </p:nvSpPr>
        <p:spPr bwMode="auto">
          <a:xfrm>
            <a:off x="2555875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Advanced Technology </a:t>
            </a:r>
          </a:p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Modeling Group</a:t>
            </a:r>
          </a:p>
          <a:p>
            <a:pPr algn="ctr"/>
            <a:r>
              <a:rPr lang="en-US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Arpad Muranyi, </a:t>
            </a:r>
            <a:endParaRPr lang="en-US" sz="1200" b="1" dirty="0" smtClean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  <a:p>
            <a:pPr algn="ctr"/>
            <a:r>
              <a:rPr lang="en-US" sz="1200" b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Mentor Graphics</a:t>
            </a:r>
            <a:endParaRPr lang="en-US" altLang="zh-CN" sz="12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2" name="Line 7"/>
          <p:cNvSpPr>
            <a:spLocks noChangeShapeType="1"/>
          </p:cNvSpPr>
          <p:nvPr/>
        </p:nvSpPr>
        <p:spPr bwMode="auto">
          <a:xfrm>
            <a:off x="1422400" y="2589213"/>
            <a:ext cx="0" cy="165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9"/>
          <p:cNvSpPr>
            <a:spLocks noChangeShapeType="1"/>
          </p:cNvSpPr>
          <p:nvPr/>
        </p:nvSpPr>
        <p:spPr bwMode="auto">
          <a:xfrm>
            <a:off x="7650163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6729413" y="2747963"/>
            <a:ext cx="1828800" cy="7477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Quality</a:t>
            </a:r>
          </a:p>
          <a:p>
            <a:pPr algn="ctr"/>
            <a:r>
              <a:rPr lang="en-US" altLang="zh-CN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Mike LaBonte, </a:t>
            </a:r>
            <a:r>
              <a:rPr lang="en-US" altLang="zh-CN" sz="1200" b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SiSoft</a:t>
            </a:r>
            <a:endParaRPr lang="en-US" altLang="zh-CN" sz="10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5" name="Line 11"/>
          <p:cNvSpPr>
            <a:spLocks noChangeShapeType="1"/>
          </p:cNvSpPr>
          <p:nvPr/>
        </p:nvSpPr>
        <p:spPr bwMode="auto">
          <a:xfrm>
            <a:off x="1414463" y="2581275"/>
            <a:ext cx="6248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>
            <a:off x="5516563" y="2576513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Line 13"/>
          <p:cNvSpPr>
            <a:spLocks noChangeShapeType="1"/>
          </p:cNvSpPr>
          <p:nvPr/>
        </p:nvSpPr>
        <p:spPr bwMode="auto">
          <a:xfrm>
            <a:off x="3481388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14"/>
          <p:cNvSpPr>
            <a:spLocks noChangeShapeType="1"/>
          </p:cNvSpPr>
          <p:nvPr/>
        </p:nvSpPr>
        <p:spPr bwMode="auto">
          <a:xfrm>
            <a:off x="4548188" y="2195513"/>
            <a:ext cx="1587" cy="390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5"/>
          <p:cNvSpPr>
            <a:spLocks noChangeArrowheads="1"/>
          </p:cNvSpPr>
          <p:nvPr/>
        </p:nvSpPr>
        <p:spPr bwMode="auto">
          <a:xfrm>
            <a:off x="4602163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i="1" dirty="0">
                <a:latin typeface="Arial" charset="0"/>
                <a:ea typeface="SimSun" pitchFamily="2" charset="-122"/>
                <a:cs typeface="Arial" charset="0"/>
              </a:rPr>
              <a:t>Model Review</a:t>
            </a:r>
          </a:p>
          <a:p>
            <a:pPr algn="ctr"/>
            <a:r>
              <a:rPr lang="en-US" sz="1200" b="1" i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(vacant)</a:t>
            </a:r>
            <a:endParaRPr lang="en-US" altLang="zh-CN" sz="1200" b="1" i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539750" y="4000500"/>
            <a:ext cx="8148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u="sng">
                <a:latin typeface="Arial" charset="0"/>
              </a:rPr>
              <a:t>Notes</a:t>
            </a:r>
            <a:r>
              <a:rPr lang="en-US" sz="1200" i="1"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Cookbook Task Group has been suspended until critical mass of needed changes is achieved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Futures and Macromodeling Library groups have been combined into the Advanced Technology Modeling Group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EDA vendors comprise Model Review, independently reviewing received models and providing feedback to model 	authors; no specification changes are recommended by this group and it does not hold meetings</a:t>
            </a:r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493713" y="4962525"/>
            <a:ext cx="84089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Participation in the IBIS Task Groups is open to IBIS members and the 	general 	public alike </a:t>
            </a:r>
          </a:p>
          <a:p>
            <a:pPr>
              <a:buFontTx/>
              <a:buChar char="•"/>
            </a:pPr>
            <a:endParaRPr lang="en-US" sz="10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Task Groups are created and Chairs appointed by the IBIS Chair</a:t>
            </a: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Some issues are handled by Ad Hoc teams for BIRD development</a:t>
            </a:r>
          </a:p>
        </p:txBody>
      </p:sp>
      <p:sp>
        <p:nvSpPr>
          <p:cNvPr id="23572" name="Rectangle 18"/>
          <p:cNvSpPr>
            <a:spLocks noChangeArrowheads="1"/>
          </p:cNvSpPr>
          <p:nvPr/>
        </p:nvSpPr>
        <p:spPr bwMode="auto">
          <a:xfrm>
            <a:off x="523875" y="2744787"/>
            <a:ext cx="1828800" cy="7699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 smtClean="0">
                <a:latin typeface="Arial" charset="0"/>
                <a:ea typeface="SimSun" pitchFamily="2" charset="-122"/>
                <a:cs typeface="Arial" charset="0"/>
              </a:rPr>
              <a:t>Interconnect</a:t>
            </a:r>
            <a:endParaRPr lang="en-US" altLang="zh-CN" sz="1200" b="1" dirty="0">
              <a:latin typeface="Arial" charset="0"/>
              <a:ea typeface="SimSun" pitchFamily="2" charset="-122"/>
              <a:cs typeface="Arial" charset="0"/>
            </a:endParaRPr>
          </a:p>
          <a:p>
            <a:pPr algn="ctr"/>
            <a:r>
              <a:rPr lang="en-US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Michael Mirmak, Intel</a:t>
            </a:r>
            <a:endParaRPr lang="en-US" altLang="zh-CN" sz="12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6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 – 2012 to Today</a:t>
            </a:r>
          </a:p>
          <a:p>
            <a:r>
              <a:rPr lang="en-US" dirty="0" smtClean="0"/>
              <a:t>Grading Predictions</a:t>
            </a:r>
          </a:p>
          <a:p>
            <a:r>
              <a:rPr lang="en-US" dirty="0"/>
              <a:t>Organizational </a:t>
            </a:r>
            <a:r>
              <a:rPr lang="en-US" dirty="0" smtClean="0"/>
              <a:t>Status</a:t>
            </a:r>
          </a:p>
          <a:p>
            <a:r>
              <a:rPr lang="en-US" dirty="0" smtClean="0"/>
              <a:t>Looking Ahead</a:t>
            </a:r>
          </a:p>
          <a:p>
            <a:r>
              <a:rPr lang="en-US" dirty="0" smtClean="0"/>
              <a:t>Special Thanks</a:t>
            </a:r>
          </a:p>
          <a:p>
            <a:r>
              <a:rPr lang="en-US" dirty="0" smtClean="0"/>
              <a:t>Reference</a:t>
            </a:r>
          </a:p>
          <a:p>
            <a:pPr lvl="1"/>
            <a:r>
              <a:rPr lang="en-US" dirty="0" smtClean="0"/>
              <a:t>Task Groups</a:t>
            </a:r>
          </a:p>
          <a:p>
            <a:pPr lvl="1"/>
            <a:r>
              <a:rPr lang="en-US" dirty="0" smtClean="0"/>
              <a:t>The IBIS Board</a:t>
            </a:r>
          </a:p>
          <a:p>
            <a:pPr lvl="1"/>
            <a:endParaRPr lang="en-US" dirty="0" smtClean="0"/>
          </a:p>
        </p:txBody>
      </p:sp>
      <p:sp>
        <p:nvSpPr>
          <p:cNvPr id="133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IBIS Summit at DesignCon</a:t>
            </a:r>
          </a:p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2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487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– 2012 to Today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IBIS 5.1 released Aug. 24, 2012!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Completely new and more readable format</a:t>
            </a:r>
          </a:p>
          <a:p>
            <a:r>
              <a:rPr lang="en-US" sz="2400" dirty="0" smtClean="0"/>
              <a:t>BIRDs</a:t>
            </a:r>
          </a:p>
          <a:p>
            <a:pPr lvl="1"/>
            <a:r>
              <a:rPr lang="en-US" sz="2000" dirty="0" smtClean="0"/>
              <a:t>22 BIRDs/revisions filed, 7 approved, 1 rejected since Jan. 1, 2012</a:t>
            </a:r>
          </a:p>
          <a:p>
            <a:pPr lvl="1"/>
            <a:r>
              <a:rPr lang="en-US" sz="2000" u="sng" dirty="0" smtClean="0">
                <a:solidFill>
                  <a:srgbClr val="FF0000"/>
                </a:solidFill>
              </a:rPr>
              <a:t>19</a:t>
            </a:r>
            <a:r>
              <a:rPr lang="en-US" sz="2000" dirty="0" smtClean="0"/>
              <a:t> remain open, all targeted for post-5.1</a:t>
            </a:r>
          </a:p>
          <a:p>
            <a:r>
              <a:rPr lang="en-US" sz="2400" dirty="0" smtClean="0"/>
              <a:t>IBISCHK5 parser – now at 5.1.2 (released Oct. 2012)</a:t>
            </a:r>
          </a:p>
          <a:p>
            <a:pPr lvl="1"/>
            <a:r>
              <a:rPr lang="en-US" sz="2000" dirty="0" smtClean="0"/>
              <a:t>Parallel specification and parser development enabled  5.1 parser </a:t>
            </a:r>
            <a:r>
              <a:rPr lang="en-US" sz="2000" dirty="0" smtClean="0">
                <a:solidFill>
                  <a:srgbClr val="FF0000"/>
                </a:solidFill>
              </a:rPr>
              <a:t>within one month</a:t>
            </a:r>
            <a:r>
              <a:rPr lang="en-US" sz="2000" dirty="0" smtClean="0"/>
              <a:t> of specification approval!</a:t>
            </a:r>
          </a:p>
          <a:p>
            <a:pPr lvl="1"/>
            <a:r>
              <a:rPr lang="en-US" sz="2000" dirty="0"/>
              <a:t>13 parser BUGs filed since Jan. 1, 2012</a:t>
            </a:r>
          </a:p>
          <a:p>
            <a:pPr lvl="1"/>
            <a:r>
              <a:rPr lang="en-US" sz="2000" dirty="0"/>
              <a:t>5 remain open</a:t>
            </a:r>
          </a:p>
          <a:p>
            <a:r>
              <a:rPr lang="en-US" sz="2400" dirty="0" smtClean="0"/>
              <a:t>TSCHK2 parser</a:t>
            </a:r>
          </a:p>
          <a:p>
            <a:pPr lvl="1"/>
            <a:r>
              <a:rPr lang="en-US" sz="2000" dirty="0" smtClean="0"/>
              <a:t>1 BUG filed; 1 BUG open</a:t>
            </a:r>
            <a:endParaRPr lang="en-US" sz="2000" dirty="0"/>
          </a:p>
        </p:txBody>
      </p:sp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IBIS Summit at DesignCon</a:t>
            </a:r>
          </a:p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3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672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78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4147" y="1696696"/>
            <a:ext cx="9813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008000"/>
                </a:solidFill>
              </a:rPr>
              <a:t> </a:t>
            </a:r>
            <a:endParaRPr lang="en-US" sz="60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1121" y="3301289"/>
            <a:ext cx="625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Berlin Sans FB" pitchFamily="34" charset="0"/>
              </a:rPr>
              <a:t>X</a:t>
            </a:r>
            <a:endParaRPr lang="en-US" sz="60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7334" y="4290710"/>
            <a:ext cx="377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8000"/>
                </a:solidFill>
              </a:rPr>
              <a:t> </a:t>
            </a:r>
            <a:endParaRPr lang="en-US" sz="60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1158" y="4432804"/>
            <a:ext cx="5854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3333FF"/>
                </a:solidFill>
              </a:rPr>
              <a:t>~</a:t>
            </a:r>
            <a:endParaRPr lang="en-US" sz="6000" b="1" dirty="0">
              <a:solidFill>
                <a:srgbClr val="3333FF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4</a:t>
            </a:fld>
            <a:endParaRPr lang="en-US" dirty="0">
              <a:latin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13" y="870019"/>
            <a:ext cx="7178384" cy="5272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01121" y="4008792"/>
            <a:ext cx="625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Berlin Sans FB" pitchFamily="34" charset="0"/>
              </a:rPr>
              <a:t>X</a:t>
            </a:r>
            <a:endParaRPr lang="en-US" sz="6000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4146" y="2605679"/>
            <a:ext cx="9813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6000" dirty="0" smtClean="0">
                <a:solidFill>
                  <a:srgbClr val="008000"/>
                </a:solidFill>
              </a:rPr>
              <a:t> </a:t>
            </a:r>
            <a:endParaRPr lang="en-US" sz="6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9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4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Organizational Status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Finances and Membership</a:t>
            </a:r>
          </a:p>
          <a:p>
            <a:pPr lvl="1"/>
            <a:r>
              <a:rPr lang="en-US" sz="2000" dirty="0"/>
              <a:t>Holding steady at 28 members</a:t>
            </a:r>
          </a:p>
          <a:p>
            <a:pPr lvl="1"/>
            <a:r>
              <a:rPr lang="en-US" sz="2000" dirty="0"/>
              <a:t>Despite hurdles, we expect to “break even” for </a:t>
            </a:r>
            <a:r>
              <a:rPr lang="en-US" sz="2000" dirty="0" smtClean="0"/>
              <a:t>2012</a:t>
            </a:r>
            <a:endParaRPr lang="en-US" sz="2400" dirty="0" smtClean="0"/>
          </a:p>
          <a:p>
            <a:r>
              <a:rPr lang="en-US" sz="2400" dirty="0" smtClean="0"/>
              <a:t>International summits continued apace since DAC</a:t>
            </a:r>
            <a:endParaRPr lang="en-US" sz="2400" dirty="0"/>
          </a:p>
          <a:p>
            <a:pPr lvl="1"/>
            <a:r>
              <a:rPr lang="en-US" sz="2000" dirty="0" smtClean="0"/>
              <a:t>Summits in Hsinchu, Shanghai, Yokohama - 243 attendees!</a:t>
            </a:r>
          </a:p>
          <a:p>
            <a:r>
              <a:rPr lang="en-US" sz="2400" dirty="0" smtClean="0"/>
              <a:t>Infrastructure improvements</a:t>
            </a:r>
          </a:p>
          <a:p>
            <a:pPr lvl="1"/>
            <a:r>
              <a:rPr lang="en-US" sz="2000" dirty="0" smtClean="0"/>
              <a:t>New BIRD template for compatibility with IBIS 5.1 format</a:t>
            </a:r>
          </a:p>
          <a:p>
            <a:pPr lvl="1"/>
            <a:r>
              <a:rPr lang="en-US" sz="2000" dirty="0" smtClean="0"/>
              <a:t>Model library, </a:t>
            </a:r>
            <a:r>
              <a:rPr lang="en-US" sz="2000" dirty="0"/>
              <a:t>w</a:t>
            </a:r>
            <a:r>
              <a:rPr lang="en-US" sz="2000" dirty="0" smtClean="0"/>
              <a:t>eb site, archives and scripting all being updated</a:t>
            </a:r>
          </a:p>
          <a:p>
            <a:r>
              <a:rPr lang="en-US" sz="2400" dirty="0" smtClean="0"/>
              <a:t>Advanced </a:t>
            </a:r>
            <a:r>
              <a:rPr lang="en-US" sz="2400" dirty="0"/>
              <a:t>Technology </a:t>
            </a:r>
            <a:r>
              <a:rPr lang="en-US" sz="2400" dirty="0" smtClean="0"/>
              <a:t>Modeling, </a:t>
            </a:r>
            <a:r>
              <a:rPr lang="en-US" sz="2400" dirty="0"/>
              <a:t>Interconnect</a:t>
            </a:r>
            <a:r>
              <a:rPr lang="en-US" sz="2400" dirty="0" smtClean="0"/>
              <a:t>, and Quality Task Group updates later today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IBIS Summit at DesignCon</a:t>
            </a:r>
          </a:p>
          <a:p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457200" y="5457825"/>
            <a:ext cx="8239125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We are above water, but rapids are ahead…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5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26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Looking Ahead</a:t>
            </a: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“Clearing the decks” for IBIS 6.0</a:t>
            </a:r>
          </a:p>
          <a:p>
            <a:pPr lvl="1"/>
            <a:r>
              <a:rPr lang="en-US" sz="2400" dirty="0" smtClean="0"/>
              <a:t>Focus on resolving the </a:t>
            </a:r>
            <a:r>
              <a:rPr lang="en-US" sz="2400" dirty="0" smtClean="0">
                <a:solidFill>
                  <a:srgbClr val="FF0000"/>
                </a:solidFill>
              </a:rPr>
              <a:t>19</a:t>
            </a:r>
            <a:r>
              <a:rPr lang="en-US" sz="2400" dirty="0" smtClean="0"/>
              <a:t> BIRDs now open</a:t>
            </a:r>
          </a:p>
          <a:p>
            <a:pPr lvl="1"/>
            <a:r>
              <a:rPr lang="en-US" sz="2400" dirty="0" smtClean="0"/>
              <a:t>Resume six-month release cycle</a:t>
            </a:r>
          </a:p>
          <a:p>
            <a:pPr lvl="1"/>
            <a:r>
              <a:rPr lang="en-US" sz="2400" dirty="0"/>
              <a:t>Finalize version numbering </a:t>
            </a:r>
            <a:r>
              <a:rPr lang="en-US" sz="2400" dirty="0" smtClean="0"/>
              <a:t>scheme (6.x or dates?)</a:t>
            </a:r>
            <a:endParaRPr lang="en-US" sz="2400" dirty="0"/>
          </a:p>
          <a:p>
            <a:r>
              <a:rPr lang="en-US" sz="2800" dirty="0" smtClean="0"/>
              <a:t>Summit plans</a:t>
            </a:r>
          </a:p>
          <a:p>
            <a:pPr lvl="1"/>
            <a:r>
              <a:rPr lang="en-US" sz="2400" dirty="0" smtClean="0"/>
              <a:t>European IBIS Summit planned for May (SPI in Paris)</a:t>
            </a:r>
          </a:p>
          <a:p>
            <a:pPr lvl="1"/>
            <a:r>
              <a:rPr lang="en-US" sz="2400" dirty="0"/>
              <a:t>Asian IBIS Summits in Autumn</a:t>
            </a:r>
          </a:p>
          <a:p>
            <a:pPr lvl="1"/>
            <a:r>
              <a:rPr lang="en-US" sz="2400" dirty="0" smtClean="0"/>
              <a:t>No DAC Summit planned – elections will be separate</a:t>
            </a:r>
          </a:p>
          <a:p>
            <a:r>
              <a:rPr lang="en-US" sz="2800" dirty="0" smtClean="0"/>
              <a:t>As time permits</a:t>
            </a:r>
          </a:p>
          <a:p>
            <a:pPr lvl="1"/>
            <a:r>
              <a:rPr lang="en-US" sz="2400" dirty="0" smtClean="0"/>
              <a:t>IBIS-ISS parser</a:t>
            </a:r>
          </a:p>
          <a:p>
            <a:pPr lvl="1"/>
            <a:r>
              <a:rPr lang="en-US" sz="2400" dirty="0" smtClean="0"/>
              <a:t>Touchstone and TSCHK2 updates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IBIS Summit at DesignCon</a:t>
            </a:r>
          </a:p>
          <a:p>
            <a:endParaRPr lang="en-US" dirty="0"/>
          </a:p>
        </p:txBody>
      </p:sp>
      <p:pic>
        <p:nvPicPr>
          <p:cNvPr id="1639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6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46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</a:t>
            </a:r>
            <a:r>
              <a:rPr lang="en-US" dirty="0"/>
              <a:t>IBIS Summit at </a:t>
            </a:r>
            <a:r>
              <a:rPr lang="en-US" dirty="0" smtClean="0"/>
              <a:t>DesignCon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7</a:t>
            </a:fld>
            <a:endParaRPr lang="en-US" dirty="0">
              <a:latin typeface="+mn-lt"/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13" y="236538"/>
            <a:ext cx="8394700" cy="701675"/>
          </a:xfrm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006600"/>
                </a:solidFill>
              </a:rPr>
              <a:t>Thanks to Our Board &amp; Staff</a:t>
            </a:r>
            <a:endParaRPr lang="ja-JP" altLang="en-US" sz="4000" smtClean="0">
              <a:solidFill>
                <a:srgbClr val="006600"/>
              </a:solidFill>
              <a:ea typeface="MS PGothic" pitchFamily="34" charset="-128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035050"/>
            <a:ext cx="84455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Lance Wang – Vice-Chair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US and international summit support</a:t>
            </a:r>
            <a:endParaRPr lang="en-US" altLang="ja-JP" sz="28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Randy Wolff – Secretary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Handling minutes, other official documents plus ANSI and TechAmerica relations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Mike LaBonte – Webmaster &amp; Postmaster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Updating website and maintaining reflectors</a:t>
            </a:r>
            <a:endParaRPr lang="en-US" altLang="ja-JP" sz="28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Anders Ekholm – Model Librarian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Keeping our external IBIS model library up-to-date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Bob Ross – Treasurer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Tracking finances and helping to arrange summits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>
            <a:off x="392113" y="5753099"/>
            <a:ext cx="8321675" cy="4349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Arial" charset="0"/>
                <a:ea typeface="MS PGothic" pitchFamily="34" charset="-128"/>
              </a:rPr>
              <a:t>… and of course to you, the IBIS Community!  </a:t>
            </a:r>
          </a:p>
        </p:txBody>
      </p:sp>
    </p:spTree>
    <p:extLst>
      <p:ext uri="{BB962C8B-B14F-4D97-AF65-F5344CB8AC3E}">
        <p14:creationId xmlns:p14="http://schemas.microsoft.com/office/powerpoint/2010/main" val="423252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</a:t>
            </a:r>
            <a:r>
              <a:rPr lang="en-US" dirty="0"/>
              <a:t>IBIS Summit at </a:t>
            </a:r>
            <a:r>
              <a:rPr lang="en-US" dirty="0" smtClean="0"/>
              <a:t>DesignCon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A8F3E-3FC5-4EA0-9B75-ACC9AB1254CD}" type="slidenum">
              <a:rPr lang="en-US">
                <a:latin typeface="+mn-lt"/>
              </a:rPr>
              <a:pPr>
                <a:defRPr/>
              </a:pPr>
              <a:t>8</a:t>
            </a:fld>
            <a:endParaRPr lang="en-US" dirty="0">
              <a:latin typeface="+mn-lt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Q/A</a:t>
            </a:r>
          </a:p>
        </p:txBody>
      </p:sp>
    </p:spTree>
    <p:extLst>
      <p:ext uri="{BB962C8B-B14F-4D97-AF65-F5344CB8AC3E}">
        <p14:creationId xmlns:p14="http://schemas.microsoft.com/office/powerpoint/2010/main" val="30015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2013 </a:t>
            </a:r>
            <a:r>
              <a:rPr lang="en-US" dirty="0"/>
              <a:t>IBIS Summit at </a:t>
            </a:r>
            <a:r>
              <a:rPr lang="en-US" dirty="0" smtClean="0"/>
              <a:t>DesignCon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3E5C8-D65C-4D2A-AA70-08753939CC80}" type="slidenum">
              <a:rPr lang="en-US">
                <a:latin typeface="+mn-lt"/>
              </a:rPr>
              <a:pPr>
                <a:defRPr/>
              </a:pPr>
              <a:t>9</a:t>
            </a:fld>
            <a:endParaRPr lang="en-US" dirty="0">
              <a:latin typeface="+mn-lt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768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8734</TotalTime>
  <Words>696</Words>
  <Application>Microsoft Office PowerPoint</Application>
  <PresentationFormat>On-screen Show (4:3)</PresentationFormat>
  <Paragraphs>173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Bamboo</vt:lpstr>
      <vt:lpstr>Chair’s Status Report</vt:lpstr>
      <vt:lpstr>Agenda</vt:lpstr>
      <vt:lpstr>Progress – 2012 to Today</vt:lpstr>
      <vt:lpstr>Grading Predictions</vt:lpstr>
      <vt:lpstr>Organizational Status</vt:lpstr>
      <vt:lpstr>Looking Ahead</vt:lpstr>
      <vt:lpstr>Thanks to Our Board &amp; Staff</vt:lpstr>
      <vt:lpstr>Q/A</vt:lpstr>
      <vt:lpstr>BACKUP</vt:lpstr>
      <vt:lpstr>Update Schedule</vt:lpstr>
      <vt:lpstr>IBIS Board</vt:lpstr>
      <vt:lpstr>IBIS Task Groups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2011 at DAC</dc:subject>
  <dc:creator>Michael Mirmak</dc:creator>
  <cp:lastModifiedBy>Michael Mirmak</cp:lastModifiedBy>
  <cp:revision>706</cp:revision>
  <cp:lastPrinted>1601-01-01T00:00:00Z</cp:lastPrinted>
  <dcterms:created xsi:type="dcterms:W3CDTF">2002-06-07T19:20:36Z</dcterms:created>
  <dcterms:modified xsi:type="dcterms:W3CDTF">2013-01-25T00:27:15Z</dcterms:modified>
</cp:coreProperties>
</file>