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10" r:id="rId2"/>
    <p:sldId id="330" r:id="rId3"/>
    <p:sldId id="334" r:id="rId4"/>
    <p:sldId id="333" r:id="rId5"/>
    <p:sldId id="338" r:id="rId6"/>
    <p:sldId id="331" r:id="rId7"/>
    <p:sldId id="336" r:id="rId8"/>
    <p:sldId id="332" r:id="rId9"/>
    <p:sldId id="337" r:id="rId10"/>
    <p:sldId id="339" r:id="rId11"/>
    <p:sldId id="340" r:id="rId12"/>
  </p:sldIdLst>
  <p:sldSz cx="9144000" cy="6858000" type="screen4x3"/>
  <p:notesSz cx="9236075" cy="7010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6699"/>
    <a:srgbClr val="000000"/>
    <a:srgbClr val="85AED7"/>
    <a:srgbClr val="2B5681"/>
    <a:srgbClr val="E8F0F8"/>
    <a:srgbClr val="E2ECF6"/>
    <a:srgbClr val="D6E4F2"/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760" autoAdjust="0"/>
  </p:normalViewPr>
  <p:slideViewPr>
    <p:cSldViewPr>
      <p:cViewPr varScale="1">
        <p:scale>
          <a:sx n="78" d="100"/>
          <a:sy n="78" d="100"/>
        </p:scale>
        <p:origin x="-1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-2514" y="-96"/>
      </p:cViewPr>
      <p:guideLst>
        <p:guide orient="horz" pos="2208"/>
        <p:guide pos="29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1639" y="0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8664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1639" y="6658664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5C0540-2735-4C90-A6E9-E5B1908156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2825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33776" y="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65438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1477" y="3329940"/>
            <a:ext cx="6773122" cy="315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988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33776" y="665988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4CE81C-62CF-4B7A-9580-ADF406D942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4245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CE81C-62CF-4B7A-9580-ADF406D9421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CE81C-62CF-4B7A-9580-ADF406D9421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CE81C-62CF-4B7A-9580-ADF406D9421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CE81C-62CF-4B7A-9580-ADF406D9421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CE81C-62CF-4B7A-9580-ADF406D9421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CE81C-62CF-4B7A-9580-ADF406D9421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CE81C-62CF-4B7A-9580-ADF406D9421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CE81C-62CF-4B7A-9580-ADF406D9421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CE81C-62CF-4B7A-9580-ADF406D9421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CE81C-62CF-4B7A-9580-ADF406D9421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CE81C-62CF-4B7A-9580-ADF406D9421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772400" cy="685800"/>
          </a:xfrm>
        </p:spPr>
        <p:txBody>
          <a:bodyPr/>
          <a:lstStyle>
            <a:lvl1pPr algn="ctr">
              <a:defRPr b="1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971800"/>
            <a:ext cx="64008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7239000" y="5867400"/>
            <a:ext cx="1752600" cy="838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80" charset="-128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r>
              <a:rPr lang="en-US" smtClean="0"/>
              <a:t>IBIS Quality Status Report – IBIS Summit January 2013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7239000" y="6019800"/>
            <a:ext cx="1752600" cy="685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80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333744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3000" y="1295400"/>
            <a:ext cx="3505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295400"/>
            <a:ext cx="3505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r>
              <a:rPr lang="en-US" smtClean="0"/>
              <a:t>IBIS Quality Status Report – IBIS Summit January 2013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7956877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7010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295400"/>
            <a:ext cx="7162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r>
              <a:rPr lang="en-US" smtClean="0"/>
              <a:t>IBIS Quality Status Report – IBIS Summit January 2013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ransition>
    <p:fade/>
  </p:transition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3366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336699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336699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336699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da.org/ibis/quality_wip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reelists.org/list/ibis-quality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quality_ver2.0/quality_ver2_0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://www.eda.org/ibis-mantis/view.php?id=2" TargetMode="External"/><Relationship Id="rId4" Type="http://schemas.openxmlformats.org/officeDocument/2006/relationships/hyperlink" Target="http://www.eda.org/ibis-mantis/view.php?id=1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bugs/ibischk/bug140.tx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990600" y="1066800"/>
            <a:ext cx="77724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IBIS Quality Status Report</a:t>
            </a: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1600200" y="2514600"/>
            <a:ext cx="6553200" cy="35814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Mike LaBonte, SiSoft</a:t>
            </a:r>
          </a:p>
          <a:p>
            <a:pPr eaLnBrk="1" hangingPunct="1"/>
            <a:r>
              <a:rPr lang="en-US" dirty="0" smtClean="0"/>
              <a:t>Bob Ross, Teraspeed Consulting Group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sz="2000" b="1" dirty="0" smtClean="0"/>
              <a:t>IBIS Summit Meeting</a:t>
            </a:r>
          </a:p>
          <a:p>
            <a:pPr eaLnBrk="1" hangingPunct="1"/>
            <a:r>
              <a:rPr lang="en-US" sz="2000" b="1" dirty="0" smtClean="0"/>
              <a:t>January 31, 2012</a:t>
            </a:r>
          </a:p>
          <a:p>
            <a:pPr eaLnBrk="1" hangingPunct="1"/>
            <a:r>
              <a:rPr lang="en-US" sz="2000" b="1" dirty="0" err="1" smtClean="0"/>
              <a:t>DesignCon</a:t>
            </a:r>
            <a:r>
              <a:rPr lang="en-US" sz="2000" b="1" dirty="0" smtClean="0"/>
              <a:t>, Santa Clara, CA</a:t>
            </a:r>
          </a:p>
        </p:txBody>
      </p:sp>
    </p:spTree>
    <p:extLst>
      <p:ext uri="{BB962C8B-B14F-4D97-AF65-F5344CB8AC3E}">
        <p14:creationId xmlns="" xmlns:p14="http://schemas.microsoft.com/office/powerpoint/2010/main" val="18059934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Parser source code reference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IBIS Quality Status Report – IBIS Summit January 2013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call the parser</a:t>
            </a:r>
          </a:p>
          <a:p>
            <a:r>
              <a:rPr lang="en-US" dirty="0" smtClean="0"/>
              <a:t>Reference organized by code module</a:t>
            </a:r>
          </a:p>
          <a:p>
            <a:r>
              <a:rPr lang="en-US" dirty="0" smtClean="0"/>
              <a:t>Code examples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8" name="Picture 4" descr="http://www.toolness.com/images/20090107161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6602" y="3124200"/>
            <a:ext cx="5703768" cy="29718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Participation Encouraged!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/>
              <a:t>Meetings every other Tuesday, 8:00am PT</a:t>
            </a:r>
          </a:p>
          <a:p>
            <a:r>
              <a:rPr lang="en-US" sz="2000" dirty="0" smtClean="0"/>
              <a:t>Web: </a:t>
            </a:r>
            <a:r>
              <a:rPr lang="en-US" sz="2000" dirty="0" smtClean="0">
                <a:hlinkClick r:id="rId3"/>
              </a:rPr>
              <a:t>http://eda.org/ibis/quality_wip/</a:t>
            </a:r>
            <a:endParaRPr lang="en-US" sz="2000" dirty="0" smtClean="0"/>
          </a:p>
          <a:p>
            <a:pPr marL="342900" lvl="1" indent="-342900">
              <a:buFontTx/>
              <a:buChar char="•"/>
            </a:pPr>
            <a:r>
              <a:rPr lang="en-US" dirty="0" smtClean="0"/>
              <a:t>Email list:</a:t>
            </a:r>
          </a:p>
          <a:p>
            <a:pPr marL="742950" lvl="2" indent="-342900"/>
            <a:r>
              <a:rPr lang="en-US" dirty="0" smtClean="0"/>
              <a:t>Web subscribe: </a:t>
            </a:r>
            <a:r>
              <a:rPr lang="en-US" dirty="0" smtClean="0">
                <a:hlinkClick r:id="rId4"/>
              </a:rPr>
              <a:t>http://www.freelists.org/list/ibis-quality/</a:t>
            </a:r>
            <a:r>
              <a:rPr lang="en-US" dirty="0" smtClean="0"/>
              <a:t> </a:t>
            </a:r>
          </a:p>
          <a:p>
            <a:pPr marL="742950" lvl="2" indent="-342900"/>
            <a:r>
              <a:rPr lang="en-US" dirty="0" smtClean="0"/>
              <a:t>Or send email:</a:t>
            </a:r>
          </a:p>
          <a:p>
            <a:pPr marL="1200150" lvl="3" indent="-342900"/>
            <a:r>
              <a:rPr lang="en-US" dirty="0" smtClean="0"/>
              <a:t>To: ibis-quality-request@freelists.org</a:t>
            </a:r>
          </a:p>
          <a:p>
            <a:pPr marL="1200150" lvl="3" indent="-342900"/>
            <a:r>
              <a:rPr lang="en-US" dirty="0" smtClean="0"/>
              <a:t>Subject: subscribe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IBIS Quality Status Report – IBIS Summit January 2013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315200" cy="914400"/>
          </a:xfrm>
        </p:spPr>
        <p:txBody>
          <a:bodyPr/>
          <a:lstStyle/>
          <a:p>
            <a:r>
              <a:rPr lang="en-US" dirty="0" smtClean="0"/>
              <a:t>IBIS Quality Task Group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19 meetings in 2012</a:t>
            </a:r>
          </a:p>
          <a:p>
            <a:r>
              <a:rPr lang="en-US" sz="2000" dirty="0" smtClean="0"/>
              <a:t>Regular Participants:</a:t>
            </a:r>
          </a:p>
          <a:p>
            <a:pPr lvl="1"/>
            <a:r>
              <a:rPr lang="en-US" dirty="0" smtClean="0"/>
              <a:t>Ericsson</a:t>
            </a:r>
          </a:p>
          <a:p>
            <a:pPr lvl="1"/>
            <a:r>
              <a:rPr lang="en-US" dirty="0" smtClean="0"/>
              <a:t>Intel</a:t>
            </a:r>
          </a:p>
          <a:p>
            <a:pPr lvl="1"/>
            <a:r>
              <a:rPr lang="en-US" dirty="0" smtClean="0"/>
              <a:t>IO Methodology</a:t>
            </a:r>
          </a:p>
          <a:p>
            <a:pPr lvl="1"/>
            <a:r>
              <a:rPr lang="en-US" dirty="0" smtClean="0"/>
              <a:t>Nokia-Siemens Networks</a:t>
            </a:r>
          </a:p>
          <a:p>
            <a:pPr lvl="1"/>
            <a:r>
              <a:rPr lang="en-US" dirty="0" smtClean="0"/>
              <a:t>SiSoft</a:t>
            </a:r>
          </a:p>
          <a:p>
            <a:pPr lvl="1"/>
            <a:r>
              <a:rPr lang="en-US" dirty="0" smtClean="0"/>
              <a:t>Teraspeed</a:t>
            </a:r>
          </a:p>
          <a:p>
            <a:r>
              <a:rPr lang="en-US" sz="2000" dirty="0" smtClean="0"/>
              <a:t>Primary Topics:</a:t>
            </a:r>
          </a:p>
          <a:p>
            <a:pPr lvl="1"/>
            <a:r>
              <a:rPr lang="en-US" dirty="0" smtClean="0"/>
              <a:t>IQ Specification</a:t>
            </a:r>
          </a:p>
          <a:p>
            <a:pPr lvl="1"/>
            <a:r>
              <a:rPr lang="en-US" dirty="0" smtClean="0"/>
              <a:t>AMI quality</a:t>
            </a:r>
          </a:p>
          <a:p>
            <a:pPr lvl="1"/>
            <a:r>
              <a:rPr lang="en-US" dirty="0" smtClean="0"/>
              <a:t>Waveform validation</a:t>
            </a:r>
          </a:p>
          <a:p>
            <a:pPr lvl="1"/>
            <a:r>
              <a:rPr lang="en-US" dirty="0" smtClean="0"/>
              <a:t>IBIS Parser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IBIS Quality Status Report – IBIS Summit January 2013</a:t>
            </a:r>
            <a:endParaRPr lang="en-US" dirty="0"/>
          </a:p>
        </p:txBody>
      </p:sp>
      <p:pic>
        <p:nvPicPr>
          <p:cNvPr id="2051" name="Picture 3" descr="C:\Documents and Settings\Jason\Local Settings\Temporary Internet Files\Content.IE5\II3FFJ03\MC90009034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133600"/>
            <a:ext cx="2115493" cy="158133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Quality Specification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8153400" cy="4572000"/>
          </a:xfrm>
        </p:spPr>
        <p:txBody>
          <a:bodyPr/>
          <a:lstStyle/>
          <a:p>
            <a:pPr marL="514350" indent="-514350"/>
            <a:r>
              <a:rPr lang="en-US" sz="2000" dirty="0" smtClean="0"/>
              <a:t>Current IBIS Quality Specification version is 2.0</a:t>
            </a:r>
          </a:p>
          <a:p>
            <a:pPr marL="914400" lvl="1" indent="-514350"/>
            <a:r>
              <a:rPr lang="en-US" sz="1600" dirty="0" smtClean="0">
                <a:solidFill>
                  <a:srgbClr val="000000"/>
                </a:solidFill>
                <a:hlinkClick r:id="rId3"/>
              </a:rPr>
              <a:t>http://www.eda.org/ibis/quality_ver2.0/quality_ver2_0.pdf</a:t>
            </a:r>
            <a:endParaRPr lang="en-US" sz="1600" dirty="0" smtClean="0"/>
          </a:p>
          <a:p>
            <a:pPr marL="514350" indent="-514350"/>
            <a:r>
              <a:rPr lang="en-US" dirty="0" smtClean="0"/>
              <a:t>QUAILs (</a:t>
            </a:r>
            <a:r>
              <a:rPr lang="en-US" dirty="0" err="1" smtClean="0"/>
              <a:t>QUAlity</a:t>
            </a:r>
            <a:r>
              <a:rPr lang="en-US" dirty="0" smtClean="0"/>
              <a:t> Issue List):</a:t>
            </a:r>
            <a:endParaRPr lang="en-US" dirty="0" smtClean="0">
              <a:hlinkClick r:id="rId4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hlinkClick r:id="rId4"/>
              </a:rPr>
              <a:t>Check for </a:t>
            </a:r>
            <a:r>
              <a:rPr lang="en-US" dirty="0" err="1" smtClean="0">
                <a:hlinkClick r:id="rId4"/>
              </a:rPr>
              <a:t>Pullup</a:t>
            </a:r>
            <a:r>
              <a:rPr lang="en-US" dirty="0" smtClean="0">
                <a:hlinkClick r:id="rId4"/>
              </a:rPr>
              <a:t>/</a:t>
            </a:r>
            <a:r>
              <a:rPr lang="en-US" dirty="0" err="1" smtClean="0">
                <a:hlinkClick r:id="rId4"/>
              </a:rPr>
              <a:t>Pulldown</a:t>
            </a:r>
            <a:r>
              <a:rPr lang="en-US" dirty="0" smtClean="0">
                <a:hlinkClick r:id="rId4"/>
              </a:rPr>
              <a:t> I-V Zero-crossing for IQ2.0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hlinkClick r:id="rId5"/>
              </a:rPr>
              <a:t>Correct usage of Open-sink</a:t>
            </a:r>
            <a:endParaRPr lang="en-US" dirty="0" smtClean="0"/>
          </a:p>
          <a:p>
            <a:pPr marL="514350" indent="-514350"/>
            <a:r>
              <a:rPr lang="en-US" dirty="0" smtClean="0"/>
              <a:t>No update currently planned</a:t>
            </a:r>
          </a:p>
          <a:p>
            <a:pPr marL="514350" indent="-51435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IBIS Quality Status Report – IBIS Summit January 2013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/>
          <a:srcRect r="6179" b="47253"/>
          <a:stretch>
            <a:fillRect/>
          </a:stretch>
        </p:blipFill>
        <p:spPr bwMode="auto">
          <a:xfrm>
            <a:off x="1371600" y="3810000"/>
            <a:ext cx="7086600" cy="2286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AMI Quality Checklist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153400" cy="4724400"/>
          </a:xfrm>
        </p:spPr>
        <p:txBody>
          <a:bodyPr/>
          <a:lstStyle/>
          <a:p>
            <a:pPr marL="685800" lvl="1" indent="-685800">
              <a:buNone/>
              <a:tabLst>
                <a:tab pos="685800" algn="l"/>
              </a:tabLst>
            </a:pPr>
            <a:r>
              <a:rPr lang="en-US" sz="2400" dirty="0" smtClean="0"/>
              <a:t>1.1	Parameter names in DLL same as names in AMI file</a:t>
            </a:r>
          </a:p>
          <a:p>
            <a:pPr marL="685800" lvl="1" indent="-685800">
              <a:buNone/>
              <a:tabLst>
                <a:tab pos="685800" algn="l"/>
              </a:tabLst>
            </a:pPr>
            <a:r>
              <a:rPr lang="en-US" sz="2400" dirty="0" smtClean="0"/>
              <a:t>1.6	Fully IBIS compliant analog model present</a:t>
            </a:r>
          </a:p>
          <a:p>
            <a:pPr marL="685800" lvl="1" indent="-685800">
              <a:buNone/>
              <a:tabLst>
                <a:tab pos="685800" algn="l"/>
              </a:tabLst>
            </a:pPr>
            <a:r>
              <a:rPr lang="en-US" sz="2400" dirty="0" smtClean="0"/>
              <a:t>2.4	Multiple instances of one model can run in one simulation/analysis</a:t>
            </a:r>
          </a:p>
          <a:p>
            <a:pPr marL="685800" lvl="1" indent="-685800">
              <a:buNone/>
              <a:tabLst>
                <a:tab pos="685800" algn="l"/>
              </a:tabLst>
            </a:pPr>
            <a:r>
              <a:rPr lang="en-US" sz="2400" dirty="0" smtClean="0"/>
              <a:t>2.6	Model can run multiple simultaneous simulations</a:t>
            </a:r>
          </a:p>
          <a:p>
            <a:pPr marL="685800" lvl="1" indent="-685800">
              <a:buNone/>
              <a:tabLst>
                <a:tab pos="685800" algn="l"/>
              </a:tabLst>
            </a:pPr>
            <a:r>
              <a:rPr lang="en-US" sz="2400" dirty="0" smtClean="0"/>
              <a:t>2.7	Unrecognized parameters do not cause failure</a:t>
            </a:r>
          </a:p>
          <a:p>
            <a:pPr marL="685800" lvl="1" indent="-685800">
              <a:buNone/>
              <a:tabLst>
                <a:tab pos="685800" algn="l"/>
              </a:tabLst>
            </a:pPr>
            <a:r>
              <a:rPr lang="en-US" sz="2400" dirty="0" smtClean="0"/>
              <a:t>2.8	Useful parameter Descriptions</a:t>
            </a:r>
          </a:p>
          <a:p>
            <a:pPr marL="685800" lvl="1" indent="-685800">
              <a:buNone/>
              <a:tabLst>
                <a:tab pos="685800" algn="l"/>
              </a:tabLst>
            </a:pPr>
            <a:r>
              <a:rPr lang="en-US" sz="2400" dirty="0" smtClean="0"/>
              <a:t>4.5	Information about maximum data rate delivered</a:t>
            </a:r>
          </a:p>
          <a:p>
            <a:pPr marL="685800" lvl="1" indent="-685800">
              <a:buNone/>
              <a:tabLst>
                <a:tab pos="685800" algn="l"/>
              </a:tabLst>
            </a:pPr>
            <a:endParaRPr lang="en-US" sz="2400" dirty="0" smtClean="0"/>
          </a:p>
          <a:p>
            <a:pPr marL="685800" lvl="1" indent="-685800" algn="ctr">
              <a:buNone/>
              <a:tabLst>
                <a:tab pos="685800" algn="l"/>
              </a:tabLst>
            </a:pPr>
            <a:r>
              <a:rPr lang="en-US" sz="2400" dirty="0" smtClean="0">
                <a:solidFill>
                  <a:srgbClr val="000000"/>
                </a:solidFill>
              </a:rPr>
              <a:t>Work suspended while major IBIS AMI</a:t>
            </a:r>
            <a:br>
              <a:rPr lang="en-US" sz="2400" dirty="0" smtClean="0">
                <a:solidFill>
                  <a:srgbClr val="000000"/>
                </a:solidFill>
              </a:rPr>
            </a:br>
            <a:r>
              <a:rPr lang="en-US" sz="2400" dirty="0" smtClean="0">
                <a:solidFill>
                  <a:srgbClr val="000000"/>
                </a:solidFill>
              </a:rPr>
              <a:t>specification changes were in progress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IBIS Quality Status Report – IBIS Summit January 2013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990600"/>
            <a:ext cx="3136664" cy="2527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543800" cy="914400"/>
          </a:xfrm>
        </p:spPr>
        <p:txBody>
          <a:bodyPr/>
          <a:lstStyle/>
          <a:p>
            <a:r>
              <a:rPr lang="en-US" dirty="0" smtClean="0"/>
              <a:t>IBIS Correlation Test Waveform Set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IBIS Quality Status Report – IBIS Summit January 2013</a:t>
            </a:r>
            <a:endParaRPr lang="en-US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066800"/>
            <a:ext cx="2728197" cy="202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2133600"/>
            <a:ext cx="2728197" cy="202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2800" y="3276600"/>
            <a:ext cx="2728197" cy="202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7400" y="990600"/>
            <a:ext cx="2728197" cy="202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56852" y="2362200"/>
            <a:ext cx="2725148" cy="202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8200" y="4114800"/>
            <a:ext cx="2728197" cy="202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48200" y="4419600"/>
            <a:ext cx="2725148" cy="202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3" descr="99.429f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990600" y="4041151"/>
            <a:ext cx="4495800" cy="205484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Content Placeholder 3" descr="98.307fo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62000" y="1828800"/>
            <a:ext cx="4665317" cy="213232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Accuracy Figure of Merit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IBIS Quality Status Report – IBIS Summit January 2013</a:t>
            </a:r>
            <a:endParaRPr lang="en-US" dirty="0"/>
          </a:p>
        </p:txBody>
      </p:sp>
      <p:pic>
        <p:nvPicPr>
          <p:cNvPr id="5" name="Content Placeholder 3" descr="94.320fo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267200" y="1219200"/>
            <a:ext cx="4876800" cy="22289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4876800" y="1675128"/>
            <a:ext cx="3200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FOM 94.320%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Content Placeholder 3" descr="38.073fom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4495800" y="3581400"/>
            <a:ext cx="4419600" cy="202002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5105400" y="4038600"/>
            <a:ext cx="3276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FOM 38.073%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1447800" y="2362200"/>
            <a:ext cx="3200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FOM 98.307%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1524000" y="4495800"/>
            <a:ext cx="335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FOM 99.429%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696200" cy="914400"/>
          </a:xfrm>
        </p:spPr>
        <p:txBody>
          <a:bodyPr/>
          <a:lstStyle/>
          <a:p>
            <a:r>
              <a:rPr lang="en-US" dirty="0" smtClean="0"/>
              <a:t>IBIS FOM Test Waveform Results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301750" y="1143000"/>
          <a:ext cx="4184650" cy="4400550"/>
        </p:xfrm>
        <a:graphic>
          <a:graphicData uri="http://schemas.openxmlformats.org/drawingml/2006/table">
            <a:tbl>
              <a:tblPr/>
              <a:tblGrid>
                <a:gridCol w="2500263"/>
                <a:gridCol w="1684387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Waveform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IBIS FOM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Perfect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TimeOffset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90.244%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DutyCycle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95.122%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VoltageOffset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97.500%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Amplitude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97.988%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Dead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59.756%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Slope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95.122%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Inverted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19.512%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Overshoot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99.512%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NonMono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99.543%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Random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98.873%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LongFlat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99.851%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Real_1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94.320%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IBIS Quality Status Report – IBIS Summit January 2013</a:t>
            </a:r>
            <a:endParaRPr lang="en-US" dirty="0"/>
          </a:p>
        </p:txBody>
      </p:sp>
      <p:pic>
        <p:nvPicPr>
          <p:cNvPr id="2050" name="Picture 2" descr="C:\Documents and Settings\Jason\Local Settings\Temporary Internet Files\Content.IE5\II3FFJ03\MP90031641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752600"/>
            <a:ext cx="3092174" cy="2133600"/>
          </a:xfrm>
          <a:prstGeom prst="rect">
            <a:avLst/>
          </a:prstGeom>
          <a:noFill/>
        </p:spPr>
      </p:pic>
      <p:sp>
        <p:nvSpPr>
          <p:cNvPr id="6" name="Rounded Rectangular Callout 5"/>
          <p:cNvSpPr/>
          <p:nvPr/>
        </p:nvSpPr>
        <p:spPr bwMode="auto">
          <a:xfrm>
            <a:off x="6096000" y="3962400"/>
            <a:ext cx="2362200" cy="1447800"/>
          </a:xfrm>
          <a:prstGeom prst="wedgeRoundRectCallout">
            <a:avLst>
              <a:gd name="adj1" fmla="val -73247"/>
              <a:gd name="adj2" fmla="val -57079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80" charset="-128"/>
              </a:rPr>
              <a:t>Even a broken clock is right twice a day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0" y="5791200"/>
            <a:ext cx="6603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 Seeking a better way to measure correlation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Quality Parser BUG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IBISCHK BUG 140: </a:t>
            </a:r>
            <a:r>
              <a:rPr lang="en-US" dirty="0" smtClean="0">
                <a:hlinkClick r:id="rId3"/>
              </a:rPr>
              <a:t>Unexpected Non-Monotonic Warning Messages for Combined I-V Tables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IBIS Quality Status Report – IBIS Summit January 2013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2362200"/>
            <a:ext cx="6138862" cy="39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1439" y="2362201"/>
            <a:ext cx="7035361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Golden Parser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4648200" cy="3048000"/>
          </a:xfr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IBISCHK user guide</a:t>
            </a:r>
          </a:p>
          <a:p>
            <a:pPr lvl="1"/>
            <a:r>
              <a:rPr lang="en-US" dirty="0" smtClean="0"/>
              <a:t>Command line usage</a:t>
            </a:r>
          </a:p>
          <a:p>
            <a:pPr lvl="1"/>
            <a:r>
              <a:rPr lang="en-US" dirty="0" smtClean="0"/>
              <a:t>1,204 Messages explained</a:t>
            </a:r>
          </a:p>
          <a:p>
            <a:pPr lvl="2"/>
            <a:r>
              <a:rPr lang="en-US" dirty="0" smtClean="0"/>
              <a:t>Error number index</a:t>
            </a:r>
          </a:p>
          <a:p>
            <a:pPr lvl="2"/>
            <a:r>
              <a:rPr lang="en-US" dirty="0" smtClean="0"/>
              <a:t>Explanation of variables</a:t>
            </a:r>
          </a:p>
          <a:p>
            <a:pPr lvl="1"/>
            <a:r>
              <a:rPr lang="en-US" dirty="0" smtClean="0"/>
              <a:t>Algorithms explained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IBIS Quality Status Report – IBIS Summit January 2013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lank Presentation">
  <a:themeElements>
    <a:clrScheme name="Blank Presentation 14">
      <a:dk1>
        <a:srgbClr val="336699"/>
      </a:dk1>
      <a:lt1>
        <a:srgbClr val="FFFFFF"/>
      </a:lt1>
      <a:dk2>
        <a:srgbClr val="336699"/>
      </a:dk2>
      <a:lt2>
        <a:srgbClr val="505050"/>
      </a:lt2>
      <a:accent1>
        <a:srgbClr val="BBE0E3"/>
      </a:accent1>
      <a:accent2>
        <a:srgbClr val="FFFC6D"/>
      </a:accent2>
      <a:accent3>
        <a:srgbClr val="FFFFFF"/>
      </a:accent3>
      <a:accent4>
        <a:srgbClr val="2A5682"/>
      </a:accent4>
      <a:accent5>
        <a:srgbClr val="DAEDEF"/>
      </a:accent5>
      <a:accent6>
        <a:srgbClr val="E7E462"/>
      </a:accent6>
      <a:hlink>
        <a:srgbClr val="0000FF"/>
      </a:hlink>
      <a:folHlink>
        <a:srgbClr val="CF1FA1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5D87A1"/>
        </a:dk1>
        <a:lt1>
          <a:srgbClr val="FFFFFF"/>
        </a:lt1>
        <a:dk2>
          <a:srgbClr val="5D87A1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4E7289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82AD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336699"/>
        </a:dk1>
        <a:lt1>
          <a:srgbClr val="FFFFFF"/>
        </a:lt1>
        <a:dk2>
          <a:srgbClr val="336699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2A5682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CF1FA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372</Words>
  <Application>Microsoft Office PowerPoint</Application>
  <PresentationFormat>On-screen Show (4:3)</PresentationFormat>
  <Paragraphs>117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Blank Presentation</vt:lpstr>
      <vt:lpstr>IBIS Quality Status Report</vt:lpstr>
      <vt:lpstr>IBIS Quality Task Group Meetings</vt:lpstr>
      <vt:lpstr>IBIS Quality Specification</vt:lpstr>
      <vt:lpstr>AMI Quality Checklist</vt:lpstr>
      <vt:lpstr>IBIS Correlation Test Waveform Set</vt:lpstr>
      <vt:lpstr>IBIS Accuracy Figure of Merit</vt:lpstr>
      <vt:lpstr>IBIS FOM Test Waveform Results</vt:lpstr>
      <vt:lpstr>IBIS Quality Parser BUG</vt:lpstr>
      <vt:lpstr>IBIS Golden Parser Document</vt:lpstr>
      <vt:lpstr>Parser source code reference</vt:lpstr>
      <vt:lpstr>Participation Encouraged!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2013-01-23T20:18:37Z</dcterms:created>
  <dcterms:modified xsi:type="dcterms:W3CDTF">2013-01-23T20:18:44Z</dcterms:modified>
</cp:coreProperties>
</file>