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10" r:id="rId2"/>
    <p:sldId id="312" r:id="rId3"/>
    <p:sldId id="311" r:id="rId4"/>
    <p:sldId id="329" r:id="rId5"/>
    <p:sldId id="321" r:id="rId6"/>
    <p:sldId id="322" r:id="rId7"/>
    <p:sldId id="323" r:id="rId8"/>
    <p:sldId id="324" r:id="rId9"/>
    <p:sldId id="326" r:id="rId10"/>
    <p:sldId id="328" r:id="rId11"/>
    <p:sldId id="327" r:id="rId12"/>
    <p:sldId id="313" r:id="rId13"/>
    <p:sldId id="314" r:id="rId14"/>
    <p:sldId id="315" r:id="rId15"/>
    <p:sldId id="319" r:id="rId16"/>
    <p:sldId id="316" r:id="rId17"/>
    <p:sldId id="318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85AED7"/>
    <a:srgbClr val="2B5681"/>
    <a:srgbClr val="E8F0F8"/>
    <a:srgbClr val="E2ECF6"/>
    <a:srgbClr val="D6E4F2"/>
    <a:srgbClr val="3366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760" autoAdjust="0"/>
  </p:normalViewPr>
  <p:slideViewPr>
    <p:cSldViewPr>
      <p:cViewPr varScale="1">
        <p:scale>
          <a:sx n="108" d="100"/>
          <a:sy n="108" d="100"/>
        </p:scale>
        <p:origin x="-63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-251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85C0540-2735-4C90-A6E9-E5B1908156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825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4CE81C-62CF-4B7A-9580-ADF406D942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5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772400" cy="685800"/>
          </a:xfrm>
        </p:spPr>
        <p:txBody>
          <a:bodyPr/>
          <a:lstStyle>
            <a:lvl1pPr algn="ctr">
              <a:defRPr b="1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971800"/>
            <a:ext cx="64008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fld id="{64DFFA53-7A85-49BB-896B-3AD28954ACCD}" type="slidenum">
              <a:rPr lang="en-US" smtClean="0"/>
              <a:pPr/>
              <a:t>‹#›</a:t>
            </a:fld>
            <a:r>
              <a:rPr lang="en-US" dirty="0" smtClean="0"/>
              <a:t>	 	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33744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43000" y="1295400"/>
            <a:ext cx="3505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295400"/>
            <a:ext cx="3505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fld id="{64DFFA53-7A85-49BB-896B-3AD28954ACCD}" type="slidenum">
              <a:rPr lang="en-US" smtClean="0"/>
              <a:pPr/>
              <a:t>‹#›</a:t>
            </a:fld>
            <a:r>
              <a:rPr lang="en-US" dirty="0" smtClean="0"/>
              <a:t>	 	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56877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7010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295400"/>
            <a:ext cx="7162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fld id="{64DFFA53-7A85-49BB-896B-3AD28954ACCD}" type="slidenum">
              <a:rPr lang="en-US" smtClean="0"/>
              <a:pPr/>
              <a:t>‹#›</a:t>
            </a:fld>
            <a:r>
              <a:rPr lang="en-US" dirty="0" smtClean="0"/>
              <a:t>	 	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ransition>
    <p:fade/>
  </p:transition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33669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336699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336699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336699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adhoc/interconnect/Package_EBD_EMD.pptx" TargetMode="External"/><Relationship Id="rId2" Type="http://schemas.openxmlformats.org/officeDocument/2006/relationships/hyperlink" Target="http://www.eda.org/ibis/interconnect_wip/IBIS_EMD_12-05-2012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a.org/ibis/adhoc/interconnect/Die2Die.pdf" TargetMode="External"/><Relationship Id="rId5" Type="http://schemas.openxmlformats.org/officeDocument/2006/relationships/hyperlink" Target="http://www.eda.org/ibis/adhoc/interconnect/IBIS_EMD_12-05-2012.pdf" TargetMode="External"/><Relationship Id="rId4" Type="http://schemas.openxmlformats.org/officeDocument/2006/relationships/hyperlink" Target="http://www.eda.org/ibis/adhoc/interconnect/EMD.doc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990600" y="1295400"/>
            <a:ext cx="7772400" cy="1600200"/>
          </a:xfrm>
        </p:spPr>
        <p:txBody>
          <a:bodyPr/>
          <a:lstStyle/>
          <a:p>
            <a:pPr eaLnBrk="1" hangingPunct="1"/>
            <a:r>
              <a:rPr lang="en-US" dirty="0" smtClean="0"/>
              <a:t>Interconnect Modeling </a:t>
            </a:r>
            <a:r>
              <a:rPr lang="en-US" dirty="0" smtClean="0"/>
              <a:t>Status</a:t>
            </a:r>
            <a:endParaRPr lang="en-US" dirty="0" smtClean="0"/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1676400" y="3657600"/>
            <a:ext cx="6553200" cy="2286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Walter Katz</a:t>
            </a:r>
          </a:p>
          <a:p>
            <a:pPr eaLnBrk="1" hangingPunct="1"/>
            <a:r>
              <a:rPr lang="en-US" sz="2000" dirty="0" smtClean="0"/>
              <a:t>IBIS </a:t>
            </a:r>
            <a:r>
              <a:rPr lang="en-US" sz="2000" dirty="0" smtClean="0"/>
              <a:t>Summit, DesignCon</a:t>
            </a:r>
          </a:p>
          <a:p>
            <a:pPr eaLnBrk="1" hangingPunct="1"/>
            <a:r>
              <a:rPr lang="en-US" sz="2000" dirty="0" smtClean="0"/>
              <a:t>January 31, 2013</a:t>
            </a:r>
          </a:p>
        </p:txBody>
      </p:sp>
    </p:spTree>
    <p:extLst>
      <p:ext uri="{BB962C8B-B14F-4D97-AF65-F5344CB8AC3E}">
        <p14:creationId xmlns:p14="http://schemas.microsoft.com/office/powerpoint/2010/main" val="18059934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Example.ipkg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 smtClean="0"/>
              <a:t>(</a:t>
            </a:r>
            <a:r>
              <a:rPr lang="en-US" sz="1400" dirty="0"/>
              <a:t>XYZ</a:t>
            </a:r>
          </a:p>
          <a:p>
            <a:pPr marL="0" indent="0">
              <a:buNone/>
            </a:pPr>
            <a:r>
              <a:rPr lang="en-US" sz="1400" dirty="0"/>
              <a:t>   (File </a:t>
            </a:r>
            <a:r>
              <a:rPr lang="en-US" sz="1400" dirty="0" err="1" smtClean="0"/>
              <a:t>Example.iss</a:t>
            </a:r>
            <a:r>
              <a:rPr lang="en-US" sz="1400" dirty="0"/>
              <a:t>) (</a:t>
            </a:r>
            <a:r>
              <a:rPr lang="en-US" sz="1400" dirty="0" err="1"/>
              <a:t>Subckt</a:t>
            </a:r>
            <a:r>
              <a:rPr lang="en-US" sz="1400" dirty="0"/>
              <a:t> XYZ</a:t>
            </a:r>
            <a:r>
              <a:rPr lang="en-US" sz="1400" dirty="0" smtClean="0"/>
              <a:t>)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   (</a:t>
            </a:r>
            <a:r>
              <a:rPr lang="en-US" sz="1400" dirty="0" err="1"/>
              <a:t>Model_Ports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       (1 (</a:t>
            </a:r>
            <a:r>
              <a:rPr lang="en-US" sz="1400" dirty="0" err="1"/>
              <a:t>Pin_name</a:t>
            </a:r>
            <a:r>
              <a:rPr lang="en-US" sz="1400" dirty="0"/>
              <a:t> </a:t>
            </a:r>
            <a:r>
              <a:rPr lang="en-US" sz="1400" dirty="0" smtClean="0"/>
              <a:t>A1))</a:t>
            </a:r>
            <a:endParaRPr lang="en-US" sz="1400" dirty="0"/>
          </a:p>
          <a:p>
            <a:pPr marL="0" indent="0">
              <a:buNone/>
            </a:pPr>
            <a:r>
              <a:rPr lang="de-DE" sz="1400" dirty="0"/>
              <a:t>       (2 (Pin_name </a:t>
            </a:r>
            <a:r>
              <a:rPr lang="de-DE" sz="1400" dirty="0" smtClean="0"/>
              <a:t>7) </a:t>
            </a:r>
            <a:r>
              <a:rPr lang="de-DE" sz="1400" dirty="0"/>
              <a:t>(Ref_des U1</a:t>
            </a:r>
            <a:r>
              <a:rPr lang="de-DE" sz="1400" dirty="0" smtClean="0"/>
              <a:t>))</a:t>
            </a:r>
          </a:p>
          <a:p>
            <a:pPr marL="0" indent="0">
              <a:buNone/>
            </a:pPr>
            <a:r>
              <a:rPr lang="de-DE" sz="1400" dirty="0" smtClean="0"/>
              <a:t>       (3 </a:t>
            </a:r>
            <a:r>
              <a:rPr lang="de-DE" sz="1400" dirty="0"/>
              <a:t>(Pin_name 7) (Ref_des </a:t>
            </a:r>
            <a:r>
              <a:rPr lang="de-DE" sz="1400" dirty="0" smtClean="0"/>
              <a:t>U2))</a:t>
            </a:r>
          </a:p>
          <a:p>
            <a:pPr marL="0" indent="0">
              <a:buNone/>
            </a:pPr>
            <a:r>
              <a:rPr lang="de-DE" sz="1400" dirty="0"/>
              <a:t> </a:t>
            </a:r>
            <a:r>
              <a:rPr lang="de-DE" sz="1400" dirty="0" smtClean="0"/>
              <a:t>      (4 </a:t>
            </a:r>
            <a:r>
              <a:rPr lang="de-DE" sz="1400" dirty="0"/>
              <a:t>(Pin_name 7) (Ref_des </a:t>
            </a:r>
            <a:r>
              <a:rPr lang="de-DE" sz="1400" dirty="0" smtClean="0"/>
              <a:t>U3))</a:t>
            </a:r>
            <a:endParaRPr lang="de-DE" sz="1400" dirty="0"/>
          </a:p>
          <a:p>
            <a:pPr marL="0" indent="0">
              <a:buNone/>
            </a:pPr>
            <a:r>
              <a:rPr lang="en-US" sz="1400" dirty="0"/>
              <a:t>   )</a:t>
            </a:r>
          </a:p>
          <a:p>
            <a:pPr marL="0" indent="0">
              <a:buNone/>
            </a:pPr>
            <a:r>
              <a:rPr lang="en-US" sz="1400" dirty="0"/>
              <a:t>)</a:t>
            </a:r>
          </a:p>
          <a:p>
            <a:pPr marL="0" indent="0">
              <a:buNone/>
            </a:pPr>
            <a:r>
              <a:rPr lang="en-US" sz="1400" dirty="0" smtClean="0"/>
              <a:t>(</a:t>
            </a:r>
            <a:r>
              <a:rPr lang="en-US" sz="1400" dirty="0"/>
              <a:t>DEF</a:t>
            </a:r>
          </a:p>
          <a:p>
            <a:pPr marL="0" indent="0">
              <a:buNone/>
            </a:pPr>
            <a:r>
              <a:rPr lang="en-US" sz="1400" dirty="0"/>
              <a:t>   (File </a:t>
            </a:r>
            <a:r>
              <a:rPr lang="en-US" sz="1400" dirty="0" err="1"/>
              <a:t>Example.iss</a:t>
            </a:r>
            <a:r>
              <a:rPr lang="en-US" sz="1400" dirty="0"/>
              <a:t>) (</a:t>
            </a:r>
            <a:r>
              <a:rPr lang="en-US" sz="1400" dirty="0" err="1"/>
              <a:t>Subckt</a:t>
            </a:r>
            <a:r>
              <a:rPr lang="en-US" sz="1400" dirty="0"/>
              <a:t> </a:t>
            </a:r>
            <a:r>
              <a:rPr lang="en-US" sz="1400" dirty="0" smtClean="0"/>
              <a:t>DEF)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   (</a:t>
            </a:r>
            <a:r>
              <a:rPr lang="en-US" sz="1400" dirty="0" err="1"/>
              <a:t>Model_Ports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       (1 (</a:t>
            </a:r>
            <a:r>
              <a:rPr lang="en-US" sz="1400" dirty="0" err="1"/>
              <a:t>Pin_name</a:t>
            </a:r>
            <a:r>
              <a:rPr lang="en-US" sz="1400" dirty="0"/>
              <a:t> </a:t>
            </a:r>
            <a:r>
              <a:rPr lang="en-US" sz="1400" dirty="0" smtClean="0"/>
              <a:t>A2))</a:t>
            </a:r>
            <a:endParaRPr lang="en-US" sz="1400" dirty="0"/>
          </a:p>
          <a:p>
            <a:pPr marL="0" indent="0">
              <a:buNone/>
            </a:pPr>
            <a:r>
              <a:rPr lang="de-DE" sz="1400" dirty="0"/>
              <a:t>       (2 (Pin_name </a:t>
            </a:r>
            <a:r>
              <a:rPr lang="de-DE" sz="1400" dirty="0" smtClean="0"/>
              <a:t>8) </a:t>
            </a:r>
            <a:r>
              <a:rPr lang="de-DE" sz="1400" dirty="0"/>
              <a:t>(Ref_des U1))</a:t>
            </a:r>
          </a:p>
          <a:p>
            <a:pPr marL="0" indent="0">
              <a:buNone/>
            </a:pPr>
            <a:r>
              <a:rPr lang="de-DE" sz="1400" dirty="0"/>
              <a:t>       (3 (Pin_name </a:t>
            </a:r>
            <a:r>
              <a:rPr lang="de-DE" sz="1400" dirty="0" smtClean="0"/>
              <a:t>8) </a:t>
            </a:r>
            <a:r>
              <a:rPr lang="de-DE" sz="1400" dirty="0"/>
              <a:t>(Ref_des U2))</a:t>
            </a:r>
          </a:p>
          <a:p>
            <a:pPr marL="0" indent="0">
              <a:buNone/>
            </a:pPr>
            <a:r>
              <a:rPr lang="de-DE" sz="1400" dirty="0"/>
              <a:t>       (4 (Pin_name </a:t>
            </a:r>
            <a:r>
              <a:rPr lang="de-DE" sz="1400" dirty="0" smtClean="0"/>
              <a:t>8) </a:t>
            </a:r>
            <a:r>
              <a:rPr lang="de-DE" sz="1400" dirty="0"/>
              <a:t>(Ref_des U3))</a:t>
            </a:r>
          </a:p>
          <a:p>
            <a:pPr marL="0" indent="0">
              <a:buNone/>
            </a:pPr>
            <a:r>
              <a:rPr lang="en-US" sz="1400" dirty="0"/>
              <a:t>   )</a:t>
            </a:r>
          </a:p>
          <a:p>
            <a:pPr marL="0" indent="0">
              <a:buNone/>
            </a:pPr>
            <a:r>
              <a:rPr lang="en-US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53324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Connector EMD Parameter Tree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(Connector (</a:t>
            </a:r>
            <a:r>
              <a:rPr lang="en-US" sz="2100" dirty="0" err="1" smtClean="0">
                <a:latin typeface="Courier New" pitchFamily="49" charset="0"/>
                <a:cs typeface="Courier New" pitchFamily="49" charset="0"/>
              </a:rPr>
              <a:t>IBIS_Ver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 6.0)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100" dirty="0" err="1" smtClean="0">
                <a:latin typeface="Courier New" pitchFamily="49" charset="0"/>
                <a:cs typeface="Courier New" pitchFamily="49" charset="0"/>
              </a:rPr>
              <a:t>File_name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100" dirty="0" err="1" smtClean="0">
                <a:latin typeface="Courier New" pitchFamily="49" charset="0"/>
                <a:cs typeface="Courier New" pitchFamily="49" charset="0"/>
              </a:rPr>
              <a:t>Connector.emd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)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 (</a:t>
            </a:r>
            <a:r>
              <a:rPr lang="en-US" sz="21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Module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Connector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100" dirty="0" err="1" smtClean="0">
                <a:latin typeface="Courier New" pitchFamily="49" charset="0"/>
                <a:cs typeface="Courier New" pitchFamily="49" charset="0"/>
              </a:rPr>
              <a:t>Number_Of_Pins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4)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    (Pin List (A.A1 A1)(A.A2 A2)(B.A1 A1)(B.A2 </a:t>
            </a:r>
          </a:p>
          <a:p>
            <a:pPr marL="0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    (</a:t>
            </a:r>
            <a:r>
              <a:rPr lang="en-US" sz="2100" dirty="0" err="1" smtClean="0">
                <a:latin typeface="Courier New" pitchFamily="49" charset="0"/>
                <a:cs typeface="Courier New" pitchFamily="49" charset="0"/>
              </a:rPr>
              <a:t>Extended_Nets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(A1 A.A1 B.A1)(A2 A.A2 B.A2))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    (Package</a:t>
            </a:r>
          </a:p>
          <a:p>
            <a:pPr marL="0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       (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Full</a:t>
            </a:r>
          </a:p>
          <a:p>
            <a:pPr marL="0" indent="0">
              <a:buNone/>
            </a:pPr>
            <a:r>
              <a:rPr lang="en-US" sz="21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       (</a:t>
            </a:r>
            <a:r>
              <a:rPr lang="en-US" sz="2100" dirty="0" err="1">
                <a:latin typeface="Courier New" pitchFamily="49" charset="0"/>
                <a:cs typeface="Courier New" pitchFamily="49" charset="0"/>
              </a:rPr>
              <a:t>Tstonefile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 </a:t>
            </a:r>
            <a:endParaRPr lang="en-US" sz="21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1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            Corner(typ.s4p min.s4p max.s4p))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1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       (</a:t>
            </a:r>
            <a:r>
              <a:rPr lang="en-US" sz="2100" dirty="0" err="1" smtClean="0">
                <a:latin typeface="Courier New" pitchFamily="49" charset="0"/>
                <a:cs typeface="Courier New" pitchFamily="49" charset="0"/>
              </a:rPr>
              <a:t>Model_Ports</a:t>
            </a:r>
            <a:endParaRPr lang="en-US" sz="21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             (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1 (</a:t>
            </a:r>
            <a:r>
              <a:rPr lang="en-US" sz="2100" dirty="0" err="1">
                <a:latin typeface="Courier New" pitchFamily="49" charset="0"/>
                <a:cs typeface="Courier New" pitchFamily="49" charset="0"/>
              </a:rPr>
              <a:t>Pin_name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 A.A1))</a:t>
            </a:r>
          </a:p>
          <a:p>
            <a:pPr marL="0" indent="0">
              <a:buNone/>
            </a:pPr>
            <a:r>
              <a:rPr lang="de-DE" sz="2100" dirty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de-DE" sz="2100" dirty="0" smtClean="0">
                <a:latin typeface="Courier New" pitchFamily="49" charset="0"/>
                <a:cs typeface="Courier New" pitchFamily="49" charset="0"/>
              </a:rPr>
              <a:t>       (</a:t>
            </a:r>
            <a:r>
              <a:rPr lang="de-DE" sz="2100" dirty="0">
                <a:latin typeface="Courier New" pitchFamily="49" charset="0"/>
                <a:cs typeface="Courier New" pitchFamily="49" charset="0"/>
              </a:rPr>
              <a:t>2 (</a:t>
            </a:r>
            <a:r>
              <a:rPr lang="en-US" sz="2100" dirty="0" err="1">
                <a:latin typeface="Courier New" pitchFamily="49" charset="0"/>
                <a:cs typeface="Courier New" pitchFamily="49" charset="0"/>
              </a:rPr>
              <a:t>Pin_name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 B.A1))</a:t>
            </a:r>
          </a:p>
          <a:p>
            <a:pPr marL="0" indent="0">
              <a:buNone/>
            </a:pPr>
            <a:r>
              <a:rPr lang="en-US" sz="2100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(3 (</a:t>
            </a:r>
            <a:r>
              <a:rPr lang="en-US" sz="2100" dirty="0" err="1">
                <a:latin typeface="Courier New" pitchFamily="49" charset="0"/>
                <a:cs typeface="Courier New" pitchFamily="49" charset="0"/>
              </a:rPr>
              <a:t>Pin_name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 A.A2))</a:t>
            </a:r>
          </a:p>
          <a:p>
            <a:pPr marL="0" indent="0">
              <a:buNone/>
            </a:pPr>
            <a:r>
              <a:rPr lang="de-DE" sz="2100" dirty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de-DE" sz="2100" dirty="0" smtClean="0">
                <a:latin typeface="Courier New" pitchFamily="49" charset="0"/>
                <a:cs typeface="Courier New" pitchFamily="49" charset="0"/>
              </a:rPr>
              <a:t>       (</a:t>
            </a:r>
            <a:r>
              <a:rPr lang="de-DE" sz="2100" dirty="0">
                <a:latin typeface="Courier New" pitchFamily="49" charset="0"/>
                <a:cs typeface="Courier New" pitchFamily="49" charset="0"/>
              </a:rPr>
              <a:t>4 (</a:t>
            </a:r>
            <a:r>
              <a:rPr lang="en-US" sz="2100" dirty="0" err="1">
                <a:latin typeface="Courier New" pitchFamily="49" charset="0"/>
                <a:cs typeface="Courier New" pitchFamily="49" charset="0"/>
              </a:rPr>
              <a:t>Pin_name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 B.A2)) </a:t>
            </a:r>
            <a:endParaRPr lang="en-US" sz="21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100" dirty="0">
                <a:latin typeface="Courier New" pitchFamily="49" charset="0"/>
                <a:cs typeface="Courier New" pitchFamily="49" charset="0"/>
              </a:rPr>
              <a:t>) )  )  )  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)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2396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On-Die Models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12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514600" y="3247646"/>
            <a:ext cx="53340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895600" y="3857246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10460" y="4191000"/>
            <a:ext cx="1622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Bump Pad</a:t>
            </a:r>
            <a:endParaRPr lang="en-US" dirty="0"/>
          </a:p>
        </p:txBody>
      </p:sp>
      <p:sp>
        <p:nvSpPr>
          <p:cNvPr id="8" name="Sun 7"/>
          <p:cNvSpPr/>
          <p:nvPr/>
        </p:nvSpPr>
        <p:spPr>
          <a:xfrm>
            <a:off x="2857500" y="3933446"/>
            <a:ext cx="152400" cy="9825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un 9"/>
          <p:cNvSpPr/>
          <p:nvPr/>
        </p:nvSpPr>
        <p:spPr>
          <a:xfrm>
            <a:off x="4419600" y="3737112"/>
            <a:ext cx="152400" cy="9825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00600" y="4036031"/>
            <a:ext cx="999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Buffer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010460" y="2378673"/>
            <a:ext cx="5010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On-Die </a:t>
            </a:r>
            <a:r>
              <a:rPr lang="en-US" dirty="0" smtClean="0"/>
              <a:t>Interconnect (</a:t>
            </a:r>
            <a:r>
              <a:rPr lang="en-US" dirty="0"/>
              <a:t>RDL or </a:t>
            </a:r>
            <a:r>
              <a:rPr lang="en-US" dirty="0" smtClean="0"/>
              <a:t>T-coil)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2895600" y="3737112"/>
            <a:ext cx="1524000" cy="4912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80" charset="-128"/>
            </a:endParaRPr>
          </a:p>
        </p:txBody>
      </p:sp>
      <p:cxnSp>
        <p:nvCxnSpPr>
          <p:cNvPr id="15" name="Straight Arrow Connector 14"/>
          <p:cNvCxnSpPr>
            <a:stCxn id="12" idx="2"/>
          </p:cNvCxnSpPr>
          <p:nvPr/>
        </p:nvCxnSpPr>
        <p:spPr bwMode="auto">
          <a:xfrm flipH="1">
            <a:off x="3657601" y="2840338"/>
            <a:ext cx="858353" cy="8967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>
            <a:stCxn id="7" idx="0"/>
            <a:endCxn id="6" idx="3"/>
          </p:cNvCxnSpPr>
          <p:nvPr/>
        </p:nvCxnSpPr>
        <p:spPr bwMode="auto">
          <a:xfrm flipV="1">
            <a:off x="2821740" y="3922287"/>
            <a:ext cx="85019" cy="2687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>
            <a:endCxn id="10" idx="3"/>
          </p:cNvCxnSpPr>
          <p:nvPr/>
        </p:nvCxnSpPr>
        <p:spPr bwMode="auto">
          <a:xfrm flipH="1" flipV="1">
            <a:off x="4572000" y="3786241"/>
            <a:ext cx="728512" cy="40475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928227737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5.1 Limitation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13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514600" y="3247646"/>
            <a:ext cx="53340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895600" y="3857246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10460" y="4191000"/>
            <a:ext cx="1622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Bump Pad</a:t>
            </a:r>
            <a:endParaRPr lang="en-US" dirty="0"/>
          </a:p>
        </p:txBody>
      </p:sp>
      <p:sp>
        <p:nvSpPr>
          <p:cNvPr id="8" name="Sun 7"/>
          <p:cNvSpPr/>
          <p:nvPr/>
        </p:nvSpPr>
        <p:spPr>
          <a:xfrm>
            <a:off x="2857500" y="3933446"/>
            <a:ext cx="152400" cy="9825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un 9"/>
          <p:cNvSpPr/>
          <p:nvPr/>
        </p:nvSpPr>
        <p:spPr>
          <a:xfrm>
            <a:off x="2857500" y="3731066"/>
            <a:ext cx="152400" cy="9825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238500" y="2590800"/>
            <a:ext cx="999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Buffer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7" idx="0"/>
            <a:endCxn id="6" idx="3"/>
          </p:cNvCxnSpPr>
          <p:nvPr/>
        </p:nvCxnSpPr>
        <p:spPr bwMode="auto">
          <a:xfrm flipV="1">
            <a:off x="2821740" y="3922287"/>
            <a:ext cx="85019" cy="2687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>
            <a:endCxn id="10" idx="3"/>
          </p:cNvCxnSpPr>
          <p:nvPr/>
        </p:nvCxnSpPr>
        <p:spPr bwMode="auto">
          <a:xfrm flipH="1">
            <a:off x="3009900" y="3052465"/>
            <a:ext cx="571500" cy="7277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40169173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1525076"/>
          </a:xfrm>
        </p:spPr>
        <p:txBody>
          <a:bodyPr/>
          <a:lstStyle/>
          <a:p>
            <a:r>
              <a:rPr lang="en-US" sz="2800" dirty="0" smtClean="0"/>
              <a:t>The IC Vendor Needs to Partition the 5.1 Buffer into a </a:t>
            </a:r>
            <a:r>
              <a:rPr lang="en-US" sz="2800" dirty="0"/>
              <a:t>IBIS-ISS or </a:t>
            </a:r>
            <a:r>
              <a:rPr lang="en-US" sz="2800" dirty="0" smtClean="0"/>
              <a:t>Tstonefile On-Die Interconnect and a Different 6.0 Buffer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14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10460" y="4261355"/>
            <a:ext cx="53340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391460" y="4870955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06320" y="5204709"/>
            <a:ext cx="1622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Bump Pad</a:t>
            </a:r>
            <a:endParaRPr lang="en-US" dirty="0"/>
          </a:p>
        </p:txBody>
      </p:sp>
      <p:sp>
        <p:nvSpPr>
          <p:cNvPr id="8" name="Sun 7"/>
          <p:cNvSpPr/>
          <p:nvPr/>
        </p:nvSpPr>
        <p:spPr>
          <a:xfrm>
            <a:off x="2353360" y="4947155"/>
            <a:ext cx="152400" cy="9825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un 9"/>
          <p:cNvSpPr/>
          <p:nvPr/>
        </p:nvSpPr>
        <p:spPr>
          <a:xfrm>
            <a:off x="3915460" y="4750821"/>
            <a:ext cx="152400" cy="9825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296460" y="5049740"/>
            <a:ext cx="1512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6.0 Buffer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2391460" y="4750821"/>
            <a:ext cx="1524000" cy="4912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80" charset="-128"/>
            </a:endParaRPr>
          </a:p>
        </p:txBody>
      </p:sp>
      <p:cxnSp>
        <p:nvCxnSpPr>
          <p:cNvPr id="17" name="Straight Arrow Connector 16"/>
          <p:cNvCxnSpPr>
            <a:stCxn id="7" idx="0"/>
            <a:endCxn id="6" idx="3"/>
          </p:cNvCxnSpPr>
          <p:nvPr/>
        </p:nvCxnSpPr>
        <p:spPr bwMode="auto">
          <a:xfrm flipV="1">
            <a:off x="2317600" y="4935996"/>
            <a:ext cx="85019" cy="2687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>
            <a:endCxn id="10" idx="3"/>
          </p:cNvCxnSpPr>
          <p:nvPr/>
        </p:nvCxnSpPr>
        <p:spPr bwMode="auto">
          <a:xfrm flipH="1" flipV="1">
            <a:off x="4067860" y="4799950"/>
            <a:ext cx="728512" cy="40475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Rectangle 15"/>
          <p:cNvSpPr/>
          <p:nvPr/>
        </p:nvSpPr>
        <p:spPr>
          <a:xfrm>
            <a:off x="2003926" y="2356516"/>
            <a:ext cx="53340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384926" y="2966116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499786" y="3299870"/>
            <a:ext cx="1622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Bump Pad</a:t>
            </a:r>
            <a:endParaRPr lang="en-US" dirty="0"/>
          </a:p>
        </p:txBody>
      </p:sp>
      <p:sp>
        <p:nvSpPr>
          <p:cNvPr id="21" name="Sun 20"/>
          <p:cNvSpPr/>
          <p:nvPr/>
        </p:nvSpPr>
        <p:spPr>
          <a:xfrm>
            <a:off x="2346826" y="3042316"/>
            <a:ext cx="152400" cy="9825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un 21"/>
          <p:cNvSpPr/>
          <p:nvPr/>
        </p:nvSpPr>
        <p:spPr>
          <a:xfrm>
            <a:off x="2346826" y="2839936"/>
            <a:ext cx="152400" cy="9825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570813" y="1677476"/>
            <a:ext cx="1512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5.1 Buffer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20" idx="0"/>
            <a:endCxn id="18" idx="3"/>
          </p:cNvCxnSpPr>
          <p:nvPr/>
        </p:nvCxnSpPr>
        <p:spPr bwMode="auto">
          <a:xfrm flipV="1">
            <a:off x="2311066" y="3031157"/>
            <a:ext cx="85019" cy="2687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>
            <a:endCxn id="22" idx="3"/>
          </p:cNvCxnSpPr>
          <p:nvPr/>
        </p:nvCxnSpPr>
        <p:spPr bwMode="auto">
          <a:xfrm flipH="1">
            <a:off x="2499226" y="2161335"/>
            <a:ext cx="571500" cy="7277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Box 25"/>
          <p:cNvSpPr txBox="1"/>
          <p:nvPr/>
        </p:nvSpPr>
        <p:spPr>
          <a:xfrm>
            <a:off x="2880858" y="3657600"/>
            <a:ext cx="31025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IBIS-ISS or Tstonefile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 bwMode="auto">
          <a:xfrm flipH="1">
            <a:off x="3327206" y="4119265"/>
            <a:ext cx="482794" cy="6315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986694054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Non AMI 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IC Vendor will most likely partition the On-Die Interconnect and Buffer at a point where he can use a Legacy IBIS [Model] and a Tstonefile for the </a:t>
            </a:r>
            <a:r>
              <a:rPr lang="en-US" dirty="0"/>
              <a:t>On-Die </a:t>
            </a:r>
            <a:r>
              <a:rPr lang="en-US" dirty="0" smtClean="0"/>
              <a:t>Interconnect</a:t>
            </a:r>
          </a:p>
          <a:p>
            <a:r>
              <a:rPr lang="en-US" dirty="0" smtClean="0"/>
              <a:t>The Legacy IBIS [Model] has no constraints</a:t>
            </a:r>
          </a:p>
          <a:p>
            <a:pPr lvl="1"/>
            <a:r>
              <a:rPr lang="en-US" dirty="0" err="1" smtClean="0"/>
              <a:t>C_comp</a:t>
            </a:r>
            <a:r>
              <a:rPr lang="en-US" dirty="0" smtClean="0"/>
              <a:t> will be smaller because it does not include the capacitance in the On-Die Interconnect</a:t>
            </a:r>
          </a:p>
          <a:p>
            <a:pPr lvl="1"/>
            <a:r>
              <a:rPr lang="en-US" dirty="0" smtClean="0"/>
              <a:t>IV curves will be different because they do on include the resistance in the </a:t>
            </a:r>
            <a:r>
              <a:rPr lang="en-US" dirty="0"/>
              <a:t>On-Die </a:t>
            </a:r>
            <a:r>
              <a:rPr lang="en-US" dirty="0" smtClean="0"/>
              <a:t>Interconnect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15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028832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AMI Modeling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5400"/>
            <a:ext cx="7162800" cy="4800600"/>
          </a:xfrm>
        </p:spPr>
        <p:txBody>
          <a:bodyPr/>
          <a:lstStyle/>
          <a:p>
            <a:r>
              <a:rPr lang="en-US" dirty="0" smtClean="0"/>
              <a:t>The current trend is for IC Vendors to combine the on-die interconnect an buffer reactive load into a single s4p. This is not currently supported by IBIS, but is supported by a number of EDA tools through non-standard interfaces.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16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979779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914400"/>
            <a:ext cx="7162800" cy="5181600"/>
          </a:xfrm>
        </p:spPr>
        <p:txBody>
          <a:bodyPr/>
          <a:lstStyle/>
          <a:p>
            <a:r>
              <a:rPr lang="en-US" dirty="0" smtClean="0"/>
              <a:t>There are proposals being discussed that address the following interconnect modeling requirements</a:t>
            </a:r>
          </a:p>
          <a:p>
            <a:pPr lvl="1"/>
            <a:r>
              <a:rPr lang="en-US" sz="1800" dirty="0" smtClean="0"/>
              <a:t>Packages</a:t>
            </a:r>
          </a:p>
          <a:p>
            <a:pPr lvl="1"/>
            <a:r>
              <a:rPr lang="en-US" sz="1800" dirty="0" smtClean="0"/>
              <a:t>Multichip Modules</a:t>
            </a:r>
          </a:p>
          <a:p>
            <a:pPr lvl="1"/>
            <a:r>
              <a:rPr lang="en-US" sz="1800" dirty="0" smtClean="0"/>
              <a:t>Connectors</a:t>
            </a:r>
          </a:p>
          <a:p>
            <a:pPr lvl="1"/>
            <a:r>
              <a:rPr lang="en-US" sz="1800" dirty="0" smtClean="0"/>
              <a:t>Interposers</a:t>
            </a:r>
          </a:p>
          <a:p>
            <a:pPr lvl="1"/>
            <a:r>
              <a:rPr lang="en-US" sz="1800" dirty="0" smtClean="0"/>
              <a:t>Sockets</a:t>
            </a:r>
          </a:p>
          <a:p>
            <a:pPr lvl="1"/>
            <a:r>
              <a:rPr lang="en-US" sz="1800" dirty="0" smtClean="0"/>
              <a:t>Cables</a:t>
            </a:r>
          </a:p>
          <a:p>
            <a:pPr lvl="1"/>
            <a:r>
              <a:rPr lang="en-US" sz="1800" dirty="0" smtClean="0"/>
              <a:t>On-Die Interconnect</a:t>
            </a:r>
          </a:p>
          <a:p>
            <a:r>
              <a:rPr lang="en-US" dirty="0"/>
              <a:t>There are </a:t>
            </a:r>
            <a:r>
              <a:rPr lang="en-US" dirty="0" smtClean="0"/>
              <a:t>proposals </a:t>
            </a:r>
            <a:r>
              <a:rPr lang="en-US" dirty="0"/>
              <a:t>being discussed that address </a:t>
            </a:r>
            <a:r>
              <a:rPr lang="en-US" dirty="0" smtClean="0"/>
              <a:t>broadband AMI analog model requirements</a:t>
            </a:r>
          </a:p>
          <a:p>
            <a:r>
              <a:rPr lang="en-US" sz="3200" dirty="0" smtClean="0"/>
              <a:t>The devil is in the details</a:t>
            </a:r>
            <a:endParaRPr lang="en-US" sz="32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17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74273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History of </a:t>
            </a:r>
            <a:r>
              <a:rPr lang="en-US" dirty="0" smtClean="0"/>
              <a:t>Presentations</a:t>
            </a:r>
          </a:p>
          <a:p>
            <a:r>
              <a:rPr lang="en-US" dirty="0" smtClean="0"/>
              <a:t>Assumption is that the EMD concepts can satisfy the needs of the IBIS community from Die to Die</a:t>
            </a:r>
          </a:p>
          <a:p>
            <a:r>
              <a:rPr lang="en-US" dirty="0" smtClean="0"/>
              <a:t>On-Die Models </a:t>
            </a:r>
          </a:p>
          <a:p>
            <a:r>
              <a:rPr lang="en-US" dirty="0"/>
              <a:t>IBIS 5.1 </a:t>
            </a:r>
            <a:r>
              <a:rPr lang="en-US" dirty="0" smtClean="0"/>
              <a:t>Limitation</a:t>
            </a:r>
          </a:p>
          <a:p>
            <a:r>
              <a:rPr lang="en-US" dirty="0"/>
              <a:t>The IC Vendor Needs to Partition the 5.1 Buffer into a IBIS-ISS or Tstonefile On-Die Interconnect and a Different 6.0 </a:t>
            </a:r>
            <a:r>
              <a:rPr lang="en-US" dirty="0" smtClean="0"/>
              <a:t>Buffer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2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85780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EMD Pre </a:t>
            </a:r>
            <a:r>
              <a:rPr lang="en-US" dirty="0" err="1" smtClean="0"/>
              <a:t>vs</a:t>
            </a:r>
            <a:r>
              <a:rPr lang="en-US" dirty="0" smtClean="0"/>
              <a:t> Post, Requirements</a:t>
            </a:r>
          </a:p>
          <a:p>
            <a:pPr lvl="1"/>
            <a:r>
              <a:rPr lang="en-US" sz="1600" dirty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www.eda.org/ibis/interconnect_wip/IBIS_EMD_12-05-2012.pdf</a:t>
            </a:r>
            <a:r>
              <a:rPr lang="en-US" sz="1600" dirty="0" smtClean="0"/>
              <a:t> </a:t>
            </a:r>
            <a:endParaRPr lang="en-US" sz="1600" dirty="0"/>
          </a:p>
          <a:p>
            <a:r>
              <a:rPr lang="en-US" dirty="0" smtClean="0"/>
              <a:t>Package </a:t>
            </a:r>
            <a:r>
              <a:rPr lang="en-US" dirty="0"/>
              <a:t>EBD/EMD</a:t>
            </a:r>
            <a:endParaRPr lang="en-US" dirty="0" smtClean="0"/>
          </a:p>
          <a:p>
            <a:pPr lvl="1"/>
            <a:r>
              <a:rPr lang="en-US" sz="1600" dirty="0" smtClean="0">
                <a:hlinkClick r:id="rId3"/>
              </a:rPr>
              <a:t>http</a:t>
            </a:r>
            <a:r>
              <a:rPr lang="en-US" sz="1600" dirty="0">
                <a:hlinkClick r:id="rId3"/>
              </a:rPr>
              <a:t>://</a:t>
            </a:r>
            <a:r>
              <a:rPr lang="en-US" sz="1600" dirty="0" smtClean="0">
                <a:hlinkClick r:id="rId3"/>
              </a:rPr>
              <a:t>www.eda.org/ibis/adhoc/interconnect/Package_EBD_EMD.pptx</a:t>
            </a:r>
            <a:endParaRPr lang="en-US" sz="1600" dirty="0"/>
          </a:p>
          <a:p>
            <a:r>
              <a:rPr lang="en-US" dirty="0" smtClean="0"/>
              <a:t>Electronic Module </a:t>
            </a:r>
            <a:r>
              <a:rPr lang="en-US" dirty="0"/>
              <a:t>Description Specification, Draft 0 </a:t>
            </a:r>
            <a:endParaRPr lang="en-US" dirty="0" smtClean="0">
              <a:hlinkClick r:id="rId4"/>
            </a:endParaRPr>
          </a:p>
          <a:p>
            <a:pPr lvl="1"/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www.eda.org/ibis/adhoc/interconnect/EMD.docx</a:t>
            </a:r>
            <a:endParaRPr lang="en-US" dirty="0" smtClean="0"/>
          </a:p>
          <a:p>
            <a:r>
              <a:rPr lang="en-US" dirty="0"/>
              <a:t>Die-to-Die Connections in EMD</a:t>
            </a:r>
            <a:endParaRPr lang="en-US" dirty="0" smtClean="0">
              <a:hlinkClick r:id="rId5"/>
            </a:endParaRPr>
          </a:p>
          <a:p>
            <a:pPr lvl="1"/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www.eda.org/ibis/adhoc/interconnect/Die2Die.pdf</a:t>
            </a:r>
            <a:endParaRPr lang="en-US" dirty="0" smtClean="0"/>
          </a:p>
          <a:p>
            <a:r>
              <a:rPr lang="en-US" dirty="0" smtClean="0"/>
              <a:t>MCI </a:t>
            </a:r>
            <a:r>
              <a:rPr lang="en-US" dirty="0"/>
              <a:t>and EMD </a:t>
            </a:r>
            <a:r>
              <a:rPr lang="en-US" dirty="0" smtClean="0"/>
              <a:t>...</a:t>
            </a:r>
          </a:p>
          <a:p>
            <a:pPr lvl="1"/>
            <a:r>
              <a:rPr lang="en-US" dirty="0" smtClean="0"/>
              <a:t>LINK </a:t>
            </a:r>
            <a:r>
              <a:rPr lang="en-US" dirty="0" smtClean="0"/>
              <a:t>TBD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3</a:t>
            </a:fld>
            <a:r>
              <a:rPr lang="en-US" dirty="0" smtClean="0"/>
              <a:t>	 	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078391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IBIS EMD Pre </a:t>
            </a:r>
            <a:r>
              <a:rPr lang="en-US" sz="3200" dirty="0" err="1"/>
              <a:t>vs</a:t>
            </a:r>
            <a:r>
              <a:rPr lang="en-US" sz="3200" dirty="0"/>
              <a:t> Post, Requirements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4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66800"/>
            <a:ext cx="6705600" cy="5027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826437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391400" y="966134"/>
            <a:ext cx="990600" cy="480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7149" y="1010055"/>
            <a:ext cx="1447800" cy="4953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" name="TextBox 5"/>
          <p:cNvSpPr txBox="1"/>
          <p:nvPr/>
        </p:nvSpPr>
        <p:spPr>
          <a:xfrm>
            <a:off x="762000" y="685800"/>
            <a:ext cx="647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Pins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347624" y="590145"/>
            <a:ext cx="965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Pads</a:t>
            </a:r>
            <a:endParaRPr lang="en-US" sz="16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133600" y="1600200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133600" y="2209800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133600" y="1905000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133600" y="2971800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133600" y="2579132"/>
            <a:ext cx="1752600" cy="116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144948" y="1253406"/>
            <a:ext cx="12078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A1 DQ1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2144948" y="1600200"/>
            <a:ext cx="1131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A2 DQ2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2161567" y="1903379"/>
            <a:ext cx="1115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A3 DQ3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2171699" y="2221468"/>
            <a:ext cx="11810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A4 DQ4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2161567" y="2579132"/>
            <a:ext cx="1115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A5 DQ5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6402422" y="1200223"/>
            <a:ext cx="9111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D.DQ1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6400191" y="1627602"/>
            <a:ext cx="8144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D.DQ2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6386209" y="1905000"/>
            <a:ext cx="8495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D.DQ3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6386209" y="2221468"/>
            <a:ext cx="860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D.DQ4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6392490" y="2616421"/>
            <a:ext cx="952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D.DQ5</a:t>
            </a:r>
            <a:endParaRPr lang="en-US" sz="1600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2233913" y="3766411"/>
            <a:ext cx="18174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2200274" y="4236581"/>
            <a:ext cx="186689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231076" y="3366434"/>
            <a:ext cx="1115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B1 VDD</a:t>
            </a:r>
            <a:endParaRPr lang="en-US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2215068" y="3823660"/>
            <a:ext cx="1115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B2 </a:t>
            </a:r>
            <a:r>
              <a:rPr lang="en-US" sz="1600" dirty="0"/>
              <a:t>VDD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219931" y="4338402"/>
            <a:ext cx="1115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B3 </a:t>
            </a:r>
            <a:r>
              <a:rPr lang="en-US" sz="1600" dirty="0"/>
              <a:t>VDD</a:t>
            </a:r>
          </a:p>
        </p:txBody>
      </p:sp>
      <p:cxnSp>
        <p:nvCxnSpPr>
          <p:cNvPr id="45" name="Straight Connector 44"/>
          <p:cNvCxnSpPr/>
          <p:nvPr/>
        </p:nvCxnSpPr>
        <p:spPr>
          <a:xfrm>
            <a:off x="2200274" y="4693781"/>
            <a:ext cx="18668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4067173" y="3766411"/>
            <a:ext cx="17833" cy="9413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5486399" y="3633798"/>
            <a:ext cx="18174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5452760" y="4103968"/>
            <a:ext cx="186689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6183143" y="3208876"/>
            <a:ext cx="1115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D1.VDD</a:t>
            </a:r>
            <a:endParaRPr lang="en-US" sz="1600" dirty="0"/>
          </a:p>
        </p:txBody>
      </p:sp>
      <p:sp>
        <p:nvSpPr>
          <p:cNvPr id="74" name="TextBox 73"/>
          <p:cNvSpPr txBox="1"/>
          <p:nvPr/>
        </p:nvSpPr>
        <p:spPr>
          <a:xfrm>
            <a:off x="6162068" y="3691047"/>
            <a:ext cx="1115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D2.VDD</a:t>
            </a:r>
            <a:endParaRPr lang="en-US" sz="1600" dirty="0"/>
          </a:p>
        </p:txBody>
      </p:sp>
      <p:sp>
        <p:nvSpPr>
          <p:cNvPr id="75" name="TextBox 74"/>
          <p:cNvSpPr txBox="1"/>
          <p:nvPr/>
        </p:nvSpPr>
        <p:spPr>
          <a:xfrm>
            <a:off x="6206247" y="4147448"/>
            <a:ext cx="1115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D3.VDD</a:t>
            </a:r>
            <a:endParaRPr lang="en-US" sz="1600" dirty="0"/>
          </a:p>
        </p:txBody>
      </p:sp>
      <p:sp>
        <p:nvSpPr>
          <p:cNvPr id="76" name="TextBox 75"/>
          <p:cNvSpPr txBox="1"/>
          <p:nvPr/>
        </p:nvSpPr>
        <p:spPr>
          <a:xfrm>
            <a:off x="6222460" y="4551357"/>
            <a:ext cx="1115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D4.VDD</a:t>
            </a:r>
            <a:endParaRPr lang="en-US" sz="1600" dirty="0"/>
          </a:p>
        </p:txBody>
      </p:sp>
      <p:sp>
        <p:nvSpPr>
          <p:cNvPr id="77" name="TextBox 76"/>
          <p:cNvSpPr txBox="1"/>
          <p:nvPr/>
        </p:nvSpPr>
        <p:spPr>
          <a:xfrm>
            <a:off x="6194290" y="4920689"/>
            <a:ext cx="1115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D5.VDD</a:t>
            </a:r>
            <a:endParaRPr lang="en-US" sz="1600" dirty="0"/>
          </a:p>
        </p:txBody>
      </p:sp>
      <p:sp>
        <p:nvSpPr>
          <p:cNvPr id="78" name="TextBox 77"/>
          <p:cNvSpPr txBox="1"/>
          <p:nvPr/>
        </p:nvSpPr>
        <p:spPr>
          <a:xfrm>
            <a:off x="6213138" y="5301370"/>
            <a:ext cx="1115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D6.VDD</a:t>
            </a:r>
            <a:endParaRPr lang="en-US" sz="1600" dirty="0"/>
          </a:p>
        </p:txBody>
      </p:sp>
      <p:cxnSp>
        <p:nvCxnSpPr>
          <p:cNvPr id="79" name="Straight Connector 78"/>
          <p:cNvCxnSpPr/>
          <p:nvPr/>
        </p:nvCxnSpPr>
        <p:spPr>
          <a:xfrm>
            <a:off x="5452760" y="4561168"/>
            <a:ext cx="18668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5452759" y="4951736"/>
            <a:ext cx="18948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5442627" y="5323168"/>
            <a:ext cx="18948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5452759" y="5704168"/>
            <a:ext cx="18847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477482" y="3620030"/>
            <a:ext cx="17833" cy="20703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085006" y="4237072"/>
            <a:ext cx="14103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5638800" y="1569555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638800" y="1905000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595024" y="2221468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599079" y="2577511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599079" y="2933873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913860" y="1474790"/>
            <a:ext cx="1752600" cy="1895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4" name="Rectangle 53"/>
          <p:cNvSpPr/>
          <p:nvPr/>
        </p:nvSpPr>
        <p:spPr>
          <a:xfrm>
            <a:off x="3913860" y="1807404"/>
            <a:ext cx="1752600" cy="1895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5" name="Rectangle 54"/>
          <p:cNvSpPr/>
          <p:nvPr/>
        </p:nvSpPr>
        <p:spPr>
          <a:xfrm>
            <a:off x="3913860" y="2115035"/>
            <a:ext cx="1752600" cy="1895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7" name="Rectangle 56"/>
          <p:cNvSpPr/>
          <p:nvPr/>
        </p:nvSpPr>
        <p:spPr>
          <a:xfrm>
            <a:off x="3886200" y="2482746"/>
            <a:ext cx="1752600" cy="1895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8" name="Rectangle 57"/>
          <p:cNvSpPr/>
          <p:nvPr/>
        </p:nvSpPr>
        <p:spPr>
          <a:xfrm>
            <a:off x="3913860" y="2853699"/>
            <a:ext cx="1752600" cy="1895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" name="TextBox 1"/>
          <p:cNvSpPr txBox="1"/>
          <p:nvPr/>
        </p:nvSpPr>
        <p:spPr>
          <a:xfrm>
            <a:off x="2514599" y="457200"/>
            <a:ext cx="470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Package Interconnect 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686314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62976" y="1297308"/>
            <a:ext cx="5899824" cy="5206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96106" y="883699"/>
            <a:ext cx="965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Pads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5758776" y="1554222"/>
            <a:ext cx="9111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B.DQ1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5756545" y="1981601"/>
            <a:ext cx="8144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B.DQ2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5742563" y="2258999"/>
            <a:ext cx="8495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B.DQ3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5742563" y="2575467"/>
            <a:ext cx="860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B.DQ4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5748844" y="2970420"/>
            <a:ext cx="952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B.DQ5</a:t>
            </a:r>
            <a:endParaRPr lang="en-US" sz="1600" dirty="0"/>
          </a:p>
        </p:txBody>
      </p:sp>
      <p:cxnSp>
        <p:nvCxnSpPr>
          <p:cNvPr id="71" name="Straight Connector 70"/>
          <p:cNvCxnSpPr/>
          <p:nvPr/>
        </p:nvCxnSpPr>
        <p:spPr>
          <a:xfrm>
            <a:off x="1107331" y="4004733"/>
            <a:ext cx="18174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1051399" y="4475028"/>
            <a:ext cx="186689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424697" y="3584865"/>
            <a:ext cx="1115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D1.VDD</a:t>
            </a:r>
            <a:endParaRPr lang="en-US" sz="1600" dirty="0"/>
          </a:p>
        </p:txBody>
      </p:sp>
      <p:sp>
        <p:nvSpPr>
          <p:cNvPr id="74" name="TextBox 73"/>
          <p:cNvSpPr txBox="1"/>
          <p:nvPr/>
        </p:nvSpPr>
        <p:spPr>
          <a:xfrm>
            <a:off x="1403622" y="4067036"/>
            <a:ext cx="1115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D2.VDD</a:t>
            </a:r>
            <a:endParaRPr lang="en-US" sz="1600" dirty="0"/>
          </a:p>
        </p:txBody>
      </p:sp>
      <p:sp>
        <p:nvSpPr>
          <p:cNvPr id="75" name="TextBox 74"/>
          <p:cNvSpPr txBox="1"/>
          <p:nvPr/>
        </p:nvSpPr>
        <p:spPr>
          <a:xfrm>
            <a:off x="1447801" y="4523437"/>
            <a:ext cx="1115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D3.VDD</a:t>
            </a:r>
            <a:endParaRPr lang="en-US" sz="1600" dirty="0"/>
          </a:p>
        </p:txBody>
      </p:sp>
      <p:sp>
        <p:nvSpPr>
          <p:cNvPr id="76" name="TextBox 75"/>
          <p:cNvSpPr txBox="1"/>
          <p:nvPr/>
        </p:nvSpPr>
        <p:spPr>
          <a:xfrm>
            <a:off x="1464014" y="4927346"/>
            <a:ext cx="1115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D4.VDD</a:t>
            </a:r>
            <a:endParaRPr lang="en-US" sz="1600" dirty="0"/>
          </a:p>
        </p:txBody>
      </p:sp>
      <p:sp>
        <p:nvSpPr>
          <p:cNvPr id="77" name="TextBox 76"/>
          <p:cNvSpPr txBox="1"/>
          <p:nvPr/>
        </p:nvSpPr>
        <p:spPr>
          <a:xfrm>
            <a:off x="1435844" y="5296678"/>
            <a:ext cx="1115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D5.VDD</a:t>
            </a:r>
            <a:endParaRPr lang="en-US" sz="1600" dirty="0"/>
          </a:p>
        </p:txBody>
      </p:sp>
      <p:sp>
        <p:nvSpPr>
          <p:cNvPr id="78" name="TextBox 77"/>
          <p:cNvSpPr txBox="1"/>
          <p:nvPr/>
        </p:nvSpPr>
        <p:spPr>
          <a:xfrm>
            <a:off x="1454692" y="5677359"/>
            <a:ext cx="1115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D6.VDD</a:t>
            </a:r>
            <a:endParaRPr lang="en-US" sz="1600" dirty="0"/>
          </a:p>
        </p:txBody>
      </p:sp>
      <p:cxnSp>
        <p:nvCxnSpPr>
          <p:cNvPr id="79" name="Straight Connector 78"/>
          <p:cNvCxnSpPr/>
          <p:nvPr/>
        </p:nvCxnSpPr>
        <p:spPr>
          <a:xfrm>
            <a:off x="1053425" y="4912137"/>
            <a:ext cx="18668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1013705" y="5316537"/>
            <a:ext cx="18948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1025459" y="5699157"/>
            <a:ext cx="18948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1033565" y="6089821"/>
            <a:ext cx="18847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995154" y="1923554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995154" y="2258999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951378" y="2575467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4955433" y="2931510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955433" y="3287872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607496" y="1628482"/>
            <a:ext cx="9111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D.DQ1</a:t>
            </a:r>
            <a:endParaRPr lang="en-US" sz="1600" dirty="0"/>
          </a:p>
        </p:txBody>
      </p:sp>
      <p:sp>
        <p:nvSpPr>
          <p:cNvPr id="57" name="TextBox 56"/>
          <p:cNvSpPr txBox="1"/>
          <p:nvPr/>
        </p:nvSpPr>
        <p:spPr>
          <a:xfrm>
            <a:off x="1605265" y="2055861"/>
            <a:ext cx="8144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D.DQ2</a:t>
            </a:r>
            <a:endParaRPr lang="en-US" sz="1600" dirty="0"/>
          </a:p>
        </p:txBody>
      </p:sp>
      <p:sp>
        <p:nvSpPr>
          <p:cNvPr id="58" name="TextBox 57"/>
          <p:cNvSpPr txBox="1"/>
          <p:nvPr/>
        </p:nvSpPr>
        <p:spPr>
          <a:xfrm>
            <a:off x="1591283" y="2333259"/>
            <a:ext cx="8495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D.DQ3</a:t>
            </a:r>
            <a:endParaRPr lang="en-US" sz="1600" dirty="0"/>
          </a:p>
        </p:txBody>
      </p:sp>
      <p:sp>
        <p:nvSpPr>
          <p:cNvPr id="59" name="TextBox 58"/>
          <p:cNvSpPr txBox="1"/>
          <p:nvPr/>
        </p:nvSpPr>
        <p:spPr>
          <a:xfrm>
            <a:off x="1591283" y="2649727"/>
            <a:ext cx="860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D.DQ4</a:t>
            </a:r>
            <a:endParaRPr lang="en-US" sz="1600" dirty="0"/>
          </a:p>
        </p:txBody>
      </p:sp>
      <p:sp>
        <p:nvSpPr>
          <p:cNvPr id="60" name="TextBox 59"/>
          <p:cNvSpPr txBox="1"/>
          <p:nvPr/>
        </p:nvSpPr>
        <p:spPr>
          <a:xfrm>
            <a:off x="1597564" y="3044680"/>
            <a:ext cx="952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D.DQ5</a:t>
            </a:r>
            <a:endParaRPr lang="en-US" sz="1600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843874" y="1997814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843874" y="2333259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800098" y="2649727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804153" y="3005770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804153" y="3362132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5897393" y="4110626"/>
            <a:ext cx="9111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Pu.DQ1</a:t>
            </a:r>
            <a:endParaRPr lang="en-US" sz="1600" dirty="0"/>
          </a:p>
        </p:txBody>
      </p:sp>
      <p:sp>
        <p:nvSpPr>
          <p:cNvPr id="67" name="TextBox 66"/>
          <p:cNvSpPr txBox="1"/>
          <p:nvPr/>
        </p:nvSpPr>
        <p:spPr>
          <a:xfrm>
            <a:off x="5895161" y="4538005"/>
            <a:ext cx="991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Pu.DQ2</a:t>
            </a:r>
            <a:endParaRPr lang="en-US" sz="1600" dirty="0"/>
          </a:p>
        </p:txBody>
      </p:sp>
      <p:sp>
        <p:nvSpPr>
          <p:cNvPr id="68" name="TextBox 67"/>
          <p:cNvSpPr txBox="1"/>
          <p:nvPr/>
        </p:nvSpPr>
        <p:spPr>
          <a:xfrm>
            <a:off x="5881180" y="4815403"/>
            <a:ext cx="1005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Pu.DQ3</a:t>
            </a:r>
            <a:endParaRPr lang="en-US" sz="1600" dirty="0"/>
          </a:p>
        </p:txBody>
      </p:sp>
      <p:sp>
        <p:nvSpPr>
          <p:cNvPr id="69" name="TextBox 68"/>
          <p:cNvSpPr txBox="1"/>
          <p:nvPr/>
        </p:nvSpPr>
        <p:spPr>
          <a:xfrm>
            <a:off x="5881180" y="5131871"/>
            <a:ext cx="10967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Pu.DQ4</a:t>
            </a:r>
            <a:endParaRPr lang="en-US" sz="1600" dirty="0"/>
          </a:p>
        </p:txBody>
      </p:sp>
      <p:sp>
        <p:nvSpPr>
          <p:cNvPr id="70" name="TextBox 69"/>
          <p:cNvSpPr txBox="1"/>
          <p:nvPr/>
        </p:nvSpPr>
        <p:spPr>
          <a:xfrm>
            <a:off x="5887461" y="5526824"/>
            <a:ext cx="952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Pu.DQ5</a:t>
            </a:r>
            <a:endParaRPr lang="en-US" sz="1600" dirty="0"/>
          </a:p>
        </p:txBody>
      </p:sp>
      <p:cxnSp>
        <p:nvCxnSpPr>
          <p:cNvPr id="84" name="Straight Connector 83"/>
          <p:cNvCxnSpPr/>
          <p:nvPr/>
        </p:nvCxnSpPr>
        <p:spPr>
          <a:xfrm>
            <a:off x="5133771" y="4479958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5133771" y="4815403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5089995" y="5131871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5094050" y="5487914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5094050" y="5844276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908570" y="3769531"/>
            <a:ext cx="2181425" cy="25814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" name="Rectangle 4"/>
          <p:cNvSpPr/>
          <p:nvPr/>
        </p:nvSpPr>
        <p:spPr>
          <a:xfrm>
            <a:off x="2579046" y="1738888"/>
            <a:ext cx="2416108" cy="18459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3" name="TextBox 82"/>
          <p:cNvSpPr txBox="1"/>
          <p:nvPr/>
        </p:nvSpPr>
        <p:spPr>
          <a:xfrm>
            <a:off x="5547523" y="881346"/>
            <a:ext cx="965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Buffers</a:t>
            </a:r>
            <a:endParaRPr lang="en-US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2251954" y="422034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Die Interconnect 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29779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Electronic Module Description (EMD)</a:t>
            </a:r>
            <a:br>
              <a:rPr lang="en-US" dirty="0" smtClean="0"/>
            </a:br>
            <a:r>
              <a:rPr lang="en-US" dirty="0" smtClean="0"/>
              <a:t>MCM is a Package with Multiple Die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25046" y="2295075"/>
            <a:ext cx="381000" cy="373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5282646" y="2295075"/>
            <a:ext cx="990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5282646" y="3819075"/>
            <a:ext cx="9906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82646" y="5266875"/>
            <a:ext cx="990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TextBox 8"/>
          <p:cNvSpPr txBox="1"/>
          <p:nvPr/>
        </p:nvSpPr>
        <p:spPr>
          <a:xfrm>
            <a:off x="1531654" y="1653209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Pins</a:t>
            </a:r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5282646" y="1653209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Components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4598001" y="5354743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U3.7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4596846" y="450742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U2.8</a:t>
            </a:r>
            <a:endParaRPr lang="en-US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4616347" y="400374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U2.7</a:t>
            </a:r>
            <a:endParaRPr lang="en-US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4596846" y="288049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U1.8</a:t>
            </a:r>
            <a:endParaRPr lang="en-US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4598001" y="2408282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U1.7</a:t>
            </a:r>
            <a:endParaRPr lang="en-US" sz="1800" dirty="0"/>
          </a:p>
        </p:txBody>
      </p:sp>
      <p:sp>
        <p:nvSpPr>
          <p:cNvPr id="16" name="TextBox 15"/>
          <p:cNvSpPr txBox="1"/>
          <p:nvPr/>
        </p:nvSpPr>
        <p:spPr>
          <a:xfrm>
            <a:off x="2141254" y="451198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A2</a:t>
            </a:r>
            <a:endParaRPr lang="en-US" sz="1800" dirty="0"/>
          </a:p>
        </p:txBody>
      </p:sp>
      <p:sp>
        <p:nvSpPr>
          <p:cNvPr id="17" name="TextBox 16"/>
          <p:cNvSpPr txBox="1"/>
          <p:nvPr/>
        </p:nvSpPr>
        <p:spPr>
          <a:xfrm>
            <a:off x="2083274" y="3634409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A1</a:t>
            </a:r>
            <a:endParaRPr lang="en-US" sz="1800" dirty="0"/>
          </a:p>
        </p:txBody>
      </p:sp>
      <p:sp>
        <p:nvSpPr>
          <p:cNvPr id="18" name="TextBox 17"/>
          <p:cNvSpPr txBox="1"/>
          <p:nvPr/>
        </p:nvSpPr>
        <p:spPr>
          <a:xfrm>
            <a:off x="4572727" y="5802768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U3.8</a:t>
            </a:r>
            <a:endParaRPr lang="en-US" sz="1800" dirty="0"/>
          </a:p>
        </p:txBody>
      </p:sp>
      <p:cxnSp>
        <p:nvCxnSpPr>
          <p:cNvPr id="20" name="Straight Arrow Connector 19"/>
          <p:cNvCxnSpPr>
            <a:stCxn id="17" idx="3"/>
          </p:cNvCxnSpPr>
          <p:nvPr/>
        </p:nvCxnSpPr>
        <p:spPr>
          <a:xfrm>
            <a:off x="2550068" y="3819075"/>
            <a:ext cx="75137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15" idx="1"/>
          </p:cNvCxnSpPr>
          <p:nvPr/>
        </p:nvCxnSpPr>
        <p:spPr>
          <a:xfrm flipV="1">
            <a:off x="3301446" y="2592948"/>
            <a:ext cx="1296555" cy="1226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13" idx="1"/>
          </p:cNvCxnSpPr>
          <p:nvPr/>
        </p:nvCxnSpPr>
        <p:spPr>
          <a:xfrm>
            <a:off x="3301446" y="3819075"/>
            <a:ext cx="1314901" cy="3693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11" idx="1"/>
          </p:cNvCxnSpPr>
          <p:nvPr/>
        </p:nvCxnSpPr>
        <p:spPr>
          <a:xfrm>
            <a:off x="3301446" y="3819075"/>
            <a:ext cx="1296555" cy="17203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6" idx="3"/>
          </p:cNvCxnSpPr>
          <p:nvPr/>
        </p:nvCxnSpPr>
        <p:spPr>
          <a:xfrm flipV="1">
            <a:off x="2608048" y="4679242"/>
            <a:ext cx="693398" cy="174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14" idx="1"/>
          </p:cNvCxnSpPr>
          <p:nvPr/>
        </p:nvCxnSpPr>
        <p:spPr>
          <a:xfrm flipV="1">
            <a:off x="3301446" y="3065157"/>
            <a:ext cx="1295400" cy="16140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endCxn id="12" idx="1"/>
          </p:cNvCxnSpPr>
          <p:nvPr/>
        </p:nvCxnSpPr>
        <p:spPr>
          <a:xfrm>
            <a:off x="3301446" y="4679242"/>
            <a:ext cx="1295400" cy="128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endCxn id="18" idx="1"/>
          </p:cNvCxnSpPr>
          <p:nvPr/>
        </p:nvCxnSpPr>
        <p:spPr>
          <a:xfrm>
            <a:off x="3301446" y="4696652"/>
            <a:ext cx="1271281" cy="12907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98386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Connector is an EMD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438872" y="2438400"/>
            <a:ext cx="381000" cy="373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" name="TextBox 8"/>
          <p:cNvSpPr txBox="1"/>
          <p:nvPr/>
        </p:nvSpPr>
        <p:spPr>
          <a:xfrm>
            <a:off x="1345480" y="1796534"/>
            <a:ext cx="1219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Side A Pins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955080" y="4655311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A.A2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1897100" y="3777734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A.A1</a:t>
            </a:r>
            <a:endParaRPr lang="en-US" sz="1600" dirty="0"/>
          </a:p>
        </p:txBody>
      </p:sp>
      <p:cxnSp>
        <p:nvCxnSpPr>
          <p:cNvPr id="20" name="Straight Arrow Connector 19"/>
          <p:cNvCxnSpPr>
            <a:stCxn id="17" idx="3"/>
            <a:endCxn id="29" idx="1"/>
          </p:cNvCxnSpPr>
          <p:nvPr/>
        </p:nvCxnSpPr>
        <p:spPr>
          <a:xfrm>
            <a:off x="2525798" y="3947011"/>
            <a:ext cx="2826056" cy="174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6" idx="3"/>
            <a:endCxn id="28" idx="1"/>
          </p:cNvCxnSpPr>
          <p:nvPr/>
        </p:nvCxnSpPr>
        <p:spPr>
          <a:xfrm>
            <a:off x="2583778" y="4824588"/>
            <a:ext cx="2768076" cy="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6189392" y="2429225"/>
            <a:ext cx="381000" cy="373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7" name="TextBox 26"/>
          <p:cNvSpPr txBox="1"/>
          <p:nvPr/>
        </p:nvSpPr>
        <p:spPr>
          <a:xfrm>
            <a:off x="6096000" y="1787359"/>
            <a:ext cx="12426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Side B Pins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5351854" y="4655372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B.A2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5351854" y="3795205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B.A1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309852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dirty="0" smtClean="0"/>
              <a:t>EMD using Parameter Tree Format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95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 smtClean="0"/>
              <a:t>(Example</a:t>
            </a:r>
          </a:p>
          <a:p>
            <a:pPr marL="0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  (</a:t>
            </a:r>
            <a:r>
              <a:rPr lang="en-US" sz="1400" dirty="0" err="1" smtClean="0"/>
              <a:t>IBIS_Ver</a:t>
            </a:r>
            <a:r>
              <a:rPr lang="en-US" sz="1400" dirty="0" smtClean="0"/>
              <a:t>    6.0)</a:t>
            </a: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   (</a:t>
            </a:r>
            <a:r>
              <a:rPr lang="en-US" sz="1400" dirty="0" err="1" smtClean="0"/>
              <a:t>File_name</a:t>
            </a:r>
            <a:r>
              <a:rPr lang="en-US" sz="1400" dirty="0" smtClean="0"/>
              <a:t> </a:t>
            </a:r>
            <a:r>
              <a:rPr lang="en-US" sz="1400" dirty="0" err="1" smtClean="0"/>
              <a:t>Example.emd</a:t>
            </a:r>
            <a:r>
              <a:rPr lang="en-US" sz="1400" dirty="0" smtClean="0"/>
              <a:t>)</a:t>
            </a: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   (Module</a:t>
            </a: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      (Name Example)</a:t>
            </a:r>
          </a:p>
          <a:p>
            <a:pPr marL="0" indent="0">
              <a:buNone/>
            </a:pPr>
            <a:r>
              <a:rPr lang="en-US" sz="1400" dirty="0" smtClean="0"/>
              <a:t>      (</a:t>
            </a:r>
            <a:r>
              <a:rPr lang="en-US" sz="1400" dirty="0"/>
              <a:t>Manufacturer </a:t>
            </a:r>
            <a:r>
              <a:rPr lang="en-US" sz="1400" dirty="0" err="1"/>
              <a:t>SiSoft</a:t>
            </a:r>
            <a:r>
              <a:rPr lang="en-US" sz="1400" dirty="0" smtClean="0"/>
              <a:t>)</a:t>
            </a: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      (</a:t>
            </a:r>
            <a:r>
              <a:rPr lang="en-US" sz="1400" dirty="0" err="1" smtClean="0"/>
              <a:t>Number_Of_Pins</a:t>
            </a:r>
            <a:r>
              <a:rPr lang="en-US" sz="1400" dirty="0" smtClean="0"/>
              <a:t>  2)</a:t>
            </a: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      (Pins</a:t>
            </a: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            (A1        XYZ)</a:t>
            </a: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            (A2        DEF))</a:t>
            </a: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      (</a:t>
            </a:r>
            <a:r>
              <a:rPr lang="en-US" sz="1400" dirty="0" err="1" smtClean="0"/>
              <a:t>Extended_Nets</a:t>
            </a: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            (XYZ </a:t>
            </a:r>
            <a:r>
              <a:rPr lang="en-US" sz="1400" dirty="0"/>
              <a:t>A1 U1.7 U2.7 </a:t>
            </a:r>
            <a:r>
              <a:rPr lang="en-US" sz="1400" dirty="0" smtClean="0"/>
              <a:t>U3.7)</a:t>
            </a: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            (DEF </a:t>
            </a:r>
            <a:r>
              <a:rPr lang="en-US" sz="1400" dirty="0"/>
              <a:t>A2 U1.8 U2.8 </a:t>
            </a:r>
            <a:r>
              <a:rPr lang="en-US" sz="1400" dirty="0" smtClean="0"/>
              <a:t>U3.8))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 (IBIS-</a:t>
            </a:r>
            <a:r>
              <a:rPr lang="en-US" sz="1400" dirty="0" err="1" smtClean="0"/>
              <a:t>ISS_Package</a:t>
            </a:r>
            <a:r>
              <a:rPr lang="en-US" sz="1400" dirty="0" smtClean="0"/>
              <a:t> </a:t>
            </a:r>
            <a:r>
              <a:rPr lang="en-US" sz="1400" dirty="0" err="1" smtClean="0"/>
              <a:t>Example.ipkg</a:t>
            </a:r>
            <a:r>
              <a:rPr lang="en-US" sz="1400" dirty="0" smtClean="0"/>
              <a:t>)</a:t>
            </a: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      (</a:t>
            </a:r>
            <a:r>
              <a:rPr lang="en-US" sz="1400" dirty="0" err="1" smtClean="0"/>
              <a:t>Reference_Designator_Map</a:t>
            </a: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           (U1         </a:t>
            </a:r>
            <a:r>
              <a:rPr lang="en-US" sz="1400" dirty="0" err="1"/>
              <a:t>memory.ibs</a:t>
            </a:r>
            <a:r>
              <a:rPr lang="en-US" sz="1400" dirty="0"/>
              <a:t>      </a:t>
            </a:r>
            <a:r>
              <a:rPr lang="en-US" sz="1400" dirty="0" smtClean="0"/>
              <a:t>memory)</a:t>
            </a:r>
          </a:p>
          <a:p>
            <a:pPr marL="0" indent="0">
              <a:buNone/>
            </a:pPr>
            <a:r>
              <a:rPr lang="en-US" sz="1400" dirty="0" smtClean="0"/>
              <a:t>           (U2         </a:t>
            </a:r>
            <a:r>
              <a:rPr lang="en-US" sz="1400" dirty="0" err="1"/>
              <a:t>memory.ibs</a:t>
            </a:r>
            <a:r>
              <a:rPr lang="en-US" sz="1400" dirty="0"/>
              <a:t>      </a:t>
            </a:r>
            <a:r>
              <a:rPr lang="en-US" sz="1400" dirty="0" smtClean="0"/>
              <a:t>memory)</a:t>
            </a: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           (U3         </a:t>
            </a:r>
            <a:r>
              <a:rPr lang="en-US" sz="1400" dirty="0" err="1"/>
              <a:t>memory.ibs</a:t>
            </a:r>
            <a:r>
              <a:rPr lang="en-US" sz="1400" dirty="0"/>
              <a:t>      </a:t>
            </a:r>
            <a:r>
              <a:rPr lang="en-US" sz="1400" dirty="0" smtClean="0"/>
              <a:t>memory))</a:t>
            </a: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  ))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740452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4">
      <a:dk1>
        <a:srgbClr val="336699"/>
      </a:dk1>
      <a:lt1>
        <a:srgbClr val="FFFFFF"/>
      </a:lt1>
      <a:dk2>
        <a:srgbClr val="336699"/>
      </a:dk2>
      <a:lt2>
        <a:srgbClr val="505050"/>
      </a:lt2>
      <a:accent1>
        <a:srgbClr val="BBE0E3"/>
      </a:accent1>
      <a:accent2>
        <a:srgbClr val="FFFC6D"/>
      </a:accent2>
      <a:accent3>
        <a:srgbClr val="FFFFFF"/>
      </a:accent3>
      <a:accent4>
        <a:srgbClr val="2A5682"/>
      </a:accent4>
      <a:accent5>
        <a:srgbClr val="DAEDEF"/>
      </a:accent5>
      <a:accent6>
        <a:srgbClr val="E7E462"/>
      </a:accent6>
      <a:hlink>
        <a:srgbClr val="0000FF"/>
      </a:hlink>
      <a:folHlink>
        <a:srgbClr val="CF1FA1"/>
      </a:folHlink>
    </a:clrScheme>
    <a:fontScheme name="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8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5D87A1"/>
        </a:dk1>
        <a:lt1>
          <a:srgbClr val="FFFFFF"/>
        </a:lt1>
        <a:dk2>
          <a:srgbClr val="5D87A1"/>
        </a:dk2>
        <a:lt2>
          <a:srgbClr val="505050"/>
        </a:lt2>
        <a:accent1>
          <a:srgbClr val="BBE0E3"/>
        </a:accent1>
        <a:accent2>
          <a:srgbClr val="FFFC6D"/>
        </a:accent2>
        <a:accent3>
          <a:srgbClr val="FFFFFF"/>
        </a:accent3>
        <a:accent4>
          <a:srgbClr val="4E7289"/>
        </a:accent4>
        <a:accent5>
          <a:srgbClr val="DAEDEF"/>
        </a:accent5>
        <a:accent6>
          <a:srgbClr val="E7E462"/>
        </a:accent6>
        <a:hlink>
          <a:srgbClr val="0000FF"/>
        </a:hlink>
        <a:folHlink>
          <a:srgbClr val="82AD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336699"/>
        </a:dk1>
        <a:lt1>
          <a:srgbClr val="FFFFFF"/>
        </a:lt1>
        <a:dk2>
          <a:srgbClr val="336699"/>
        </a:dk2>
        <a:lt2>
          <a:srgbClr val="505050"/>
        </a:lt2>
        <a:accent1>
          <a:srgbClr val="BBE0E3"/>
        </a:accent1>
        <a:accent2>
          <a:srgbClr val="FFFC6D"/>
        </a:accent2>
        <a:accent3>
          <a:srgbClr val="FFFFFF"/>
        </a:accent3>
        <a:accent4>
          <a:srgbClr val="2A5682"/>
        </a:accent4>
        <a:accent5>
          <a:srgbClr val="DAEDEF"/>
        </a:accent5>
        <a:accent6>
          <a:srgbClr val="E7E462"/>
        </a:accent6>
        <a:hlink>
          <a:srgbClr val="0000FF"/>
        </a:hlink>
        <a:folHlink>
          <a:srgbClr val="CF1FA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1731</TotalTime>
  <Words>728</Words>
  <Application>Microsoft Office PowerPoint</Application>
  <PresentationFormat>On-screen Show (4:3)</PresentationFormat>
  <Paragraphs>181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Blank Presentation</vt:lpstr>
      <vt:lpstr>Interconnect Modeling Status</vt:lpstr>
      <vt:lpstr>Overview</vt:lpstr>
      <vt:lpstr>History of Presentations</vt:lpstr>
      <vt:lpstr>IBIS EMD Pre vs Post, Requirements</vt:lpstr>
      <vt:lpstr>PowerPoint Presentation</vt:lpstr>
      <vt:lpstr>PowerPoint Presentation</vt:lpstr>
      <vt:lpstr>Electronic Module Description (EMD) MCM is a Package with Multiple Die</vt:lpstr>
      <vt:lpstr>Connector is an EMD </vt:lpstr>
      <vt:lpstr>EMD using Parameter Tree Format</vt:lpstr>
      <vt:lpstr>Example.ipkg</vt:lpstr>
      <vt:lpstr>Connector EMD Parameter Tree</vt:lpstr>
      <vt:lpstr>On-Die Models</vt:lpstr>
      <vt:lpstr>IBIS 5.1 Limitation</vt:lpstr>
      <vt:lpstr>The IC Vendor Needs to Partition the 5.1 Buffer into a IBIS-ISS or Tstonefile On-Die Interconnect and a Different 6.0 Buffer</vt:lpstr>
      <vt:lpstr>For Non AMI Modeling</vt:lpstr>
      <vt:lpstr>For AMI Modeling …</vt:lpstr>
      <vt:lpstr>Conclusion</vt:lpstr>
    </vt:vector>
  </TitlesOfParts>
  <Company>Think Marketing,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Ronald Smith</dc:creator>
  <cp:lastModifiedBy>wkatz</cp:lastModifiedBy>
  <cp:revision>95</cp:revision>
  <dcterms:created xsi:type="dcterms:W3CDTF">2010-01-20T19:11:57Z</dcterms:created>
  <dcterms:modified xsi:type="dcterms:W3CDTF">2013-01-25T01:00:56Z</dcterms:modified>
</cp:coreProperties>
</file>