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0" r:id="rId3"/>
    <p:sldId id="261" r:id="rId4"/>
    <p:sldId id="262" r:id="rId5"/>
    <p:sldId id="264" r:id="rId6"/>
    <p:sldId id="265" r:id="rId7"/>
    <p:sldId id="280" r:id="rId8"/>
    <p:sldId id="278" r:id="rId9"/>
    <p:sldId id="266" r:id="rId10"/>
    <p:sldId id="281" r:id="rId11"/>
    <p:sldId id="259" r:id="rId12"/>
    <p:sldId id="282" r:id="rId13"/>
    <p:sldId id="270" r:id="rId14"/>
    <p:sldId id="275" r:id="rId15"/>
    <p:sldId id="274" r:id="rId16"/>
    <p:sldId id="283" r:id="rId17"/>
    <p:sldId id="267" r:id="rId18"/>
    <p:sldId id="272" r:id="rId19"/>
    <p:sldId id="284" r:id="rId20"/>
    <p:sldId id="271" r:id="rId21"/>
    <p:sldId id="276" r:id="rId22"/>
    <p:sldId id="273" r:id="rId23"/>
    <p:sldId id="285" r:id="rId24"/>
    <p:sldId id="286" r:id="rId25"/>
    <p:sldId id="287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5BB"/>
    <a:srgbClr val="F47F24"/>
    <a:srgbClr val="F56F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6FF30D-779A-4C2E-9061-0408CB4E324B}" type="datetime1">
              <a:rPr lang="en-US"/>
              <a:pPr/>
              <a:t>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49E0AC-4CC6-4958-928D-B18D6137A1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03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F47F24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0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>
            <a:lvl1pPr>
              <a:defRPr sz="4000" b="1">
                <a:solidFill>
                  <a:srgbClr val="F47F24"/>
                </a:solidFill>
                <a:latin typeface="+mj-lt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>
            <a:lvl1pPr>
              <a:defRPr>
                <a:latin typeface="+mn-lt"/>
                <a:cs typeface="Tahoma" pitchFamily="34" charset="0"/>
              </a:defRPr>
            </a:lvl1pPr>
            <a:lvl2pPr>
              <a:defRPr>
                <a:latin typeface="+mn-lt"/>
                <a:cs typeface="Tahoma" pitchFamily="34" charset="0"/>
              </a:defRPr>
            </a:lvl2pPr>
            <a:lvl3pPr>
              <a:defRPr>
                <a:latin typeface="+mn-lt"/>
                <a:cs typeface="Tahoma" pitchFamily="34" charset="0"/>
              </a:defRPr>
            </a:lvl3pPr>
            <a:lvl4pPr>
              <a:defRPr>
                <a:latin typeface="+mn-lt"/>
                <a:cs typeface="Tahoma" pitchFamily="34" charset="0"/>
              </a:defRPr>
            </a:lvl4pPr>
            <a:lvl5pPr>
              <a:defRPr>
                <a:latin typeface="+mn-lt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cs typeface="Arial" charset="0"/>
              </a:defRPr>
            </a:lvl1pPr>
          </a:lstStyle>
          <a:p>
            <a:fld id="{68368D99-0156-48AD-931C-F6D5B08FCE33}" type="datetime1">
              <a:rPr lang="en-US"/>
              <a:pPr/>
              <a:t>1/24/2013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60FBF9-8702-45AC-83D1-833F245E20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Comberiate IBIS Summit</a:t>
            </a:r>
          </a:p>
        </p:txBody>
      </p:sp>
    </p:spTree>
    <p:extLst>
      <p:ext uri="{BB962C8B-B14F-4D97-AF65-F5344CB8AC3E}">
        <p14:creationId xmlns:p14="http://schemas.microsoft.com/office/powerpoint/2010/main" val="304784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1/9/2013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Comberiate IBIS Summit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A5D184-A6CD-424C-8F0F-2F6E813793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Tahoma" charset="0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Tahoma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Tahoma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Tahoma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Tahoma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Tahoma" charset="0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Tahoma" charset="0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Tahoma" charset="0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Tahoma" charset="0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Tahoma" charset="0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56F00"/>
                </a:solidFill>
                <a:cs typeface="Tahoma" charset="0"/>
              </a:rPr>
              <a:t>Using X-Parameters* to Generate IBIS Models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057400"/>
            <a:ext cx="7772400" cy="2514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cs typeface="Tahoma" charset="0"/>
              </a:rPr>
              <a:t>Tom Comberiate </a:t>
            </a:r>
          </a:p>
          <a:p>
            <a:pPr eaLnBrk="1" hangingPunct="1"/>
            <a:r>
              <a:rPr lang="en-US" sz="2800" b="1" dirty="0" smtClean="0">
                <a:cs typeface="Tahoma" charset="0"/>
              </a:rPr>
              <a:t>and José </a:t>
            </a:r>
            <a:r>
              <a:rPr lang="en-US" sz="2800" b="1" dirty="0" err="1" smtClean="0">
                <a:cs typeface="Tahoma" charset="0"/>
              </a:rPr>
              <a:t>Schutt-Ainé</a:t>
            </a:r>
            <a:endParaRPr lang="en-US" sz="2800" b="1" dirty="0" smtClean="0">
              <a:cs typeface="Tahoma" charset="0"/>
            </a:endParaRPr>
          </a:p>
          <a:p>
            <a:pPr eaLnBrk="1" hangingPunct="1"/>
            <a:r>
              <a:rPr lang="en-US" sz="2800" b="1" dirty="0" smtClean="0">
                <a:cs typeface="Tahoma" charset="0"/>
              </a:rPr>
              <a:t>University of Illinois </a:t>
            </a:r>
          </a:p>
          <a:p>
            <a:pPr eaLnBrk="1" hangingPunct="1"/>
            <a:r>
              <a:rPr lang="en-US" sz="2800" b="1" dirty="0" smtClean="0">
                <a:cs typeface="Tahoma" charset="0"/>
              </a:rPr>
              <a:t>at Urbana-Champaign</a:t>
            </a:r>
          </a:p>
          <a:p>
            <a:pPr eaLnBrk="1" hangingPunct="1"/>
            <a:r>
              <a:rPr lang="en-US" sz="2800" b="1" dirty="0" smtClean="0">
                <a:cs typeface="Tahoma" charset="0"/>
              </a:rPr>
              <a:t>tcomber2@illinois.edu</a:t>
            </a:r>
          </a:p>
        </p:txBody>
      </p:sp>
      <p:sp>
        <p:nvSpPr>
          <p:cNvPr id="4100" name="Rectangle 3"/>
          <p:cNvSpPr txBox="1">
            <a:spLocks noChangeArrowheads="1"/>
          </p:cNvSpPr>
          <p:nvPr/>
        </p:nvSpPr>
        <p:spPr bwMode="auto">
          <a:xfrm>
            <a:off x="381000" y="6324600"/>
            <a:ext cx="8305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+mn-lt"/>
                <a:cs typeface="Tahoma" pitchFamily="34" charset="0"/>
              </a:rPr>
              <a:t>*X-Parameters is a registered trademark of Agilent Technologies.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47700" y="4800600"/>
            <a:ext cx="7772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bg1"/>
                </a:solidFill>
                <a:latin typeface="+mn-lt"/>
                <a:ea typeface="Tahoma" charset="0"/>
                <a:cs typeface="Tahoma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Tahoma" charset="0"/>
                <a:cs typeface="Tahoma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Tahoma" charset="0"/>
                <a:cs typeface="Tahoma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Tahoma" charset="0"/>
                <a:cs typeface="Tahoma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Tahoma" charset="0"/>
                <a:cs typeface="Tahoma" pitchFamily="34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sz="2400" b="1" dirty="0" smtClean="0">
                <a:cs typeface="Tahoma" charset="0"/>
              </a:rPr>
              <a:t>IBIS Summit at </a:t>
            </a:r>
            <a:r>
              <a:rPr lang="en-US" sz="2400" b="1" dirty="0" err="1" smtClean="0">
                <a:cs typeface="Tahoma" charset="0"/>
              </a:rPr>
              <a:t>DesignCon</a:t>
            </a:r>
            <a:endParaRPr lang="en-US" sz="2400" b="1" dirty="0" smtClean="0">
              <a:cs typeface="Tahoma" charset="0"/>
            </a:endParaRPr>
          </a:p>
          <a:p>
            <a:pPr eaLnBrk="1" hangingPunct="1"/>
            <a:r>
              <a:rPr lang="en-US" sz="2400" b="1" dirty="0" smtClean="0">
                <a:cs typeface="Tahoma" charset="0"/>
              </a:rPr>
              <a:t>January 31, 2013</a:t>
            </a:r>
          </a:p>
          <a:p>
            <a:pPr eaLnBrk="1" hangingPunct="1"/>
            <a:r>
              <a:rPr lang="en-US" sz="2400" b="1" dirty="0" smtClean="0">
                <a:cs typeface="Tahoma" charset="0"/>
              </a:rPr>
              <a:t>Santa Clara, CA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x2ibis Flowchart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  <a:endParaRPr lang="en-US" sz="1400" dirty="0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2DB230-5DBB-4B00-91F5-775B941C0C94}" type="slidenum">
              <a:rPr lang="en-US" sz="1400"/>
              <a:pPr eaLnBrk="1" hangingPunct="1"/>
              <a:t>10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533525"/>
            <a:ext cx="894397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408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I-V Curve X-Parameter Generation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468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dirty="0" smtClean="0">
                <a:cs typeface="Tahoma" charset="0"/>
              </a:rPr>
              <a:t>Bias input port to activate pull-up or pull-down network.</a:t>
            </a:r>
          </a:p>
          <a:p>
            <a:pPr>
              <a:lnSpc>
                <a:spcPct val="80000"/>
              </a:lnSpc>
            </a:pPr>
            <a:r>
              <a:rPr lang="en-US" sz="2500" dirty="0" smtClean="0">
                <a:cs typeface="Tahoma" charset="0"/>
              </a:rPr>
              <a:t>Sweep the output from –Vcc to 2Vcc to cover full range needed and extract current and voltage.</a:t>
            </a:r>
          </a:p>
          <a:p>
            <a:pPr>
              <a:lnSpc>
                <a:spcPct val="80000"/>
              </a:lnSpc>
            </a:pPr>
            <a:r>
              <a:rPr lang="en-US" sz="2500" dirty="0" smtClean="0">
                <a:cs typeface="Tahoma" charset="0"/>
              </a:rPr>
              <a:t>Approximate steady-state response with low frequency sinusoidal stimulus.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1/31/2013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FC6A86E-2A43-4ABF-ABB0-34C4BC2616C5}" type="slidenum">
              <a:rPr lang="en-US" sz="1400"/>
              <a:pPr eaLnBrk="1" hangingPunct="1"/>
              <a:t>11</a:t>
            </a:fld>
            <a:endParaRPr lang="en-US" sz="140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2"/>
          </p:nvPr>
        </p:nvSpPr>
        <p:spPr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err="1" smtClean="0"/>
              <a:t>Comberiate IBIS Summit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14500"/>
            <a:ext cx="56578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1828800"/>
            <a:ext cx="30861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x2ibis Flowchart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2DB230-5DBB-4B00-91F5-775B941C0C94}" type="slidenum">
              <a:rPr lang="en-US" sz="1400"/>
              <a:pPr eaLnBrk="1" hangingPunct="1"/>
              <a:t>12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533525"/>
            <a:ext cx="894397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819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ahoma" charset="0"/>
              </a:rPr>
              <a:t>V-t Curve X-Parameter Generation</a:t>
            </a:r>
          </a:p>
        </p:txBody>
      </p:sp>
      <p:sp>
        <p:nvSpPr>
          <p:cNvPr id="14340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875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ea typeface="+mn-ea"/>
              </a:rPr>
              <a:t>Cookbook calls for ideal step stimuli with prescribed rise and fall times.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Approximating the ideal step with a sinusoid.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Load has Vcc V and 0 V DC biases.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1/31/2013</a:t>
            </a:r>
            <a:endParaRPr lang="en-US" dirty="0"/>
          </a:p>
        </p:txBody>
      </p:sp>
      <p:sp>
        <p:nvSpPr>
          <p:cNvPr id="1434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2A336A-AE50-4093-ADD9-5D4277A4CFC7}" type="slidenum">
              <a:rPr lang="en-US" sz="1400"/>
              <a:pPr eaLnBrk="1" hangingPunct="1"/>
              <a:t>13</a:t>
            </a:fld>
            <a:endParaRPr lang="en-US" sz="140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2"/>
          </p:nvPr>
        </p:nvSpPr>
        <p:spPr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err="1" smtClean="0"/>
              <a:t>Comberiate IBIS Summit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971835"/>
            <a:ext cx="5105400" cy="182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68486"/>
            <a:ext cx="300037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1"/>
          <p:cNvSpPr>
            <a:spLocks noGrp="1"/>
          </p:cNvSpPr>
          <p:nvPr>
            <p:ph type="title"/>
          </p:nvPr>
        </p:nvSpPr>
        <p:spPr>
          <a:xfrm>
            <a:off x="1752600" y="533400"/>
            <a:ext cx="6934200" cy="1143000"/>
          </a:xfrm>
        </p:spPr>
        <p:txBody>
          <a:bodyPr/>
          <a:lstStyle/>
          <a:p>
            <a:pPr algn="l"/>
            <a:r>
              <a:rPr lang="en-US" dirty="0" smtClean="0">
                <a:cs typeface="Tahoma" charset="0"/>
              </a:rPr>
              <a:t>What We Have</a:t>
            </a: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838200"/>
          </a:xfrm>
        </p:spPr>
        <p:txBody>
          <a:bodyPr/>
          <a:lstStyle/>
          <a:p>
            <a:r>
              <a:rPr lang="en-US" smtClean="0">
                <a:cs typeface="Tahoma" charset="0"/>
              </a:rPr>
              <a:t>2 .xnp files</a:t>
            </a:r>
          </a:p>
        </p:txBody>
      </p:sp>
      <p:sp>
        <p:nvSpPr>
          <p:cNvPr id="153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  <a:endParaRPr lang="en-US" sz="1400" dirty="0"/>
          </a:p>
        </p:txBody>
      </p:sp>
      <p:sp>
        <p:nvSpPr>
          <p:cNvPr id="153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BDA6BE-A3D5-44C3-BD34-6AF76CED3EC3}" type="slidenum">
              <a:rPr lang="en-US" sz="1400"/>
              <a:pPr eaLnBrk="1" hangingPunct="1"/>
              <a:t>14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sp>
        <p:nvSpPr>
          <p:cNvPr id="15369" name="Content Placeholder 2"/>
          <p:cNvSpPr txBox="1">
            <a:spLocks/>
          </p:cNvSpPr>
          <p:nvPr/>
        </p:nvSpPr>
        <p:spPr bwMode="auto">
          <a:xfrm>
            <a:off x="228600" y="4267200"/>
            <a:ext cx="4267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1-port measurement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1 fundamental frequency (low)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cs typeface="Tahoma" charset="0"/>
              </a:rPr>
              <a:t>11 </a:t>
            </a:r>
            <a:r>
              <a:rPr lang="en-US" sz="2000" dirty="0">
                <a:cs typeface="Tahoma" charset="0"/>
              </a:rPr>
              <a:t>harmonics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1 power level, 2 input bias levels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cs typeface="Tahoma" charset="0"/>
              </a:rPr>
              <a:t>26 </a:t>
            </a:r>
            <a:r>
              <a:rPr lang="en-US" sz="2000" dirty="0" err="1">
                <a:cs typeface="Tahoma" charset="0"/>
              </a:rPr>
              <a:t>kB</a:t>
            </a:r>
            <a:endParaRPr lang="en-US" sz="2000" dirty="0">
              <a:cs typeface="Tahoma" charset="0"/>
            </a:endParaRPr>
          </a:p>
        </p:txBody>
      </p:sp>
      <p:sp>
        <p:nvSpPr>
          <p:cNvPr id="15371" name="Content Placeholder 2"/>
          <p:cNvSpPr txBox="1">
            <a:spLocks/>
          </p:cNvSpPr>
          <p:nvPr/>
        </p:nvSpPr>
        <p:spPr bwMode="auto">
          <a:xfrm>
            <a:off x="4495800" y="4267200"/>
            <a:ext cx="4343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2-port measurement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1 fundamental frequency (high)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7 harmonics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1 power </a:t>
            </a:r>
            <a:r>
              <a:rPr lang="en-US" sz="2000" dirty="0" smtClean="0">
                <a:cs typeface="Tahoma" charset="0"/>
              </a:rPr>
              <a:t>level, </a:t>
            </a:r>
            <a:r>
              <a:rPr lang="en-US" sz="2000" dirty="0">
                <a:cs typeface="Tahoma" charset="0"/>
              </a:rPr>
              <a:t>2 input bias levels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cs typeface="Tahoma" charset="0"/>
              </a:rPr>
              <a:t>39 </a:t>
            </a:r>
            <a:r>
              <a:rPr lang="en-US" sz="2000" dirty="0" err="1">
                <a:cs typeface="Tahoma" charset="0"/>
              </a:rPr>
              <a:t>kB</a:t>
            </a:r>
            <a:endParaRPr lang="en-US" sz="2000" dirty="0">
              <a:cs typeface="Tahoma" charset="0"/>
            </a:endParaRPr>
          </a:p>
        </p:txBody>
      </p:sp>
      <p:pic>
        <p:nvPicPr>
          <p:cNvPr id="2" name="Picture 1"/>
          <p:cNvPicPr/>
          <p:nvPr>
            <p:extLst>
              <p:ext uri="{D42A27DB-BD31-4B8C-83A1-F6EECF244321}">
                <p14:modId xmlns:p14="http://schemas.microsoft.com/office/powerpoint/2010/main" val="58098462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5800" y="2388571"/>
            <a:ext cx="1857914" cy="1857914"/>
          </a:xfrm>
          <a:prstGeom prst="rect">
            <a:avLst/>
          </a:prstGeom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334535391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921250" y="2406650"/>
            <a:ext cx="1860550" cy="1860550"/>
          </a:xfrm>
          <a:prstGeom prst="rect">
            <a:avLst/>
          </a:prstGeom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71249"/>
            <a:ext cx="23812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Simulating with X-Parameters</a:t>
            </a: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200400"/>
          </a:xfrm>
        </p:spPr>
        <p:txBody>
          <a:bodyPr/>
          <a:lstStyle/>
          <a:p>
            <a:r>
              <a:rPr lang="en-US" dirty="0" smtClean="0">
                <a:cs typeface="Tahoma" charset="0"/>
              </a:rPr>
              <a:t>Can only use X-parameter data in Harmonic Balance (HB) simulations, which are steady-state (periodic).</a:t>
            </a:r>
          </a:p>
          <a:p>
            <a:r>
              <a:rPr lang="en-US" dirty="0" smtClean="0">
                <a:cs typeface="Tahoma" charset="0"/>
              </a:rPr>
              <a:t>Use scattered and incident waves to calculate voltage and current needed for IBIS tables.</a:t>
            </a:r>
          </a:p>
          <a:p>
            <a:endParaRPr lang="en-US" dirty="0" smtClean="0">
              <a:cs typeface="Tahoma" charset="0"/>
            </a:endParaRPr>
          </a:p>
        </p:txBody>
      </p:sp>
      <p:sp>
        <p:nvSpPr>
          <p:cNvPr id="1638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163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9608DE4-6CA3-46C4-B11B-360DAE9AC178}" type="slidenum">
              <a:rPr lang="en-US" sz="1400"/>
              <a:pPr eaLnBrk="1" hangingPunct="1"/>
              <a:t>15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graphicFrame>
        <p:nvGraphicFramePr>
          <p:cNvPr id="16386" name="Object 1"/>
          <p:cNvGraphicFramePr>
            <a:graphicFrameLocks noChangeAspect="1"/>
          </p:cNvGraphicFramePr>
          <p:nvPr/>
        </p:nvGraphicFramePr>
        <p:xfrm>
          <a:off x="3733800" y="4648200"/>
          <a:ext cx="3500438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6" name="Equation" r:id="rId3" imgW="1091726" imgH="482391" progId="Equation.DSMT4">
                  <p:embed/>
                </p:oleObj>
              </mc:Choice>
              <mc:Fallback>
                <p:oleObj name="Equation" r:id="rId3" imgW="1091726" imgH="482391" progId="Equation.DSMT4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4648200"/>
                        <a:ext cx="3500438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x2ibis Flowchart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2DB230-5DBB-4B00-91F5-775B941C0C94}" type="slidenum">
              <a:rPr lang="en-US" sz="1400"/>
              <a:pPr eaLnBrk="1" hangingPunct="1"/>
              <a:t>16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533525"/>
            <a:ext cx="894397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918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I-V Curve Calculation from X-Parameter Measurement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401764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>
                <a:ea typeface="+mn-ea"/>
              </a:rPr>
              <a:t>Apply 1-tone voltage stimulus same as for generation.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Measure input current and plot against input voltage.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Normalize voltage so curve goes through (0 V, 0 mA).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6EEA28C-A996-4746-B934-D0AA95BACCCA}" type="slidenum">
              <a:rPr lang="en-US" sz="1400"/>
              <a:pPr eaLnBrk="1" hangingPunct="1"/>
              <a:t>17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136605"/>
            <a:ext cx="5105400" cy="182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76400"/>
            <a:ext cx="3028950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I-V Curve Generation Results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7E9511C-29BB-42B5-9A57-9F54FAC04213}" type="slidenum">
              <a:rPr lang="en-US" sz="1400"/>
              <a:pPr eaLnBrk="1" hangingPunct="1"/>
              <a:t>18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27038" y="5867400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>
              <a:spcBef>
                <a:spcPct val="20000"/>
              </a:spcBef>
            </a:pPr>
            <a:r>
              <a:rPr lang="en-US" dirty="0">
                <a:solidFill>
                  <a:srgbClr val="F47F24"/>
                </a:solidFill>
                <a:cs typeface="Tahoma" charset="0"/>
              </a:rPr>
              <a:t>x</a:t>
            </a:r>
            <a:r>
              <a:rPr lang="en-US" dirty="0" smtClean="0">
                <a:solidFill>
                  <a:srgbClr val="F47F24"/>
                </a:solidFill>
                <a:cs typeface="Tahoma" charset="0"/>
              </a:rPr>
              <a:t>2ibis</a:t>
            </a:r>
            <a:r>
              <a:rPr lang="en-US" dirty="0" smtClean="0">
                <a:cs typeface="Tahoma" charset="0"/>
              </a:rPr>
              <a:t> and </a:t>
            </a:r>
            <a:r>
              <a:rPr lang="en-US" dirty="0" smtClean="0">
                <a:solidFill>
                  <a:srgbClr val="0535BB"/>
                </a:solidFill>
                <a:cs typeface="Tahoma" charset="0"/>
              </a:rPr>
              <a:t>s2ibis</a:t>
            </a:r>
            <a:r>
              <a:rPr lang="en-US" dirty="0" smtClean="0">
                <a:cs typeface="Tahoma" charset="0"/>
              </a:rPr>
              <a:t> have excellent match</a:t>
            </a:r>
            <a:endParaRPr lang="en-US" dirty="0">
              <a:cs typeface="Tahom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34" y="1426445"/>
            <a:ext cx="8679866" cy="44409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x2ibis Flowchart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2DB230-5DBB-4B00-91F5-775B941C0C94}" type="slidenum">
              <a:rPr lang="en-US" sz="1400"/>
              <a:pPr eaLnBrk="1" hangingPunct="1"/>
              <a:t>19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533525"/>
            <a:ext cx="894397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13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Motivation</a:t>
            </a:r>
          </a:p>
          <a:p>
            <a:r>
              <a:rPr lang="en-US" dirty="0" smtClean="0">
                <a:cs typeface="Tahoma" charset="0"/>
              </a:rPr>
              <a:t>Background</a:t>
            </a:r>
          </a:p>
          <a:p>
            <a:r>
              <a:rPr lang="en-US" dirty="0" smtClean="0">
                <a:cs typeface="Tahoma" charset="0"/>
              </a:rPr>
              <a:t>IBIS Model Construction</a:t>
            </a:r>
          </a:p>
          <a:p>
            <a:pPr lvl="1"/>
            <a:r>
              <a:rPr lang="en-US" dirty="0" smtClean="0">
                <a:cs typeface="Tahoma" charset="0"/>
              </a:rPr>
              <a:t>X-parameter File Generation</a:t>
            </a:r>
          </a:p>
          <a:p>
            <a:pPr lvl="1"/>
            <a:r>
              <a:rPr lang="en-US" dirty="0" smtClean="0">
                <a:cs typeface="Tahoma" charset="0"/>
              </a:rPr>
              <a:t>Simulations to Produce IBIS Model</a:t>
            </a:r>
          </a:p>
          <a:p>
            <a:r>
              <a:rPr lang="en-US" dirty="0" smtClean="0">
                <a:cs typeface="Tahoma" charset="0"/>
              </a:rPr>
              <a:t>Conclusions/Comments</a:t>
            </a:r>
          </a:p>
          <a:p>
            <a:r>
              <a:rPr lang="en-US" dirty="0" smtClean="0">
                <a:cs typeface="Tahoma" charset="0"/>
              </a:rPr>
              <a:t>Future Work</a:t>
            </a:r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cs typeface="+mn-cs"/>
              </a:rPr>
              <a:t>1/31/2013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AB657D-1D5A-4DCB-830E-8AC50136598E}" type="slidenum">
              <a:rPr lang="en-US" sz="1400"/>
              <a:pPr eaLnBrk="1" hangingPunct="1"/>
              <a:t>2</a:t>
            </a:fld>
            <a:endParaRPr lang="en-US" sz="1400"/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12"/>
          </p:nvPr>
        </p:nvSpPr>
        <p:spPr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err="1" smtClean="0"/>
              <a:t>Comberiate IBIS Summit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33932"/>
            <a:ext cx="2971800" cy="259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V-t Curve Calculation from X-Parameter Measurement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011363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>
                <a:ea typeface="+mn-ea"/>
              </a:rPr>
              <a:t>Approximate a step function with a sinusoid.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Generate V-t rising and falling curves from the corresponding portions of the response to the stimulus.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Normalize beginning and end points to match I-V data.</a:t>
            </a:r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  <a:endParaRPr lang="en-US" sz="1400" dirty="0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AE432-FC77-4A7C-BBD2-C51F1A5AF1E9}" type="slidenum">
              <a:rPr lang="en-US" sz="1400"/>
              <a:pPr eaLnBrk="1" hangingPunct="1"/>
              <a:t>20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63719"/>
            <a:ext cx="5048250" cy="180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V-t Curve Generation Results</a:t>
            </a: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C54E6A5-6FB8-4AE5-A7D4-AADA5D84B8FA}" type="slidenum">
              <a:rPr lang="en-US" sz="1400"/>
              <a:pPr eaLnBrk="1" hangingPunct="1"/>
              <a:t>21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sp>
        <p:nvSpPr>
          <p:cNvPr id="20487" name="Content Placeholder 2"/>
          <p:cNvSpPr txBox="1">
            <a:spLocks/>
          </p:cNvSpPr>
          <p:nvPr/>
        </p:nvSpPr>
        <p:spPr bwMode="auto">
          <a:xfrm>
            <a:off x="427038" y="5715001"/>
            <a:ext cx="822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>
              <a:spcBef>
                <a:spcPct val="20000"/>
              </a:spcBef>
            </a:pPr>
            <a:r>
              <a:rPr lang="en-US" sz="2800" dirty="0">
                <a:cs typeface="Tahoma" charset="0"/>
              </a:rPr>
              <a:t>x</a:t>
            </a:r>
            <a:r>
              <a:rPr lang="en-US" sz="2800" dirty="0" smtClean="0">
                <a:cs typeface="Tahoma" charset="0"/>
              </a:rPr>
              <a:t>2ibis and s2ibis have reasonable match</a:t>
            </a:r>
            <a:endParaRPr lang="en-US" sz="2800" dirty="0">
              <a:cs typeface="Tahoma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8229599" cy="418491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Putting It All Together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914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800" dirty="0" smtClean="0">
                <a:cs typeface="Tahoma" charset="0"/>
              </a:rPr>
              <a:t>Comparison of x2ibis and s2ibis models with PRBS stimulus: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EC277AF-6A4D-4014-8E37-2E5846552DD0}" type="slidenum">
              <a:rPr lang="en-US" sz="1400"/>
              <a:pPr eaLnBrk="1" hangingPunct="1"/>
              <a:t>22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21511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714" y="2515670"/>
            <a:ext cx="3805235" cy="312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3276600" y="3352800"/>
            <a:ext cx="17526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3" name="TextBox 14"/>
          <p:cNvSpPr txBox="1">
            <a:spLocks noChangeArrowheads="1"/>
          </p:cNvSpPr>
          <p:nvPr/>
        </p:nvSpPr>
        <p:spPr bwMode="auto">
          <a:xfrm>
            <a:off x="493713" y="5879068"/>
            <a:ext cx="3392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56F00"/>
                </a:solidFill>
              </a:rPr>
              <a:t>x2ibis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and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0535BB"/>
                </a:solidFill>
              </a:rPr>
              <a:t>s2ibis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match well</a:t>
            </a:r>
            <a:endParaRPr lang="en-US" sz="1800" dirty="0"/>
          </a:p>
        </p:txBody>
      </p:sp>
      <p:pic>
        <p:nvPicPr>
          <p:cNvPr id="21514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5200" y="2367045"/>
            <a:ext cx="5514784" cy="381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ahoma" charset="0"/>
              </a:rPr>
              <a:t>Conclusions/Comments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ea typeface="+mn-ea"/>
              </a:rPr>
              <a:t>Only 2 small X-parameter files needed, &lt;100kB.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IBIS data is generated in a seamless manner.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Ability to include second-order effects to improve accuracy.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Could include multiple frequencies in the V-t curve .</a:t>
            </a:r>
            <a:r>
              <a:rPr lang="en-US" dirty="0" err="1" smtClean="0">
                <a:ea typeface="+mn-ea"/>
              </a:rPr>
              <a:t>xnp</a:t>
            </a:r>
            <a:r>
              <a:rPr lang="en-US" dirty="0" smtClean="0">
                <a:ea typeface="+mn-ea"/>
              </a:rPr>
              <a:t> file to vary rise times.</a:t>
            </a:r>
          </a:p>
          <a:p>
            <a:pPr>
              <a:defRPr/>
            </a:pPr>
            <a:r>
              <a:rPr lang="en-US" dirty="0" smtClean="0">
                <a:ea typeface="+mn-ea"/>
              </a:rPr>
              <a:t>Ideally, these .</a:t>
            </a:r>
            <a:r>
              <a:rPr lang="en-US" dirty="0" err="1" smtClean="0">
                <a:ea typeface="+mn-ea"/>
              </a:rPr>
              <a:t>xnp</a:t>
            </a:r>
            <a:r>
              <a:rPr lang="en-US" dirty="0" smtClean="0">
                <a:ea typeface="+mn-ea"/>
              </a:rPr>
              <a:t> files could be sent to model developer instead of SPICE </a:t>
            </a:r>
            <a:r>
              <a:rPr lang="en-US" dirty="0" err="1" smtClean="0">
                <a:ea typeface="+mn-ea"/>
              </a:rPr>
              <a:t>netlist</a:t>
            </a:r>
            <a:r>
              <a:rPr lang="en-US" dirty="0" smtClean="0">
                <a:ea typeface="+mn-ea"/>
              </a:rPr>
              <a:t>.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9456C08-DCB8-40BB-97F3-A26A495D6C95}" type="slidenum">
              <a:rPr lang="en-US" sz="1400"/>
              <a:pPr eaLnBrk="1" hangingPunct="1"/>
              <a:t>23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</p:spTree>
    <p:extLst>
      <p:ext uri="{BB962C8B-B14F-4D97-AF65-F5344CB8AC3E}">
        <p14:creationId xmlns:p14="http://schemas.microsoft.com/office/powerpoint/2010/main" val="761409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029200"/>
          </a:xfrm>
        </p:spPr>
        <p:txBody>
          <a:bodyPr/>
          <a:lstStyle/>
          <a:p>
            <a:r>
              <a:rPr lang="en-US" dirty="0" smtClean="0"/>
              <a:t>Improve approximation of ideal step for V-t curve generation.</a:t>
            </a:r>
          </a:p>
          <a:p>
            <a:r>
              <a:rPr lang="en-US" dirty="0" smtClean="0"/>
              <a:t>Perform x2ibis on more complicated buffer circuits.</a:t>
            </a:r>
          </a:p>
          <a:p>
            <a:pPr lvl="1"/>
            <a:r>
              <a:rPr lang="en-US" dirty="0" smtClean="0"/>
              <a:t>Include </a:t>
            </a:r>
            <a:r>
              <a:rPr lang="en-US" dirty="0" err="1" smtClean="0"/>
              <a:t>parasitics</a:t>
            </a:r>
            <a:r>
              <a:rPr lang="en-US" dirty="0" smtClean="0"/>
              <a:t>, clamps, etc.</a:t>
            </a:r>
          </a:p>
          <a:p>
            <a:pPr lvl="1"/>
            <a:r>
              <a:rPr lang="en-US" dirty="0" smtClean="0"/>
              <a:t>Include equalizer blocks </a:t>
            </a:r>
          </a:p>
          <a:p>
            <a:r>
              <a:rPr lang="en-US" dirty="0" smtClean="0"/>
              <a:t>Develop transient simulation techniques for use with .</a:t>
            </a:r>
            <a:r>
              <a:rPr lang="en-US" dirty="0" err="1" smtClean="0"/>
              <a:t>xnp</a:t>
            </a:r>
            <a:r>
              <a:rPr lang="en-US" dirty="0" smtClean="0"/>
              <a:t> files.</a:t>
            </a:r>
          </a:p>
          <a:p>
            <a:r>
              <a:rPr lang="en-US" dirty="0" smtClean="0"/>
              <a:t>Implement BIRD releases (95 &amp; 98)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1/31/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0FBF9-8702-45AC-83D1-833F245E20E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Comberiate IBIS Summit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34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Signal Integrity Research Group at the University of Illinois at Urbana-Champaign.</a:t>
            </a:r>
          </a:p>
          <a:p>
            <a:pPr lvl="1"/>
            <a:r>
              <a:rPr lang="en-US" dirty="0" err="1" smtClean="0"/>
              <a:t>Xu</a:t>
            </a:r>
            <a:r>
              <a:rPr lang="en-US" dirty="0" smtClean="0"/>
              <a:t> Chen</a:t>
            </a:r>
          </a:p>
          <a:p>
            <a:r>
              <a:rPr lang="en-US" dirty="0" smtClean="0"/>
              <a:t>Agilent Technologies, Inc. for providing the X-parameter platform.</a:t>
            </a:r>
          </a:p>
          <a:p>
            <a:pPr lvl="1"/>
            <a:r>
              <a:rPr lang="en-US" dirty="0" smtClean="0"/>
              <a:t>Loren Betts</a:t>
            </a:r>
          </a:p>
          <a:p>
            <a:pPr lvl="1"/>
            <a:r>
              <a:rPr lang="en-US" dirty="0" smtClean="0"/>
              <a:t>Steve </a:t>
            </a:r>
            <a:r>
              <a:rPr lang="en-US" dirty="0" err="1" smtClean="0"/>
              <a:t>Fulwider</a:t>
            </a:r>
            <a:endParaRPr lang="en-US" dirty="0" smtClean="0"/>
          </a:p>
          <a:p>
            <a:pPr lvl="1"/>
            <a:r>
              <a:rPr lang="en-US" dirty="0" smtClean="0"/>
              <a:t>David Root</a:t>
            </a:r>
          </a:p>
          <a:p>
            <a:pPr lvl="1"/>
            <a:r>
              <a:rPr lang="en-US" dirty="0" smtClean="0"/>
              <a:t>Eric Iverson</a:t>
            </a:r>
          </a:p>
          <a:p>
            <a:r>
              <a:rPr lang="en-US" dirty="0" smtClean="0"/>
              <a:t>This research was made possible with United States Government support under and awarded by </a:t>
            </a:r>
            <a:r>
              <a:rPr lang="en-US" dirty="0" err="1" smtClean="0"/>
              <a:t>DoD</a:t>
            </a:r>
            <a:r>
              <a:rPr lang="en-US" dirty="0" smtClean="0"/>
              <a:t>, Air Force Office of Scientific Research, National Defense Science and Engineering Graduate (NDSEG) Fellowship, 32 CFR 168a and through the support of the National Science Foundation.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1/31/</a:t>
            </a:r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0FBF9-8702-45AC-83D1-833F245E20E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Comberiate IBIS Summit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References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en-US" sz="1400" dirty="0" smtClean="0">
                <a:cs typeface="Tahoma" charset="0"/>
              </a:rPr>
              <a:t>[1] </a:t>
            </a:r>
            <a:r>
              <a:rPr lang="en-US" sz="1400" dirty="0">
                <a:cs typeface="Tahoma" charset="0"/>
              </a:rPr>
              <a:t>s2ibis3 </a:t>
            </a:r>
            <a:r>
              <a:rPr lang="en-US" sz="1400" dirty="0" smtClean="0">
                <a:cs typeface="Tahoma" charset="0"/>
              </a:rPr>
              <a:t>v1.1.  Copyright © North Carolina State University. Last modified: March 27, 2006.</a:t>
            </a:r>
            <a:endParaRPr lang="en-US" sz="1400" dirty="0">
              <a:cs typeface="Tahoma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en-US" sz="1400" dirty="0" smtClean="0">
                <a:cs typeface="Tahoma" charset="0"/>
              </a:rPr>
              <a:t>[2] C. Warwick, </a:t>
            </a:r>
            <a:r>
              <a:rPr lang="en-US" sz="1400" dirty="0">
                <a:cs typeface="Tahoma" charset="0"/>
              </a:rPr>
              <a:t>“</a:t>
            </a:r>
            <a:r>
              <a:rPr lang="en-US" sz="1400" dirty="0"/>
              <a:t>What About the *.</a:t>
            </a:r>
            <a:r>
              <a:rPr lang="en-US" sz="1400" dirty="0" err="1"/>
              <a:t>ibs</a:t>
            </a:r>
            <a:r>
              <a:rPr lang="en-US" sz="1400" dirty="0"/>
              <a:t> File</a:t>
            </a:r>
            <a:r>
              <a:rPr lang="en-US" sz="1400" dirty="0" smtClean="0"/>
              <a:t>?” blog, 15</a:t>
            </a:r>
            <a:r>
              <a:rPr lang="en-US" sz="1400" dirty="0" smtClean="0">
                <a:cs typeface="Tahoma" charset="0"/>
              </a:rPr>
              <a:t> December, 2011; </a:t>
            </a:r>
            <a:r>
              <a:rPr lang="en-US" sz="1400" dirty="0">
                <a:cs typeface="Tahoma" charset="0"/>
              </a:rPr>
              <a:t>http://signal-integrity.tm.agilent.com/2011/what-about-the-ibs-file</a:t>
            </a:r>
            <a:r>
              <a:rPr lang="en-US" sz="1400" dirty="0" smtClean="0">
                <a:cs typeface="Tahoma" charset="0"/>
              </a:rPr>
              <a:t>/.</a:t>
            </a:r>
            <a:endParaRPr lang="en-US" sz="1400" dirty="0">
              <a:cs typeface="Tahoma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cs typeface="Tahoma" charset="0"/>
              </a:rPr>
              <a:t>[3] </a:t>
            </a:r>
            <a:r>
              <a:rPr lang="en-US" sz="1400" dirty="0"/>
              <a:t>“X-Parameters Trademark Usage, Open Documentation and Partnerships</a:t>
            </a:r>
            <a:r>
              <a:rPr lang="en-US" sz="1400" dirty="0" smtClean="0"/>
              <a:t>,” http</a:t>
            </a:r>
            <a:r>
              <a:rPr lang="en-US" sz="1400" dirty="0"/>
              <a:t>://</a:t>
            </a:r>
            <a:r>
              <a:rPr lang="en-US" sz="1400" dirty="0" smtClean="0"/>
              <a:t>www.home.agilent.com/agilent/editorial.jspx?cc=US&amp;lc=eng&amp;ckey=1822138&amp;id=1822138&amp;cmpid=zzfindeesof-x-parameters-info.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cs typeface="Tahoma" charset="0"/>
              </a:rPr>
              <a:t>[4] Agilent Technologies, “</a:t>
            </a:r>
            <a:r>
              <a:rPr lang="en-US" sz="1400" dirty="0" smtClean="0"/>
              <a:t>PNA-X </a:t>
            </a:r>
            <a:r>
              <a:rPr lang="en-US" sz="1400" dirty="0"/>
              <a:t>Nonlinear Vector Network Analyzer (NVNA),” January 2013. http://</a:t>
            </a:r>
            <a:r>
              <a:rPr lang="en-US" sz="1400" dirty="0" smtClean="0"/>
              <a:t>www.home.agilent.com/en/pd-1381958/pna-x-nonlinear-vector-network-analyzer-nvna-options-510-514-518-and-520.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cs typeface="Tahoma" charset="0"/>
              </a:rPr>
              <a:t>[5] </a:t>
            </a:r>
            <a:r>
              <a:rPr lang="en-US" sz="1400" dirty="0"/>
              <a:t>J. </a:t>
            </a:r>
            <a:r>
              <a:rPr lang="en-US" sz="1400" dirty="0" err="1"/>
              <a:t>Verspecht</a:t>
            </a:r>
            <a:r>
              <a:rPr lang="en-US" sz="1400" dirty="0"/>
              <a:t> and D. E. Root, </a:t>
            </a:r>
            <a:r>
              <a:rPr lang="en-US" sz="1400" dirty="0" smtClean="0"/>
              <a:t>“</a:t>
            </a:r>
            <a:r>
              <a:rPr lang="en-US" sz="1400" dirty="0" err="1" smtClean="0"/>
              <a:t>Polyharmonic</a:t>
            </a:r>
            <a:r>
              <a:rPr lang="en-US" sz="1400" dirty="0" smtClean="0"/>
              <a:t> </a:t>
            </a:r>
            <a:r>
              <a:rPr lang="en-US" sz="1400" dirty="0"/>
              <a:t>Distortion Modeling</a:t>
            </a:r>
            <a:r>
              <a:rPr lang="en-US" sz="1400" dirty="0" smtClean="0"/>
              <a:t>,” </a:t>
            </a:r>
            <a:r>
              <a:rPr lang="en-US" sz="1400" dirty="0"/>
              <a:t>IEEE Magazine, June 2006, pp. 44-57.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en-US" sz="1400" dirty="0" smtClean="0">
                <a:cs typeface="Tahoma" charset="0"/>
              </a:rPr>
              <a:t>[6] The IBIS Open Forum, “I/O Buffer Information Specification Version 5.1.”  Ratified August 24, 2012.  </a:t>
            </a:r>
            <a:r>
              <a:rPr lang="en-US" sz="1400" dirty="0" smtClean="0"/>
              <a:t>IBIS </a:t>
            </a:r>
            <a:r>
              <a:rPr lang="en-US" sz="1400" dirty="0"/>
              <a:t>homepage: http://www.eigroup.org/ibis</a:t>
            </a:r>
            <a:r>
              <a:rPr lang="en-US" sz="1400" dirty="0" smtClean="0"/>
              <a:t>/.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en-US" sz="1400" dirty="0" smtClean="0">
                <a:cs typeface="Tahoma" charset="0"/>
              </a:rPr>
              <a:t>[7] The IBIS Open Forum, “IBIS Modeling Cookbook for IBIS Version 4.0,” Copyright © 2005 Government Electronics and Information Technology Association and The IBIS Open Forum.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cs typeface="Tahoma" charset="0"/>
              </a:rPr>
              <a:t>[8] Agilent Advanced Design System, Version 2011.10 Help Notes, “</a:t>
            </a:r>
            <a:r>
              <a:rPr lang="en-US" sz="1400" dirty="0" smtClean="0"/>
              <a:t>X-Parameter </a:t>
            </a:r>
            <a:r>
              <a:rPr lang="en-US" sz="1400" dirty="0"/>
              <a:t>Generator </a:t>
            </a:r>
            <a:r>
              <a:rPr lang="en-US" sz="1400" dirty="0" smtClean="0"/>
              <a:t>Basics </a:t>
            </a:r>
            <a:r>
              <a:rPr lang="en-US" sz="1400" dirty="0" smtClean="0">
                <a:cs typeface="Tahoma" charset="0"/>
              </a:rPr>
              <a:t>ADS help notes on X-parameter ports.” </a:t>
            </a:r>
            <a:r>
              <a:rPr lang="en-US" sz="1400" dirty="0"/>
              <a:t>Copyright </a:t>
            </a:r>
            <a:r>
              <a:rPr lang="en-US" sz="1400" dirty="0" smtClean="0"/>
              <a:t>© </a:t>
            </a:r>
            <a:r>
              <a:rPr lang="en-US" sz="1400" dirty="0"/>
              <a:t>1983-2011, Agilent Technologies</a:t>
            </a:r>
            <a:r>
              <a:rPr lang="en-US" sz="1400" dirty="0" smtClean="0"/>
              <a:t>.</a:t>
            </a:r>
            <a:endParaRPr lang="en-US" sz="1400" dirty="0" smtClean="0">
              <a:cs typeface="Tahoma" charset="0"/>
            </a:endParaRPr>
          </a:p>
        </p:txBody>
      </p:sp>
      <p:sp>
        <p:nvSpPr>
          <p:cNvPr id="2355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5393F8-B20A-4D6E-B4F7-4A891804C477}" type="slidenum">
              <a:rPr lang="en-US" sz="1400"/>
              <a:pPr eaLnBrk="1" hangingPunct="1"/>
              <a:t>26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 dirty="0" smtClean="0">
                <a:cs typeface="Tahoma" charset="0"/>
              </a:rPr>
              <a:t>IBIS </a:t>
            </a:r>
            <a:r>
              <a:rPr lang="en-US" sz="2700" dirty="0">
                <a:cs typeface="Tahoma" charset="0"/>
              </a:rPr>
              <a:t>models can be difficult to generate, especially without revealing IP to the model generator.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cs typeface="Tahoma" charset="0"/>
              </a:rPr>
              <a:t>NC State’s s2ibis3 </a:t>
            </a:r>
            <a:r>
              <a:rPr lang="en-US" sz="2400" dirty="0" smtClean="0">
                <a:cs typeface="Tahoma" charset="0"/>
              </a:rPr>
              <a:t>[1] </a:t>
            </a:r>
            <a:r>
              <a:rPr lang="en-US" sz="2400" dirty="0">
                <a:cs typeface="Tahoma" charset="0"/>
              </a:rPr>
              <a:t>is still the open-source standard for simulated IBIS generation </a:t>
            </a:r>
            <a:r>
              <a:rPr lang="en-US" sz="2400" dirty="0" smtClean="0">
                <a:cs typeface="Tahoma" charset="0"/>
              </a:rPr>
              <a:t>[2].</a:t>
            </a:r>
            <a:endParaRPr lang="en-US" sz="2700" dirty="0" smtClean="0">
              <a:cs typeface="Tahoma" charset="0"/>
            </a:endParaRPr>
          </a:p>
          <a:p>
            <a:pPr>
              <a:lnSpc>
                <a:spcPct val="90000"/>
              </a:lnSpc>
            </a:pPr>
            <a:r>
              <a:rPr lang="en-US" sz="2700" dirty="0" smtClean="0">
                <a:cs typeface="Tahoma" charset="0"/>
              </a:rPr>
              <a:t>X-parameters [3]:</a:t>
            </a:r>
            <a:endParaRPr lang="en-US" sz="2400" dirty="0" smtClean="0">
              <a:cs typeface="Tahoma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cs typeface="Tahoma" charset="0"/>
              </a:rPr>
              <a:t>Are </a:t>
            </a:r>
            <a:r>
              <a:rPr lang="en-US" sz="2400" dirty="0">
                <a:cs typeface="Tahoma" charset="0"/>
              </a:rPr>
              <a:t>behavioral, protect IP</a:t>
            </a:r>
            <a:r>
              <a:rPr lang="en-US" sz="2400" dirty="0" smtClean="0">
                <a:cs typeface="Tahoma" charset="0"/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cs typeface="Tahoma" charset="0"/>
              </a:rPr>
              <a:t>Are the mathematical superset of S parameters.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cs typeface="Tahoma" charset="0"/>
              </a:rPr>
              <a:t>Can describe nonlinear effects.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cs typeface="Tahoma" charset="0"/>
              </a:rPr>
              <a:t>Can be measured with NVNAs [4].</a:t>
            </a:r>
          </a:p>
          <a:p>
            <a:pPr>
              <a:lnSpc>
                <a:spcPct val="90000"/>
              </a:lnSpc>
            </a:pPr>
            <a:r>
              <a:rPr lang="en-US" sz="2700" dirty="0" smtClean="0">
                <a:cs typeface="Tahoma" charset="0"/>
              </a:rPr>
              <a:t>Would like for designers to be able to exchange .</a:t>
            </a:r>
            <a:r>
              <a:rPr lang="en-US" sz="2700" dirty="0" err="1" smtClean="0">
                <a:cs typeface="Tahoma" charset="0"/>
              </a:rPr>
              <a:t>xnp</a:t>
            </a:r>
            <a:r>
              <a:rPr lang="en-US" sz="2700" dirty="0" smtClean="0">
                <a:cs typeface="Tahoma" charset="0"/>
              </a:rPr>
              <a:t> files and generate IBIS models from them.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cs typeface="+mn-cs"/>
              </a:rPr>
              <a:t>1</a:t>
            </a:r>
            <a:r>
              <a:rPr lang="en-US" dirty="0" smtClean="0">
                <a:cs typeface="+mn-cs"/>
              </a:rPr>
              <a:t>/31/</a:t>
            </a:r>
            <a:r>
              <a:rPr lang="en-US" dirty="0">
                <a:cs typeface="+mn-cs"/>
              </a:rPr>
              <a:t>2013</a:t>
            </a: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0F80B7C-01BD-4063-B259-DAF3BC96BB47}" type="slidenum">
              <a:rPr lang="en-US" sz="1400"/>
              <a:pPr eaLnBrk="1" hangingPunct="1"/>
              <a:t>3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cs typeface="Tahoma" charset="0"/>
              </a:rPr>
              <a:t>Polyharmonic</a:t>
            </a:r>
            <a:r>
              <a:rPr lang="en-US" dirty="0" smtClean="0">
                <a:cs typeface="Tahoma" charset="0"/>
              </a:rPr>
              <a:t> Distortion (PHD) Model [5]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2057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 smtClean="0">
                <a:ea typeface="ＭＳ Ｐゴシック" charset="-128"/>
              </a:rPr>
              <a:t>“Black-box” behavioral model of a nonlinear component defined in the frequency domain.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 smtClean="0">
                <a:ea typeface="ＭＳ Ｐゴシック" charset="-128"/>
              </a:rPr>
              <a:t>Large-signal tone </a:t>
            </a:r>
            <a:r>
              <a:rPr lang="en-US" sz="2400" b="1" i="1" dirty="0">
                <a:solidFill>
                  <a:srgbClr val="F56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i="1" baseline="-25000" dirty="0">
                <a:solidFill>
                  <a:srgbClr val="F56F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sz="2400" dirty="0" smtClean="0">
                <a:ea typeface="ＭＳ Ｐゴシック" charset="-128"/>
              </a:rPr>
              <a:t> is applied to the input.</a:t>
            </a: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sz="2400" dirty="0" smtClean="0">
                <a:ea typeface="ＭＳ Ｐゴシック" charset="-128"/>
              </a:rPr>
              <a:t>Additional “small” harmonic frequency components respond linearly but can also contribute to each other.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cs typeface="+mn-cs"/>
              </a:rPr>
              <a:t>1</a:t>
            </a:r>
            <a:r>
              <a:rPr lang="en-US" dirty="0" smtClean="0">
                <a:cs typeface="+mn-cs"/>
              </a:rPr>
              <a:t>/31/</a:t>
            </a:r>
            <a:r>
              <a:rPr lang="en-US" dirty="0">
                <a:cs typeface="+mn-cs"/>
              </a:rPr>
              <a:t>2013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FBEDEAB-3652-4151-88D1-0AA4BFA3AE70}" type="slidenum">
              <a:rPr lang="en-US" sz="1400"/>
              <a:pPr eaLnBrk="1" hangingPunct="1"/>
              <a:t>4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56" y="3886200"/>
            <a:ext cx="7869044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743200"/>
            <a:ext cx="2116138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X-Parameters Formalism [5]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48150"/>
            <a:ext cx="8229600" cy="2030413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sz="3000" dirty="0" smtClean="0">
                <a:cs typeface="Tahoma" charset="0"/>
              </a:rPr>
              <a:t>Harmonic components of scattered waves are determined by the incident waves and their conjugates.</a:t>
            </a:r>
          </a:p>
          <a:p>
            <a:pPr>
              <a:lnSpc>
                <a:spcPct val="80000"/>
              </a:lnSpc>
            </a:pPr>
            <a:r>
              <a:rPr lang="en-US" sz="3000" i="1" dirty="0" smtClean="0">
                <a:latin typeface="Times New Roman" charset="0"/>
                <a:cs typeface="Times New Roman" charset="0"/>
              </a:rPr>
              <a:t>S</a:t>
            </a:r>
            <a:r>
              <a:rPr lang="en-US" sz="3000" dirty="0" smtClean="0">
                <a:cs typeface="Tahoma" charset="0"/>
              </a:rPr>
              <a:t> and </a:t>
            </a:r>
            <a:r>
              <a:rPr lang="en-US" sz="3000" i="1" dirty="0" smtClean="0">
                <a:latin typeface="Times New Roman" charset="0"/>
                <a:cs typeface="Times New Roman" charset="0"/>
              </a:rPr>
              <a:t>T</a:t>
            </a:r>
            <a:r>
              <a:rPr lang="en-US" sz="3000" dirty="0" smtClean="0">
                <a:cs typeface="Tahoma" charset="0"/>
              </a:rPr>
              <a:t> parameters are functions of frequency, fundamental magnitude, and DC bias.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cs typeface="+mn-cs"/>
              </a:rPr>
              <a:t>1</a:t>
            </a:r>
            <a:r>
              <a:rPr lang="en-US" dirty="0" smtClean="0">
                <a:cs typeface="+mn-cs"/>
              </a:rPr>
              <a:t>/31/</a:t>
            </a:r>
            <a:r>
              <a:rPr lang="en-US" dirty="0">
                <a:cs typeface="+mn-cs"/>
              </a:rPr>
              <a:t>2013</a:t>
            </a:r>
          </a:p>
        </p:txBody>
      </p:sp>
      <p:sp>
        <p:nvSpPr>
          <p:cNvPr id="92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767BA9-E4F9-4616-8F92-610B577696EF}" type="slidenum">
              <a:rPr lang="en-US" sz="1400"/>
              <a:pPr eaLnBrk="1" hangingPunct="1"/>
              <a:t>5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082664"/>
              </p:ext>
            </p:extLst>
          </p:nvPr>
        </p:nvGraphicFramePr>
        <p:xfrm>
          <a:off x="606425" y="1700212"/>
          <a:ext cx="632777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8" name="Equation" r:id="rId4" imgW="2476440" imgH="965160" progId="Equation.DSMT4">
                  <p:embed/>
                </p:oleObj>
              </mc:Choice>
              <mc:Fallback>
                <p:oleObj name="Equation" r:id="rId4" imgW="2476440" imgH="965160" progId="Equation.DSMT4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425" y="1700212"/>
                        <a:ext cx="6327775" cy="218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IBIS Model Construction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cs typeface="+mn-cs"/>
              </a:rPr>
              <a:t>1</a:t>
            </a:r>
            <a:r>
              <a:rPr lang="en-US" dirty="0" smtClean="0">
                <a:cs typeface="+mn-cs"/>
              </a:rPr>
              <a:t>/31/</a:t>
            </a:r>
            <a:r>
              <a:rPr lang="en-US" dirty="0">
                <a:cs typeface="+mn-cs"/>
              </a:rPr>
              <a:t>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7245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dirty="0" smtClean="0">
                <a:cs typeface="Tahoma" charset="0"/>
              </a:rPr>
              <a:t>Starting point: SPICE </a:t>
            </a:r>
            <a:r>
              <a:rPr lang="en-US" sz="3000" dirty="0" err="1" smtClean="0">
                <a:cs typeface="Tahoma" charset="0"/>
              </a:rPr>
              <a:t>netlist</a:t>
            </a:r>
            <a:r>
              <a:rPr lang="en-US" sz="3000" dirty="0" smtClean="0">
                <a:cs typeface="Tahoma" charset="0"/>
              </a:rPr>
              <a:t> for basic inverter, V</a:t>
            </a:r>
            <a:r>
              <a:rPr lang="en-US" sz="3000" baseline="-25000" dirty="0" smtClean="0">
                <a:cs typeface="Tahoma" charset="0"/>
              </a:rPr>
              <a:t>cc</a:t>
            </a:r>
            <a:r>
              <a:rPr lang="en-US" sz="3000" dirty="0" smtClean="0">
                <a:cs typeface="Tahoma" charset="0"/>
              </a:rPr>
              <a:t> = 2.5 V.</a:t>
            </a:r>
          </a:p>
          <a:p>
            <a:pPr>
              <a:lnSpc>
                <a:spcPct val="90000"/>
              </a:lnSpc>
            </a:pPr>
            <a:endParaRPr lang="en-US" sz="3000" dirty="0" smtClean="0">
              <a:cs typeface="Tahoma" charset="0"/>
            </a:endParaRPr>
          </a:p>
          <a:p>
            <a:pPr>
              <a:lnSpc>
                <a:spcPct val="90000"/>
              </a:lnSpc>
            </a:pPr>
            <a:endParaRPr lang="en-US" sz="3000" dirty="0" smtClean="0">
              <a:cs typeface="Tahoma" charset="0"/>
            </a:endParaRPr>
          </a:p>
          <a:p>
            <a:pPr>
              <a:lnSpc>
                <a:spcPct val="90000"/>
              </a:lnSpc>
            </a:pPr>
            <a:endParaRPr lang="en-US" sz="3000" dirty="0">
              <a:cs typeface="Tahoma" charset="0"/>
            </a:endParaRPr>
          </a:p>
          <a:p>
            <a:pPr>
              <a:lnSpc>
                <a:spcPct val="90000"/>
              </a:lnSpc>
            </a:pPr>
            <a:r>
              <a:rPr lang="en-US" sz="3000" dirty="0" smtClean="0">
                <a:cs typeface="Tahoma" charset="0"/>
              </a:rPr>
              <a:t>Goal: IBIS file of output model with no </a:t>
            </a:r>
            <a:r>
              <a:rPr lang="en-US" sz="3000" dirty="0" err="1" smtClean="0">
                <a:cs typeface="Tahoma" charset="0"/>
              </a:rPr>
              <a:t>parasitics</a:t>
            </a:r>
            <a:r>
              <a:rPr lang="en-US" sz="3000" dirty="0" smtClean="0">
                <a:cs typeface="Tahoma" charset="0"/>
              </a:rPr>
              <a:t>, clamps, or AMI [6].</a:t>
            </a:r>
          </a:p>
        </p:txBody>
      </p:sp>
      <p:sp>
        <p:nvSpPr>
          <p:cNvPr id="102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4594964-0E8B-4722-BA86-311E80CEC539}" type="slidenum">
              <a:rPr lang="en-US" sz="1400"/>
              <a:pPr eaLnBrk="1" hangingPunct="1"/>
              <a:t>6</a:t>
            </a:fld>
            <a:endParaRPr lang="en-US" sz="140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057400"/>
            <a:ext cx="23812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Rules/Guidelines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cs typeface="Tahoma" charset="0"/>
              </a:rPr>
              <a:t>Only generating X-parameter data that could be measured with a real NVNA.</a:t>
            </a:r>
          </a:p>
          <a:p>
            <a:pPr>
              <a:lnSpc>
                <a:spcPct val="90000"/>
              </a:lnSpc>
            </a:pPr>
            <a:endParaRPr lang="en-US" dirty="0" smtClean="0">
              <a:cs typeface="Tahoma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ahoma" charset="0"/>
              </a:rPr>
              <a:t>Using </a:t>
            </a:r>
            <a:r>
              <a:rPr lang="en-US" dirty="0">
                <a:cs typeface="Tahoma" charset="0"/>
              </a:rPr>
              <a:t>the IBIS Cookbook v4.0 as a guide to generate I-V and V-t curves [7].</a:t>
            </a:r>
          </a:p>
          <a:p>
            <a:pPr>
              <a:lnSpc>
                <a:spcPct val="90000"/>
              </a:lnSpc>
            </a:pPr>
            <a:endParaRPr lang="en-US" dirty="0" smtClean="0">
              <a:cs typeface="Tahoma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ahoma" charset="0"/>
              </a:rPr>
              <a:t>Comparing </a:t>
            </a:r>
            <a:r>
              <a:rPr lang="en-US" dirty="0">
                <a:cs typeface="Tahoma" charset="0"/>
              </a:rPr>
              <a:t>results to those generated with s2ibis3.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hangingPunct="1"/>
            <a:r>
              <a:rPr lang="en-US" dirty="0"/>
              <a:t>1/31/2013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60FBF9-8702-45AC-83D1-833F245E20E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Comberiate IBIS Summit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9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x2ibis Flowchart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  <a:endParaRPr lang="en-US" sz="1400" dirty="0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02DB230-5DBB-4B00-91F5-775B941C0C94}" type="slidenum">
              <a:rPr lang="en-US" sz="1400"/>
              <a:pPr eaLnBrk="1" hangingPunct="1"/>
              <a:t>8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96" y="1524000"/>
            <a:ext cx="8822554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ahoma" charset="0"/>
              </a:rPr>
              <a:t>Generating X-Parameters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10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cs typeface="Tahoma" charset="0"/>
              </a:rPr>
              <a:t>X-parameters generated with Harmonic Balance simulation.  Need to set proper values for:</a:t>
            </a:r>
          </a:p>
          <a:p>
            <a:pPr lvl="1"/>
            <a:r>
              <a:rPr lang="en-US" dirty="0" smtClean="0">
                <a:cs typeface="Tahoma" charset="0"/>
              </a:rPr>
              <a:t>Frequency range</a:t>
            </a:r>
          </a:p>
          <a:p>
            <a:pPr lvl="1"/>
            <a:r>
              <a:rPr lang="en-US" dirty="0" smtClean="0">
                <a:cs typeface="Tahoma" charset="0"/>
              </a:rPr>
              <a:t>Fundamental power</a:t>
            </a:r>
          </a:p>
          <a:p>
            <a:pPr lvl="1"/>
            <a:r>
              <a:rPr lang="en-US" dirty="0" smtClean="0">
                <a:cs typeface="Tahoma" charset="0"/>
              </a:rPr>
              <a:t>DC bias</a:t>
            </a:r>
          </a:p>
          <a:p>
            <a:r>
              <a:rPr lang="en-US" dirty="0" smtClean="0">
                <a:cs typeface="Tahoma" charset="0"/>
              </a:rPr>
              <a:t>X-parameter measurements are unidirectional because of large-signal fundamental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|A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|.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cs typeface="Tahoma" charset="0"/>
              </a:rPr>
              <a:t>Different types of X-parameter ports [8]:</a:t>
            </a:r>
          </a:p>
          <a:p>
            <a:endParaRPr lang="en-US" dirty="0" smtClean="0">
              <a:cs typeface="Tahoma" charset="0"/>
            </a:endParaRPr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dirty="0" smtClean="0"/>
              <a:t>1/31/2013</a:t>
            </a:r>
            <a:endParaRPr lang="en-US" sz="1400" dirty="0"/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F47D78D-4094-4B8A-B758-EB100EAC85D5}" type="slidenum">
              <a:rPr lang="en-US" sz="1400"/>
              <a:pPr eaLnBrk="1" hangingPunct="1"/>
              <a:t>9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/>
              <a:t>Comberiate IBIS Summit</a:t>
            </a:r>
          </a:p>
        </p:txBody>
      </p:sp>
      <p:sp>
        <p:nvSpPr>
          <p:cNvPr id="12298" name="TextBox 6"/>
          <p:cNvSpPr txBox="1">
            <a:spLocks noChangeArrowheads="1"/>
          </p:cNvSpPr>
          <p:nvPr/>
        </p:nvSpPr>
        <p:spPr bwMode="auto">
          <a:xfrm>
            <a:off x="895350" y="5257800"/>
            <a:ext cx="91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/>
              <a:t>Source</a:t>
            </a:r>
          </a:p>
        </p:txBody>
      </p:sp>
      <p:sp>
        <p:nvSpPr>
          <p:cNvPr id="12299" name="TextBox 10"/>
          <p:cNvSpPr txBox="1">
            <a:spLocks noChangeArrowheads="1"/>
          </p:cNvSpPr>
          <p:nvPr/>
        </p:nvSpPr>
        <p:spPr bwMode="auto">
          <a:xfrm>
            <a:off x="3562350" y="5257800"/>
            <a:ext cx="76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/>
              <a:t>Load</a:t>
            </a:r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6229350" y="5257800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/>
              <a:t>Bias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142706"/>
            <a:ext cx="4953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142706"/>
            <a:ext cx="4953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42706"/>
            <a:ext cx="5238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11431</TotalTime>
  <Words>1159</Words>
  <Application>Microsoft Office PowerPoint</Application>
  <PresentationFormat>On-screen Show (4:3)</PresentationFormat>
  <Paragraphs>205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Default Design</vt:lpstr>
      <vt:lpstr>Equation</vt:lpstr>
      <vt:lpstr>Using X-Parameters* to Generate IBIS Models</vt:lpstr>
      <vt:lpstr>Outline</vt:lpstr>
      <vt:lpstr>Motivation</vt:lpstr>
      <vt:lpstr>Polyharmonic Distortion (PHD) Model [5]</vt:lpstr>
      <vt:lpstr>X-Parameters Formalism [5]</vt:lpstr>
      <vt:lpstr>IBIS Model Construction</vt:lpstr>
      <vt:lpstr>Rules/Guidelines</vt:lpstr>
      <vt:lpstr>x2ibis Flowchart</vt:lpstr>
      <vt:lpstr>Generating X-Parameters</vt:lpstr>
      <vt:lpstr>x2ibis Flowchart</vt:lpstr>
      <vt:lpstr>I-V Curve X-Parameter Generation</vt:lpstr>
      <vt:lpstr>x2ibis Flowchart</vt:lpstr>
      <vt:lpstr>V-t Curve X-Parameter Generation</vt:lpstr>
      <vt:lpstr>What We Have</vt:lpstr>
      <vt:lpstr>Simulating with X-Parameters</vt:lpstr>
      <vt:lpstr>x2ibis Flowchart</vt:lpstr>
      <vt:lpstr>I-V Curve Calculation from X-Parameter Measurement</vt:lpstr>
      <vt:lpstr>I-V Curve Generation Results</vt:lpstr>
      <vt:lpstr>x2ibis Flowchart</vt:lpstr>
      <vt:lpstr>V-t Curve Calculation from X-Parameter Measurement</vt:lpstr>
      <vt:lpstr>V-t Curve Generation Results</vt:lpstr>
      <vt:lpstr>Putting It All Together</vt:lpstr>
      <vt:lpstr>Conclusions/Comments</vt:lpstr>
      <vt:lpstr>Future Work</vt:lpstr>
      <vt:lpstr>Acknowledgments</vt:lpstr>
      <vt:lpstr>References</vt:lpstr>
    </vt:vector>
  </TitlesOfParts>
  <Company>Royse Wagner,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</dc:creator>
  <cp:lastModifiedBy>tcomber2</cp:lastModifiedBy>
  <cp:revision>143</cp:revision>
  <dcterms:created xsi:type="dcterms:W3CDTF">2013-01-22T03:10:01Z</dcterms:created>
  <dcterms:modified xsi:type="dcterms:W3CDTF">2013-01-24T23:04:12Z</dcterms:modified>
</cp:coreProperties>
</file>