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3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</p:sldIdLst>
  <p:sldSz cx="9144000" cy="6858000" type="screen4x3"/>
  <p:notesSz cx="7019925" cy="9305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33399" y="1712595"/>
            <a:ext cx="6701901" cy="1143000"/>
          </a:xfrm>
          <a:effectLst/>
        </p:spPr>
        <p:txBody>
          <a:bodyPr anchor="ctr"/>
          <a:lstStyle>
            <a:lvl1pPr>
              <a:defRPr sz="3000">
                <a:solidFill>
                  <a:srgbClr val="FF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971009"/>
            <a:ext cx="6719656" cy="838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 b="0">
                <a:solidFill>
                  <a:srgbClr val="90909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>
          <a:xfrm>
            <a:off x="221942" y="1047750"/>
            <a:ext cx="8673484" cy="482038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with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222829" y="5040352"/>
            <a:ext cx="8681474" cy="960954"/>
          </a:xfrm>
        </p:spPr>
        <p:txBody>
          <a:bodyPr>
            <a:normAutofit/>
          </a:bodyPr>
          <a:lstStyle>
            <a:lvl1pPr algn="ctr">
              <a:buNone/>
              <a:defRPr sz="2400" i="1">
                <a:solidFill>
                  <a:srgbClr val="30C1BE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12898" y="59870"/>
            <a:ext cx="8664771" cy="78179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2"/>
          </p:nvPr>
        </p:nvSpPr>
        <p:spPr>
          <a:xfrm>
            <a:off x="228600" y="1085850"/>
            <a:ext cx="8667750" cy="3819525"/>
          </a:xfrm>
        </p:spPr>
        <p:txBody>
          <a:bodyPr/>
          <a:lstStyle/>
          <a:p>
            <a:r>
              <a:rPr lang="en-US" dirty="0" smtClean="0"/>
              <a:t>Click icon to add chart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0818" y="4900475"/>
            <a:ext cx="8664605" cy="1136342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12898" y="59004"/>
            <a:ext cx="8664771" cy="78265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1"/>
          </p:nvPr>
        </p:nvSpPr>
        <p:spPr>
          <a:xfrm>
            <a:off x="247650" y="1085850"/>
            <a:ext cx="8648700" cy="3619500"/>
          </a:xfrm>
        </p:spPr>
        <p:txBody>
          <a:bodyPr/>
          <a:lstStyle/>
          <a:p>
            <a:r>
              <a:rPr lang="en-US" dirty="0" smtClean="0"/>
              <a:t>Click icon to add chart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12898" y="59870"/>
            <a:ext cx="8664771" cy="7714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1"/>
          </p:nvPr>
        </p:nvSpPr>
        <p:spPr>
          <a:xfrm>
            <a:off x="247650" y="1085850"/>
            <a:ext cx="8648700" cy="4838700"/>
          </a:xfrm>
        </p:spPr>
        <p:txBody>
          <a:bodyPr/>
          <a:lstStyle/>
          <a:p>
            <a:r>
              <a:rPr lang="en-US" dirty="0" smtClean="0"/>
              <a:t>Click icon to add chart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with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222829" y="5040352"/>
            <a:ext cx="8681474" cy="960954"/>
          </a:xfrm>
        </p:spPr>
        <p:txBody>
          <a:bodyPr>
            <a:normAutofit/>
          </a:bodyPr>
          <a:lstStyle>
            <a:lvl1pPr algn="ctr">
              <a:buNone/>
              <a:defRPr sz="2400" i="1">
                <a:solidFill>
                  <a:srgbClr val="30C1BE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12898" y="58138"/>
            <a:ext cx="8664771" cy="78352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able Placeholder 7"/>
          <p:cNvSpPr>
            <a:spLocks noGrp="1"/>
          </p:cNvSpPr>
          <p:nvPr>
            <p:ph type="tbl" sz="quarter" idx="12"/>
          </p:nvPr>
        </p:nvSpPr>
        <p:spPr>
          <a:xfrm>
            <a:off x="228600" y="1095375"/>
            <a:ext cx="8667750" cy="3743325"/>
          </a:xfrm>
        </p:spPr>
        <p:txBody>
          <a:bodyPr/>
          <a:lstStyle/>
          <a:p>
            <a:r>
              <a:rPr lang="en-US" dirty="0" smtClean="0"/>
              <a:t>Click icon to add table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0818" y="4900475"/>
            <a:ext cx="8664605" cy="1136342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12898" y="68528"/>
            <a:ext cx="8664771" cy="76274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able Placeholder 7"/>
          <p:cNvSpPr>
            <a:spLocks noGrp="1"/>
          </p:cNvSpPr>
          <p:nvPr>
            <p:ph type="tbl" sz="quarter" idx="12"/>
          </p:nvPr>
        </p:nvSpPr>
        <p:spPr>
          <a:xfrm>
            <a:off x="228600" y="1066800"/>
            <a:ext cx="8667750" cy="3648076"/>
          </a:xfrm>
        </p:spPr>
        <p:txBody>
          <a:bodyPr/>
          <a:lstStyle/>
          <a:p>
            <a:r>
              <a:rPr lang="en-US" dirty="0" smtClean="0"/>
              <a:t>Click icon to add table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1"/>
          </p:nvPr>
        </p:nvSpPr>
        <p:spPr>
          <a:xfrm>
            <a:off x="265591" y="1104900"/>
            <a:ext cx="8620957" cy="4878650"/>
          </a:xfrm>
        </p:spPr>
        <p:txBody>
          <a:bodyPr/>
          <a:lstStyle/>
          <a:p>
            <a:r>
              <a:rPr lang="en-US" dirty="0" smtClean="0"/>
              <a:t>Click icon to add table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/>
        </p:nvSpPr>
        <p:spPr bwMode="auto">
          <a:xfrm>
            <a:off x="541020" y="1749038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9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ctrTitle"/>
          </p:nvPr>
        </p:nvSpPr>
        <p:spPr>
          <a:xfrm flipV="1">
            <a:off x="6972300" y="-96519"/>
            <a:ext cx="701040" cy="45719"/>
          </a:xfrm>
        </p:spPr>
        <p:txBody>
          <a:bodyPr anchor="ctr"/>
          <a:lstStyle>
            <a:lvl1pPr>
              <a:defRPr sz="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/>
        </p:nvSpPr>
        <p:spPr bwMode="auto">
          <a:xfrm>
            <a:off x="541020" y="1749038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9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 userDrawn="1"/>
        </p:nvSpPr>
        <p:spPr bwMode="auto">
          <a:xfrm>
            <a:off x="541020" y="1749038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</a:defRPr>
            </a:lvl9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98" y="62344"/>
            <a:ext cx="8664771" cy="7793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446" y="1095375"/>
            <a:ext cx="8674101" cy="4641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668" y="1133474"/>
            <a:ext cx="8668880" cy="368385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222829" y="5040352"/>
            <a:ext cx="8681474" cy="960954"/>
          </a:xfrm>
        </p:spPr>
        <p:txBody>
          <a:bodyPr>
            <a:normAutofit/>
          </a:bodyPr>
          <a:lstStyle>
            <a:lvl1pPr algn="ctr">
              <a:buNone/>
              <a:defRPr sz="2400" i="1">
                <a:solidFill>
                  <a:srgbClr val="30C1BE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7667" y="1104900"/>
            <a:ext cx="4176779" cy="47624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2638" y="1104900"/>
            <a:ext cx="4293912" cy="47624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221941" y="1067627"/>
            <a:ext cx="4225771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 algn="ctr">
              <a:buNone/>
              <a:defRPr sz="2400" b="1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199" y="1067627"/>
            <a:ext cx="4264982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 algn="ctr">
              <a:buNone/>
              <a:defRPr sz="2400" b="1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10"/>
          <p:cNvSpPr>
            <a:spLocks noGrp="1"/>
          </p:cNvSpPr>
          <p:nvPr>
            <p:ph sz="half" idx="2"/>
          </p:nvPr>
        </p:nvSpPr>
        <p:spPr>
          <a:xfrm>
            <a:off x="218982" y="2009775"/>
            <a:ext cx="4246485" cy="3964897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Content Placeholder 12"/>
          <p:cNvSpPr>
            <a:spLocks noGrp="1"/>
          </p:cNvSpPr>
          <p:nvPr>
            <p:ph sz="half" idx="4"/>
          </p:nvPr>
        </p:nvSpPr>
        <p:spPr>
          <a:xfrm>
            <a:off x="4648200" y="2009775"/>
            <a:ext cx="4273858" cy="3964897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04900"/>
            <a:ext cx="5311498" cy="48964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064" y="1095609"/>
            <a:ext cx="3252449" cy="49145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2898" y="70260"/>
            <a:ext cx="8664771" cy="7610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s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12898" y="82384"/>
            <a:ext cx="8664771" cy="75927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217667" y="1095343"/>
            <a:ext cx="4176779" cy="477205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518025" y="1123949"/>
            <a:ext cx="4359275" cy="4770439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222829" y="5040352"/>
            <a:ext cx="8681474" cy="960954"/>
          </a:xfrm>
        </p:spPr>
        <p:txBody>
          <a:bodyPr>
            <a:normAutofit/>
          </a:bodyPr>
          <a:lstStyle>
            <a:lvl1pPr algn="ctr">
              <a:buNone/>
              <a:defRPr sz="2400" i="1">
                <a:solidFill>
                  <a:srgbClr val="30C1BE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221942" y="1076325"/>
            <a:ext cx="8664606" cy="37797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12898" y="60736"/>
            <a:ext cx="8664771" cy="7809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0818" y="5038725"/>
            <a:ext cx="8664605" cy="998092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12898" y="71127"/>
            <a:ext cx="8664771" cy="770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221942" y="1066800"/>
            <a:ext cx="8664606" cy="378928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2898" y="47747"/>
            <a:ext cx="8664771" cy="793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2446" y="1085849"/>
            <a:ext cx="8674101" cy="4651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46644" y="6588125"/>
            <a:ext cx="698500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800"/>
            </a:lvl1pPr>
          </a:lstStyle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  <p:sldLayoutId id="2147483950" r:id="rId12"/>
    <p:sldLayoutId id="2147483951" r:id="rId13"/>
    <p:sldLayoutId id="2147483952" r:id="rId14"/>
    <p:sldLayoutId id="2147483953" r:id="rId15"/>
    <p:sldLayoutId id="2147483954" r:id="rId16"/>
    <p:sldLayoutId id="2147483955" r:id="rId17"/>
    <p:sldLayoutId id="2147483956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3399"/>
        </a:buClr>
        <a:buSzPct val="75000"/>
        <a:buFont typeface="Wingdings" pitchFamily="2" charset="2"/>
        <a:buChar char="n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lr>
          <a:srgbClr val="003399"/>
        </a:buClr>
        <a:buSzPct val="90000"/>
        <a:buFont typeface="Symbol" pitchFamily="18" charset="2"/>
        <a:buChar char="-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3399"/>
        </a:buClr>
        <a:buSzPct val="9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3399"/>
        </a:buClr>
        <a:buSzPct val="90000"/>
        <a:buFont typeface="Symbol" pitchFamily="18" charset="2"/>
        <a:buChar char="-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3399"/>
        </a:buClr>
        <a:buSzPct val="90000"/>
        <a:buFont typeface="Symbol" pitchFamily="18" charset="2"/>
        <a:buChar char="-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3399"/>
        </a:buClr>
        <a:buSzPct val="90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3399"/>
        </a:buClr>
        <a:buSzPct val="90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3399"/>
        </a:buClr>
        <a:buSzPct val="90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3399"/>
        </a:buClr>
        <a:buSzPct val="90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thought.com/products/epd_free.php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dacity.com/overview/Course/cs101/CourseRev/apr2012" TargetMode="External"/><Relationship Id="rId2" Type="http://schemas.openxmlformats.org/officeDocument/2006/relationships/hyperlink" Target="https://github.com/capn-freako/PyAMI/wiki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ibis-atm@freelists.org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399" y="1712595"/>
            <a:ext cx="7620001" cy="1143000"/>
          </a:xfrm>
        </p:spPr>
        <p:txBody>
          <a:bodyPr/>
          <a:lstStyle/>
          <a:p>
            <a:r>
              <a:rPr lang="en-US" dirty="0" smtClean="0"/>
              <a:t>Using Python to Debug IBIS-AMI Models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971008"/>
            <a:ext cx="6719656" cy="1829591"/>
          </a:xfrm>
        </p:spPr>
        <p:txBody>
          <a:bodyPr/>
          <a:lstStyle/>
          <a:p>
            <a:r>
              <a:rPr lang="en-US" dirty="0" smtClean="0"/>
              <a:t>David Banas</a:t>
            </a:r>
          </a:p>
          <a:p>
            <a:r>
              <a:rPr lang="en-US" dirty="0" smtClean="0"/>
              <a:t>IBIS Summit at DesignCon </a:t>
            </a:r>
            <a:r>
              <a:rPr lang="en-US" dirty="0" smtClean="0"/>
              <a:t>2013</a:t>
            </a:r>
          </a:p>
          <a:p>
            <a:r>
              <a:rPr lang="en-US" dirty="0" smtClean="0"/>
              <a:t>January 31, 2013</a:t>
            </a:r>
          </a:p>
          <a:p>
            <a:r>
              <a:rPr lang="en-US" dirty="0" smtClean="0"/>
              <a:t>Santa Clara Convention Center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Current Options for Debugging IBIS-AMI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446" y="1095374"/>
            <a:ext cx="8674101" cy="515302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Run a full blown, GUI based simulation in our favorite IBIS-AMI capable simulator.</a:t>
            </a:r>
          </a:p>
          <a:p>
            <a:pPr lvl="1"/>
            <a:r>
              <a:rPr lang="en-US" dirty="0" smtClean="0"/>
              <a:t>Pros</a:t>
            </a:r>
          </a:p>
          <a:p>
            <a:pPr lvl="2"/>
            <a:r>
              <a:rPr lang="en-US" dirty="0" smtClean="0"/>
              <a:t>Can use GUI to set parameters. (Don’t have to create a *.CSV file.)</a:t>
            </a:r>
          </a:p>
          <a:p>
            <a:pPr lvl="2"/>
            <a:r>
              <a:rPr lang="en-US" dirty="0" smtClean="0"/>
              <a:t>Can debug model in the same environment that your customer will use to run it.</a:t>
            </a:r>
          </a:p>
          <a:p>
            <a:pPr lvl="1"/>
            <a:r>
              <a:rPr lang="en-US" dirty="0" smtClean="0"/>
              <a:t>Cons</a:t>
            </a:r>
          </a:p>
          <a:p>
            <a:pPr lvl="2"/>
            <a:r>
              <a:rPr lang="en-US" dirty="0" smtClean="0"/>
              <a:t>A lot of overhead for debugging something simple in an iterative fashion.</a:t>
            </a:r>
          </a:p>
          <a:p>
            <a:pPr lvl="2"/>
            <a:r>
              <a:rPr lang="en-US" dirty="0" smtClean="0"/>
              <a:t>You tie up a license, which might be needed elsewhere.</a:t>
            </a:r>
          </a:p>
          <a:p>
            <a:r>
              <a:rPr lang="en-US" dirty="0" smtClean="0"/>
              <a:t>Use one of the command line tools provided.</a:t>
            </a:r>
          </a:p>
          <a:p>
            <a:pPr lvl="1"/>
            <a:r>
              <a:rPr lang="en-US" dirty="0" smtClean="0"/>
              <a:t>Pros</a:t>
            </a:r>
          </a:p>
          <a:p>
            <a:pPr lvl="2"/>
            <a:r>
              <a:rPr lang="en-US" dirty="0" smtClean="0"/>
              <a:t>Quick &amp; dirty; can run many iterations.</a:t>
            </a:r>
          </a:p>
          <a:p>
            <a:pPr lvl="2"/>
            <a:r>
              <a:rPr lang="en-US" dirty="0" smtClean="0"/>
              <a:t>No license required.</a:t>
            </a:r>
          </a:p>
          <a:p>
            <a:pPr lvl="1"/>
            <a:r>
              <a:rPr lang="en-US" dirty="0" smtClean="0"/>
              <a:t>Cons</a:t>
            </a:r>
          </a:p>
          <a:p>
            <a:pPr lvl="2"/>
            <a:r>
              <a:rPr lang="en-US" dirty="0" smtClean="0"/>
              <a:t>Need to create a *.CSV file.</a:t>
            </a:r>
          </a:p>
          <a:p>
            <a:pPr lvl="2"/>
            <a:r>
              <a:rPr lang="en-US" dirty="0" smtClean="0"/>
              <a:t>Single run mode only. (Model loads, runs, and falls out of scope.)</a:t>
            </a:r>
          </a:p>
          <a:p>
            <a:pPr lvl="2"/>
            <a:r>
              <a:rPr lang="en-US" dirty="0" smtClean="0"/>
              <a:t>No access to source code (that I’m aware of).</a:t>
            </a:r>
          </a:p>
          <a:p>
            <a:pPr lvl="2"/>
            <a:r>
              <a:rPr lang="en-US" dirty="0" smtClean="0"/>
              <a:t>And, if there is, it’s probably in C; yuk!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2344"/>
            <a:ext cx="8839200" cy="779320"/>
          </a:xfrm>
        </p:spPr>
        <p:txBody>
          <a:bodyPr/>
          <a:lstStyle/>
          <a:p>
            <a:r>
              <a:rPr lang="en-US" dirty="0" smtClean="0"/>
              <a:t>A 3</a:t>
            </a:r>
            <a:r>
              <a:rPr lang="en-US" baseline="30000" dirty="0" smtClean="0"/>
              <a:t>rd</a:t>
            </a:r>
            <a:r>
              <a:rPr lang="en-US" dirty="0" smtClean="0"/>
              <a:t> Alternative – </a:t>
            </a:r>
            <a:r>
              <a:rPr lang="en-US" i="1" dirty="0" smtClean="0"/>
              <a:t>PyIBIS-AMI</a:t>
            </a:r>
            <a:r>
              <a:rPr lang="en-US" dirty="0" smtClean="0"/>
              <a:t> (Python AMI testing package)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Pros</a:t>
            </a:r>
          </a:p>
          <a:p>
            <a:pPr lvl="1"/>
            <a:r>
              <a:rPr lang="en-US" dirty="0" smtClean="0"/>
              <a:t>Forget about *.CSV files.</a:t>
            </a:r>
          </a:p>
          <a:p>
            <a:pPr lvl="1"/>
            <a:r>
              <a:rPr lang="en-US" dirty="0" smtClean="0"/>
              <a:t>Use Python data structures for holding parameter values, and tweak/reinitialize in an iterative fashion.</a:t>
            </a:r>
          </a:p>
          <a:p>
            <a:pPr lvl="1"/>
            <a:r>
              <a:rPr lang="en-US" dirty="0" smtClean="0"/>
              <a:t>Keep the model in scope. (Tweak parameters and re-initialize.)</a:t>
            </a:r>
          </a:p>
          <a:p>
            <a:pPr lvl="1"/>
            <a:r>
              <a:rPr lang="en-US" dirty="0" smtClean="0"/>
              <a:t>Bring the power of Python and its libraries to bear on your debugging effort.</a:t>
            </a:r>
          </a:p>
          <a:p>
            <a:pPr lvl="1"/>
            <a:r>
              <a:rPr lang="en-US" dirty="0" smtClean="0"/>
              <a:t>Plot results, as part of your iterative debugging loop.</a:t>
            </a:r>
          </a:p>
          <a:p>
            <a:r>
              <a:rPr lang="en-US" dirty="0" smtClean="0"/>
              <a:t>Cons</a:t>
            </a:r>
          </a:p>
          <a:p>
            <a:pPr lvl="1"/>
            <a:r>
              <a:rPr lang="en-US" dirty="0" smtClean="0"/>
              <a:t>Have to learn Python.</a:t>
            </a:r>
          </a:p>
          <a:p>
            <a:pPr lvl="1"/>
            <a:r>
              <a:rPr lang="en-US" dirty="0" smtClean="0"/>
              <a:t>Have to install a Python environment.</a:t>
            </a:r>
          </a:p>
          <a:p>
            <a:pPr lvl="1"/>
            <a:r>
              <a:rPr lang="en-US" dirty="0" smtClean="0"/>
              <a:t>Performance hit, relative to 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 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Importing the </a:t>
            </a:r>
            <a:r>
              <a:rPr lang="en-US" i="1" dirty="0" smtClean="0"/>
              <a:t>PyIBIS-AMI</a:t>
            </a:r>
            <a:r>
              <a:rPr lang="en-US" dirty="0" smtClean="0"/>
              <a:t> package.</a:t>
            </a:r>
          </a:p>
          <a:p>
            <a:r>
              <a:rPr lang="en-US" dirty="0" smtClean="0"/>
              <a:t>Instantiating the </a:t>
            </a:r>
            <a:r>
              <a:rPr lang="en-US" i="1" dirty="0" smtClean="0"/>
              <a:t>AMIModel</a:t>
            </a:r>
            <a:r>
              <a:rPr lang="en-US" dirty="0" smtClean="0"/>
              <a:t> class.</a:t>
            </a:r>
          </a:p>
          <a:p>
            <a:r>
              <a:rPr lang="en-US" dirty="0" smtClean="0"/>
              <a:t>Instantiating the </a:t>
            </a:r>
            <a:r>
              <a:rPr lang="en-US" i="1" dirty="0" smtClean="0"/>
              <a:t>AMIModelInitializer</a:t>
            </a:r>
            <a:r>
              <a:rPr lang="en-US" dirty="0" smtClean="0"/>
              <a:t> class.</a:t>
            </a:r>
          </a:p>
          <a:p>
            <a:r>
              <a:rPr lang="en-US" dirty="0" smtClean="0"/>
              <a:t>Initializing the model.</a:t>
            </a:r>
          </a:p>
          <a:p>
            <a:r>
              <a:rPr lang="en-US" dirty="0" smtClean="0"/>
              <a:t>Viewing the resultant impulse response.</a:t>
            </a:r>
          </a:p>
          <a:p>
            <a:r>
              <a:rPr lang="en-US" dirty="0" smtClean="0"/>
              <a:t>Debugging the faulty impulse response.</a:t>
            </a:r>
          </a:p>
          <a:p>
            <a:pPr lvl="1"/>
            <a:r>
              <a:rPr lang="en-US" dirty="0" smtClean="0"/>
              <a:t>Plotting the frequency response.</a:t>
            </a:r>
          </a:p>
          <a:p>
            <a:pPr lvl="1"/>
            <a:r>
              <a:rPr lang="en-US" dirty="0" smtClean="0"/>
              <a:t>Querying the model, in response to a hypothesis.</a:t>
            </a:r>
          </a:p>
          <a:p>
            <a:pPr lvl="1"/>
            <a:r>
              <a:rPr lang="en-US" dirty="0" smtClean="0"/>
              <a:t>Tweaking the initialization data and reinitializing.</a:t>
            </a:r>
          </a:p>
          <a:p>
            <a:pPr lvl="1"/>
            <a:r>
              <a:rPr lang="en-US" dirty="0" smtClean="0"/>
              <a:t>Viewing the results and validating the hypothesis.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Going Further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Applying the power of the </a:t>
            </a:r>
            <a:r>
              <a:rPr lang="en-US" i="1" dirty="0" smtClean="0"/>
              <a:t>NumPy/SciPy</a:t>
            </a:r>
            <a:r>
              <a:rPr lang="en-US" dirty="0" smtClean="0"/>
              <a:t> libraries.</a:t>
            </a:r>
          </a:p>
          <a:p>
            <a:pPr lvl="1"/>
            <a:r>
              <a:rPr lang="en-US" dirty="0" smtClean="0"/>
              <a:t>Both the model and its initialization data are first class Python objects, which means you can do anything with them that you could do with any other Python objects.</a:t>
            </a:r>
          </a:p>
          <a:p>
            <a:pPr lvl="1"/>
            <a:r>
              <a:rPr lang="en-US" dirty="0" smtClean="0"/>
              <a:t>The NumPy/SciPy library pair form a nearly complete replacement of MATLAB, including most of its numerical processing libraries! Imagine the possibilities.</a:t>
            </a:r>
          </a:p>
          <a:p>
            <a:r>
              <a:rPr lang="en-US" dirty="0" smtClean="0"/>
              <a:t>Batch mode execution for automated flows.</a:t>
            </a:r>
          </a:p>
          <a:p>
            <a:pPr lvl="1"/>
            <a:r>
              <a:rPr lang="en-US" dirty="0" smtClean="0"/>
              <a:t>Test construction grammar makes use of Python embedding, via </a:t>
            </a:r>
            <a:r>
              <a:rPr lang="en-US" i="1" dirty="0" smtClean="0"/>
              <a:t>EmPy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Output is XML, for flexible stylizing.</a:t>
            </a:r>
          </a:p>
          <a:p>
            <a:r>
              <a:rPr lang="en-US" dirty="0" smtClean="0"/>
              <a:t>GUI tool (coming soon).</a:t>
            </a:r>
          </a:p>
          <a:p>
            <a:pPr lvl="1"/>
            <a:r>
              <a:rPr lang="en-US" dirty="0" smtClean="0"/>
              <a:t>Plots will be present by default and updated automatically, when a change is made to the initialization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446" y="1095375"/>
            <a:ext cx="8674101" cy="962025"/>
          </a:xfrm>
        </p:spPr>
        <p:txBody>
          <a:bodyPr>
            <a:normAutofit/>
          </a:bodyPr>
          <a:lstStyle/>
          <a:p>
            <a:r>
              <a:rPr lang="en-US" dirty="0" smtClean="0"/>
              <a:t>Does this have any momentum in the community?</a:t>
            </a:r>
          </a:p>
          <a:p>
            <a:pPr lvl="1"/>
            <a:r>
              <a:rPr lang="en-US" dirty="0" smtClean="0"/>
              <a:t>Yes!: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6813" y="1905000"/>
            <a:ext cx="681037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12447" y="4191000"/>
            <a:ext cx="6493154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Which Python distribution do you recommend?</a:t>
            </a:r>
          </a:p>
          <a:p>
            <a:pPr marL="800100" lvl="1" indent="-342900" eaLnBrk="1" hangingPunct="1">
              <a:spcBef>
                <a:spcPct val="20000"/>
              </a:spcBef>
              <a:buClr>
                <a:srgbClr val="003399"/>
              </a:buClr>
              <a:buSzPct val="75000"/>
              <a:buFont typeface="Wingdings" pitchFamily="2" charset="2"/>
              <a:buChar char="n"/>
            </a:pPr>
            <a:r>
              <a:rPr lang="en-US" sz="2400" b="1" kern="0" dirty="0" smtClean="0">
                <a:latin typeface="+mn-lt"/>
                <a:hlinkClick r:id="rId3"/>
              </a:rPr>
              <a:t>http://www.enthought.com/products/epd_free.php</a:t>
            </a:r>
            <a:endParaRPr lang="en-US" sz="2400" b="1" kern="0" dirty="0" smtClean="0">
              <a:latin typeface="+mn-lt"/>
            </a:endParaRPr>
          </a:p>
          <a:p>
            <a:pPr marL="800100" lvl="1" indent="-342900" eaLnBrk="1" hangingPunct="1">
              <a:spcBef>
                <a:spcPct val="20000"/>
              </a:spcBef>
              <a:buClr>
                <a:srgbClr val="003399"/>
              </a:buClr>
              <a:buSzPct val="75000"/>
              <a:buFont typeface="Wingdings" pitchFamily="2" charset="2"/>
              <a:buChar char="n"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3200400"/>
            <a:ext cx="20097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FAQ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I’m not a bit head; I know just enough C to get my model built. How can I learn just enough Python to use this tool? Check out these resources:</a:t>
            </a:r>
          </a:p>
          <a:p>
            <a:pPr lvl="1"/>
            <a:r>
              <a:rPr lang="en-US" i="1" dirty="0" smtClean="0"/>
              <a:t>Learning Python </a:t>
            </a:r>
            <a:r>
              <a:rPr lang="en-US" dirty="0" smtClean="0"/>
              <a:t>by Lutz (Published by O’Reilly).</a:t>
            </a:r>
          </a:p>
          <a:p>
            <a:pPr lvl="1"/>
            <a:r>
              <a:rPr lang="en-US" i="1" dirty="0" smtClean="0"/>
              <a:t>Python in a Nutshell </a:t>
            </a:r>
            <a:r>
              <a:rPr lang="en-US" dirty="0" smtClean="0"/>
              <a:t>by Martelli (Published by O’Reilly).</a:t>
            </a:r>
          </a:p>
          <a:p>
            <a:pPr lvl="1"/>
            <a:r>
              <a:rPr lang="en-US" dirty="0" smtClean="0"/>
              <a:t>The Wiki page for this project: </a:t>
            </a:r>
            <a:r>
              <a:rPr lang="en-US" dirty="0" smtClean="0">
                <a:hlinkClick r:id="rId2"/>
              </a:rPr>
              <a:t>https://github.com/capn-freako/PyAMI/wiki</a:t>
            </a:r>
            <a:endParaRPr lang="en-US" dirty="0" smtClean="0"/>
          </a:p>
          <a:p>
            <a:pPr lvl="1"/>
            <a:r>
              <a:rPr lang="en-US" dirty="0" smtClean="0"/>
              <a:t>Udacity Python programming course: </a:t>
            </a:r>
            <a:r>
              <a:rPr lang="en-US" dirty="0" smtClean="0">
                <a:hlinkClick r:id="rId3"/>
              </a:rPr>
              <a:t>http://www.udacity.com/overview/Course/cs101/CourseRev/apr2012</a:t>
            </a:r>
            <a:endParaRPr lang="en-US" dirty="0" smtClean="0"/>
          </a:p>
          <a:p>
            <a:pPr lvl="1"/>
            <a:r>
              <a:rPr lang="en-US" dirty="0" smtClean="0"/>
              <a:t>Send e-mail to </a:t>
            </a:r>
            <a:r>
              <a:rPr lang="en-US" dirty="0" smtClean="0">
                <a:hlinkClick r:id="rId4"/>
              </a:rPr>
              <a:t>ibis-atm@freelists.org</a:t>
            </a:r>
            <a:r>
              <a:rPr lang="en-US" dirty="0" smtClean="0"/>
              <a:t>. Other users of this package, including myself, might be able to offer some helpful guidance.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Q&amp;A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446" y="1095374"/>
            <a:ext cx="8674101" cy="4848225"/>
          </a:xfrm>
        </p:spPr>
        <p:txBody>
          <a:bodyPr>
            <a:normAutofit/>
          </a:bodyPr>
          <a:lstStyle/>
          <a:p>
            <a:r>
              <a:rPr lang="en-US" dirty="0" smtClean="0"/>
              <a:t>Questions of clarification on </a:t>
            </a:r>
            <a:r>
              <a:rPr lang="en-US" i="1" dirty="0" smtClean="0"/>
              <a:t>this</a:t>
            </a:r>
            <a:r>
              <a:rPr lang="en-US" dirty="0" smtClean="0"/>
              <a:t> presentation?</a:t>
            </a:r>
          </a:p>
          <a:p>
            <a:r>
              <a:rPr lang="en-US" dirty="0" smtClean="0"/>
              <a:t>Questions on the structure of the </a:t>
            </a:r>
            <a:r>
              <a:rPr lang="en-US" i="1" dirty="0" smtClean="0"/>
              <a:t>PyIBIS-AMI</a:t>
            </a:r>
            <a:r>
              <a:rPr lang="en-US" dirty="0" smtClean="0"/>
              <a:t> package and/or how it fits into the rest of your Python installation?</a:t>
            </a:r>
          </a:p>
          <a:p>
            <a:r>
              <a:rPr lang="en-US" dirty="0" smtClean="0"/>
              <a:t>Questions on getting Python installed?</a:t>
            </a:r>
          </a:p>
          <a:p>
            <a:r>
              <a:rPr lang="en-US" dirty="0" smtClean="0"/>
              <a:t>Stump the Chump!</a:t>
            </a:r>
          </a:p>
          <a:p>
            <a:pPr lvl="1"/>
            <a:r>
              <a:rPr lang="en-US" dirty="0" smtClean="0"/>
              <a:t>A completely unprepared, uncanned, very dangerous, potentially embarrassing demonstration of the PyIBIS-AMI package in action…</a:t>
            </a:r>
            <a:br>
              <a:rPr lang="en-US" dirty="0" smtClean="0"/>
            </a:br>
            <a:r>
              <a:rPr lang="en-US" dirty="0" smtClean="0"/>
              <a:t>…(Wait for it)…</a:t>
            </a:r>
            <a:br>
              <a:rPr lang="en-US" dirty="0" smtClean="0"/>
            </a:br>
            <a:r>
              <a:rPr lang="en-US" dirty="0" smtClean="0"/>
              <a:t>DIRECTED BY YOU (i.e. – NOT me).</a:t>
            </a:r>
          </a:p>
          <a:p>
            <a:pPr lvl="2"/>
            <a:r>
              <a:rPr lang="en-US" dirty="0" smtClean="0"/>
              <a:t>The intent here is to offer a true demonstration of the usefulness of this package to someone, whom is just beginning to explore and debug a new model.</a:t>
            </a:r>
          </a:p>
          <a:p>
            <a:pPr lvl="2"/>
            <a:r>
              <a:rPr lang="en-US" dirty="0" smtClean="0"/>
              <a:t>Hopefully, in doing this we will flush out some of the handier features of Python and its run time command line environment.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588125"/>
            <a:ext cx="698500" cy="282575"/>
          </a:xfrm>
        </p:spPr>
        <p:txBody>
          <a:bodyPr/>
          <a:lstStyle/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tera_Public">
  <a:themeElements>
    <a:clrScheme name="Altera color">
      <a:dk1>
        <a:sysClr val="windowText" lastClr="000000"/>
      </a:dk1>
      <a:lt1>
        <a:sysClr val="window" lastClr="FFFFFF"/>
      </a:lt1>
      <a:dk2>
        <a:srgbClr val="00319E"/>
      </a:dk2>
      <a:lt2>
        <a:srgbClr val="C0C0C0"/>
      </a:lt2>
      <a:accent1>
        <a:srgbClr val="4F8A10"/>
      </a:accent1>
      <a:accent2>
        <a:srgbClr val="00AEEF"/>
      </a:accent2>
      <a:accent3>
        <a:srgbClr val="0067A6"/>
      </a:accent3>
      <a:accent4>
        <a:srgbClr val="30C1BE"/>
      </a:accent4>
      <a:accent5>
        <a:srgbClr val="FF6600"/>
      </a:accent5>
      <a:accent6>
        <a:srgbClr val="CC0000"/>
      </a:accent6>
      <a:hlink>
        <a:srgbClr val="00AEEF"/>
      </a:hlink>
      <a:folHlink>
        <a:srgbClr val="CC0000"/>
      </a:folHlink>
    </a:clrScheme>
    <a:fontScheme name="defaul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8">
        <a:dk1>
          <a:srgbClr val="000000"/>
        </a:dk1>
        <a:lt1>
          <a:srgbClr val="FFFFFF"/>
        </a:lt1>
        <a:dk2>
          <a:srgbClr val="003399"/>
        </a:dk2>
        <a:lt2>
          <a:srgbClr val="B2B2B2"/>
        </a:lt2>
        <a:accent1>
          <a:srgbClr val="00A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AAD2AA"/>
        </a:accent5>
        <a:accent6>
          <a:srgbClr val="E7B900"/>
        </a:accent6>
        <a:hlink>
          <a:srgbClr val="3399FF"/>
        </a:hlink>
        <a:folHlink>
          <a:srgbClr val="E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9">
        <a:dk1>
          <a:srgbClr val="000000"/>
        </a:dk1>
        <a:lt1>
          <a:srgbClr val="FFFFFF"/>
        </a:lt1>
        <a:dk2>
          <a:srgbClr val="00267F"/>
        </a:dk2>
        <a:lt2>
          <a:srgbClr val="B2B2B2"/>
        </a:lt2>
        <a:accent1>
          <a:srgbClr val="4F8A10"/>
        </a:accent1>
        <a:accent2>
          <a:srgbClr val="FFF200"/>
        </a:accent2>
        <a:accent3>
          <a:srgbClr val="FFFFFF"/>
        </a:accent3>
        <a:accent4>
          <a:srgbClr val="000000"/>
        </a:accent4>
        <a:accent5>
          <a:srgbClr val="B2C4AA"/>
        </a:accent5>
        <a:accent6>
          <a:srgbClr val="E7DB00"/>
        </a:accent6>
        <a:hlink>
          <a:srgbClr val="00AEEF"/>
        </a:hlink>
        <a:folHlink>
          <a:srgbClr val="C104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0">
        <a:dk1>
          <a:srgbClr val="000000"/>
        </a:dk1>
        <a:lt1>
          <a:srgbClr val="FFFFFF"/>
        </a:lt1>
        <a:dk2>
          <a:srgbClr val="00529B"/>
        </a:dk2>
        <a:lt2>
          <a:srgbClr val="B2B2B2"/>
        </a:lt2>
        <a:accent1>
          <a:srgbClr val="4F8A10"/>
        </a:accent1>
        <a:accent2>
          <a:srgbClr val="FFF200"/>
        </a:accent2>
        <a:accent3>
          <a:srgbClr val="FFFFFF"/>
        </a:accent3>
        <a:accent4>
          <a:srgbClr val="000000"/>
        </a:accent4>
        <a:accent5>
          <a:srgbClr val="B2C4AA"/>
        </a:accent5>
        <a:accent6>
          <a:srgbClr val="E7DB00"/>
        </a:accent6>
        <a:hlink>
          <a:srgbClr val="00AEEF"/>
        </a:hlink>
        <a:folHlink>
          <a:srgbClr val="C104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1">
        <a:dk1>
          <a:srgbClr val="000000"/>
        </a:dk1>
        <a:lt1>
          <a:srgbClr val="FFFFFF"/>
        </a:lt1>
        <a:dk2>
          <a:srgbClr val="00267F"/>
        </a:dk2>
        <a:lt2>
          <a:srgbClr val="B2B2B2"/>
        </a:lt2>
        <a:accent1>
          <a:srgbClr val="4F8A10"/>
        </a:accent1>
        <a:accent2>
          <a:srgbClr val="30B6B4"/>
        </a:accent2>
        <a:accent3>
          <a:srgbClr val="FFFFFF"/>
        </a:accent3>
        <a:accent4>
          <a:srgbClr val="000000"/>
        </a:accent4>
        <a:accent5>
          <a:srgbClr val="B2C4AA"/>
        </a:accent5>
        <a:accent6>
          <a:srgbClr val="2AA5A3"/>
        </a:accent6>
        <a:hlink>
          <a:srgbClr val="00AEEF"/>
        </a:hlink>
        <a:folHlink>
          <a:srgbClr val="C104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2">
        <a:dk1>
          <a:srgbClr val="000000"/>
        </a:dk1>
        <a:lt1>
          <a:srgbClr val="FFFFFF"/>
        </a:lt1>
        <a:dk2>
          <a:srgbClr val="00267F"/>
        </a:dk2>
        <a:lt2>
          <a:srgbClr val="B2B2B2"/>
        </a:lt2>
        <a:accent1>
          <a:srgbClr val="4F8A10"/>
        </a:accent1>
        <a:accent2>
          <a:srgbClr val="30C1BE"/>
        </a:accent2>
        <a:accent3>
          <a:srgbClr val="FFFFFF"/>
        </a:accent3>
        <a:accent4>
          <a:srgbClr val="000000"/>
        </a:accent4>
        <a:accent5>
          <a:srgbClr val="B2C4AA"/>
        </a:accent5>
        <a:accent6>
          <a:srgbClr val="2AAFAC"/>
        </a:accent6>
        <a:hlink>
          <a:srgbClr val="30C1BE"/>
        </a:hlink>
        <a:folHlink>
          <a:srgbClr val="C104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3">
        <a:dk1>
          <a:srgbClr val="000000"/>
        </a:dk1>
        <a:lt1>
          <a:srgbClr val="FFFFFF"/>
        </a:lt1>
        <a:dk2>
          <a:srgbClr val="00319E"/>
        </a:dk2>
        <a:lt2>
          <a:srgbClr val="B2B2B2"/>
        </a:lt2>
        <a:accent1>
          <a:srgbClr val="4F8A10"/>
        </a:accent1>
        <a:accent2>
          <a:srgbClr val="30C1BE"/>
        </a:accent2>
        <a:accent3>
          <a:srgbClr val="FFFFFF"/>
        </a:accent3>
        <a:accent4>
          <a:srgbClr val="000000"/>
        </a:accent4>
        <a:accent5>
          <a:srgbClr val="B2C4AA"/>
        </a:accent5>
        <a:accent6>
          <a:srgbClr val="2AAFAC"/>
        </a:accent6>
        <a:hlink>
          <a:srgbClr val="30C1BE"/>
        </a:hlink>
        <a:folHlink>
          <a:srgbClr val="C104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4">
        <a:dk1>
          <a:srgbClr val="000000"/>
        </a:dk1>
        <a:lt1>
          <a:srgbClr val="FFFFFF"/>
        </a:lt1>
        <a:dk2>
          <a:srgbClr val="00319E"/>
        </a:dk2>
        <a:lt2>
          <a:srgbClr val="B2B2B2"/>
        </a:lt2>
        <a:accent1>
          <a:srgbClr val="4F8A10"/>
        </a:accent1>
        <a:accent2>
          <a:srgbClr val="00AEEF"/>
        </a:accent2>
        <a:accent3>
          <a:srgbClr val="FFFFFF"/>
        </a:accent3>
        <a:accent4>
          <a:srgbClr val="000000"/>
        </a:accent4>
        <a:accent5>
          <a:srgbClr val="B2C4AA"/>
        </a:accent5>
        <a:accent6>
          <a:srgbClr val="009DD9"/>
        </a:accent6>
        <a:hlink>
          <a:srgbClr val="30C1BE"/>
        </a:hlink>
        <a:folHlink>
          <a:srgbClr val="C104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Altera_Public</Template>
  <TotalTime>144</TotalTime>
  <Words>635</Words>
  <Application>Microsoft Office PowerPoint</Application>
  <PresentationFormat>On-screen Show (4:3)</PresentationFormat>
  <Paragraphs>81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Altera_Public</vt:lpstr>
      <vt:lpstr>Using Python to Debug IBIS-AMI Models</vt:lpstr>
      <vt:lpstr>Our Current Options for Debugging IBIS-AMI Models</vt:lpstr>
      <vt:lpstr>A 3rd Alternative – PyIBIS-AMI (Python AMI testing package)</vt:lpstr>
      <vt:lpstr>Live Demo</vt:lpstr>
      <vt:lpstr>Going Further</vt:lpstr>
      <vt:lpstr>FAQ</vt:lpstr>
      <vt:lpstr>FAQ (cont’d.)</vt:lpstr>
      <vt:lpstr>Q&amp;A</vt:lpstr>
      <vt:lpstr>Slide 9</vt:lpstr>
    </vt:vector>
  </TitlesOfParts>
  <Company>Altera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Python to Debug IBIS-AMI Models</dc:title>
  <dc:creator>David Banas</dc:creator>
  <cp:lastModifiedBy>David Banas</cp:lastModifiedBy>
  <cp:revision>19</cp:revision>
  <dcterms:created xsi:type="dcterms:W3CDTF">2013-01-21T22:09:23Z</dcterms:created>
  <dcterms:modified xsi:type="dcterms:W3CDTF">2013-01-22T17:34:54Z</dcterms:modified>
</cp:coreProperties>
</file>