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1" r:id="rId4"/>
  </p:sldMasterIdLst>
  <p:notesMasterIdLst>
    <p:notesMasterId r:id="rId21"/>
  </p:notesMasterIdLst>
  <p:handoutMasterIdLst>
    <p:handoutMasterId r:id="rId22"/>
  </p:handoutMasterIdLst>
  <p:sldIdLst>
    <p:sldId id="263" r:id="rId5"/>
    <p:sldId id="272" r:id="rId6"/>
    <p:sldId id="276" r:id="rId7"/>
    <p:sldId id="302" r:id="rId8"/>
    <p:sldId id="303" r:id="rId9"/>
    <p:sldId id="295" r:id="rId10"/>
    <p:sldId id="296" r:id="rId11"/>
    <p:sldId id="283" r:id="rId12"/>
    <p:sldId id="298" r:id="rId13"/>
    <p:sldId id="299" r:id="rId14"/>
    <p:sldId id="300" r:id="rId15"/>
    <p:sldId id="301" r:id="rId16"/>
    <p:sldId id="284" r:id="rId17"/>
    <p:sldId id="297" r:id="rId18"/>
    <p:sldId id="294" r:id="rId19"/>
    <p:sldId id="269" r:id="rId20"/>
  </p:sldIdLst>
  <p:sldSz cx="9144000" cy="6858000" type="screen4x3"/>
  <p:notesSz cx="7099300" cy="10234613"/>
  <p:defaultTextStyle>
    <a:defPPr>
      <a:defRPr lang="en-US"/>
    </a:defPPr>
    <a:lvl1pPr algn="l" rtl="0" fontAlgn="base">
      <a:spcBef>
        <a:spcPct val="0"/>
      </a:spcBef>
      <a:spcAft>
        <a:spcPct val="0"/>
      </a:spcAft>
      <a:defRPr sz="1200" kern="1200">
        <a:solidFill>
          <a:schemeClr val="tx1"/>
        </a:solidFill>
        <a:latin typeface="Tahoma" pitchFamily="34" charset="0"/>
        <a:ea typeface="MS PGothic" pitchFamily="34" charset="-128"/>
        <a:cs typeface="+mn-cs"/>
      </a:defRPr>
    </a:lvl1pPr>
    <a:lvl2pPr marL="457200" algn="l" rtl="0" fontAlgn="base">
      <a:spcBef>
        <a:spcPct val="0"/>
      </a:spcBef>
      <a:spcAft>
        <a:spcPct val="0"/>
      </a:spcAft>
      <a:defRPr sz="1200" kern="1200">
        <a:solidFill>
          <a:schemeClr val="tx1"/>
        </a:solidFill>
        <a:latin typeface="Tahoma" pitchFamily="34" charset="0"/>
        <a:ea typeface="MS PGothic" pitchFamily="34" charset="-128"/>
        <a:cs typeface="+mn-cs"/>
      </a:defRPr>
    </a:lvl2pPr>
    <a:lvl3pPr marL="914400" algn="l" rtl="0" fontAlgn="base">
      <a:spcBef>
        <a:spcPct val="0"/>
      </a:spcBef>
      <a:spcAft>
        <a:spcPct val="0"/>
      </a:spcAft>
      <a:defRPr sz="1200" kern="1200">
        <a:solidFill>
          <a:schemeClr val="tx1"/>
        </a:solidFill>
        <a:latin typeface="Tahoma" pitchFamily="34" charset="0"/>
        <a:ea typeface="MS PGothic" pitchFamily="34" charset="-128"/>
        <a:cs typeface="+mn-cs"/>
      </a:defRPr>
    </a:lvl3pPr>
    <a:lvl4pPr marL="1371600" algn="l" rtl="0" fontAlgn="base">
      <a:spcBef>
        <a:spcPct val="0"/>
      </a:spcBef>
      <a:spcAft>
        <a:spcPct val="0"/>
      </a:spcAft>
      <a:defRPr sz="1200" kern="1200">
        <a:solidFill>
          <a:schemeClr val="tx1"/>
        </a:solidFill>
        <a:latin typeface="Tahoma" pitchFamily="34" charset="0"/>
        <a:ea typeface="MS PGothic" pitchFamily="34" charset="-128"/>
        <a:cs typeface="+mn-cs"/>
      </a:defRPr>
    </a:lvl4pPr>
    <a:lvl5pPr marL="1828800" algn="l" rtl="0" fontAlgn="base">
      <a:spcBef>
        <a:spcPct val="0"/>
      </a:spcBef>
      <a:spcAft>
        <a:spcPct val="0"/>
      </a:spcAft>
      <a:defRPr sz="1200" kern="1200">
        <a:solidFill>
          <a:schemeClr val="tx1"/>
        </a:solidFill>
        <a:latin typeface="Tahoma" pitchFamily="34" charset="0"/>
        <a:ea typeface="MS PGothic" pitchFamily="34" charset="-128"/>
        <a:cs typeface="+mn-cs"/>
      </a:defRPr>
    </a:lvl5pPr>
    <a:lvl6pPr marL="2286000" algn="l" defTabSz="914400" rtl="0" eaLnBrk="1" latinLnBrk="0" hangingPunct="1">
      <a:defRPr sz="1200" kern="1200">
        <a:solidFill>
          <a:schemeClr val="tx1"/>
        </a:solidFill>
        <a:latin typeface="Tahoma" pitchFamily="34" charset="0"/>
        <a:ea typeface="MS PGothic" pitchFamily="34" charset="-128"/>
        <a:cs typeface="+mn-cs"/>
      </a:defRPr>
    </a:lvl6pPr>
    <a:lvl7pPr marL="2743200" algn="l" defTabSz="914400" rtl="0" eaLnBrk="1" latinLnBrk="0" hangingPunct="1">
      <a:defRPr sz="1200" kern="1200">
        <a:solidFill>
          <a:schemeClr val="tx1"/>
        </a:solidFill>
        <a:latin typeface="Tahoma" pitchFamily="34" charset="0"/>
        <a:ea typeface="MS PGothic" pitchFamily="34" charset="-128"/>
        <a:cs typeface="+mn-cs"/>
      </a:defRPr>
    </a:lvl7pPr>
    <a:lvl8pPr marL="3200400" algn="l" defTabSz="914400" rtl="0" eaLnBrk="1" latinLnBrk="0" hangingPunct="1">
      <a:defRPr sz="1200" kern="1200">
        <a:solidFill>
          <a:schemeClr val="tx1"/>
        </a:solidFill>
        <a:latin typeface="Tahoma" pitchFamily="34" charset="0"/>
        <a:ea typeface="MS PGothic" pitchFamily="34" charset="-128"/>
        <a:cs typeface="+mn-cs"/>
      </a:defRPr>
    </a:lvl8pPr>
    <a:lvl9pPr marL="3657600" algn="l" defTabSz="914400" rtl="0" eaLnBrk="1" latinLnBrk="0" hangingPunct="1">
      <a:defRPr sz="1200" kern="1200">
        <a:solidFill>
          <a:schemeClr val="tx1"/>
        </a:solidFill>
        <a:latin typeface="Tahom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2060"/>
    <a:srgbClr val="FFCC00"/>
    <a:srgbClr val="CC9900"/>
    <a:srgbClr val="9B301C"/>
    <a:srgbClr val="EFB22D"/>
    <a:srgbClr val="6BB1C9"/>
    <a:srgbClr val="D9D9D9"/>
    <a:srgbClr val="375BB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94685" autoAdjust="0"/>
  </p:normalViewPr>
  <p:slideViewPr>
    <p:cSldViewPr snapToGrid="0">
      <p:cViewPr varScale="1">
        <p:scale>
          <a:sx n="94" d="100"/>
          <a:sy n="94" d="100"/>
        </p:scale>
        <p:origin x="-108" y="-306"/>
      </p:cViewPr>
      <p:guideLst>
        <p:guide orient="horz" pos="2160"/>
        <p:guide pos="2880"/>
      </p:guideLst>
    </p:cSldViewPr>
  </p:slideViewPr>
  <p:notesTextViewPr>
    <p:cViewPr>
      <p:scale>
        <a:sx n="100" d="100"/>
        <a:sy n="100" d="100"/>
      </p:scale>
      <p:origin x="0" y="0"/>
    </p:cViewPr>
  </p:notesTextViewPr>
  <p:notesViewPr>
    <p:cSldViewPr snapToGrid="0">
      <p:cViewPr varScale="1">
        <p:scale>
          <a:sx n="74" d="100"/>
          <a:sy n="74" d="100"/>
        </p:scale>
        <p:origin x="-2094" y="-96"/>
      </p:cViewPr>
      <p:guideLst>
        <p:guide orient="horz" pos="3223"/>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Modeling\misc\io_methodology\DesignCon_2012\cfa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3"/>
  <c:chart>
    <c:view3D>
      <c:rotX val="20"/>
      <c:rotY val="130"/>
      <c:perspective val="30"/>
    </c:view3D>
    <c:plotArea>
      <c:layout/>
      <c:surface3DChart>
        <c:ser>
          <c:idx val="0"/>
          <c:order val="0"/>
          <c:tx>
            <c:strRef>
              <c:f>Sheet1!$F$2</c:f>
              <c:strCache>
                <c:ptCount val="1"/>
                <c:pt idx="0">
                  <c:v>1.00E+06</c:v>
                </c:pt>
              </c:strCache>
            </c:strRef>
          </c:tx>
          <c:cat>
            <c:numRef>
              <c:f>Sheet1!$G$1:$O$1</c:f>
              <c:numCache>
                <c:formatCode>General</c:formatCode>
                <c:ptCount val="9"/>
                <c:pt idx="0">
                  <c:v>1.3</c:v>
                </c:pt>
                <c:pt idx="1">
                  <c:v>1.35</c:v>
                </c:pt>
                <c:pt idx="2">
                  <c:v>1.4</c:v>
                </c:pt>
                <c:pt idx="3">
                  <c:v>1.45</c:v>
                </c:pt>
                <c:pt idx="4">
                  <c:v>1.5</c:v>
                </c:pt>
                <c:pt idx="5">
                  <c:v>1.55</c:v>
                </c:pt>
                <c:pt idx="6">
                  <c:v>1.6</c:v>
                </c:pt>
                <c:pt idx="7">
                  <c:v>1.6500000000000001</c:v>
                </c:pt>
                <c:pt idx="8">
                  <c:v>1.7000000000000002</c:v>
                </c:pt>
              </c:numCache>
            </c:numRef>
          </c:cat>
          <c:val>
            <c:numRef>
              <c:f>Sheet1!$G$2:$O$2</c:f>
              <c:numCache>
                <c:formatCode>0.0000</c:formatCode>
                <c:ptCount val="9"/>
                <c:pt idx="0">
                  <c:v>13.317</c:v>
                </c:pt>
                <c:pt idx="1">
                  <c:v>13.293000000000001</c:v>
                </c:pt>
                <c:pt idx="2">
                  <c:v>13.269</c:v>
                </c:pt>
                <c:pt idx="3">
                  <c:v>13.245000000000001</c:v>
                </c:pt>
                <c:pt idx="4">
                  <c:v>13.219999999999999</c:v>
                </c:pt>
                <c:pt idx="5">
                  <c:v>13.195</c:v>
                </c:pt>
                <c:pt idx="6">
                  <c:v>13.17</c:v>
                </c:pt>
                <c:pt idx="7">
                  <c:v>13.146000000000001</c:v>
                </c:pt>
                <c:pt idx="8">
                  <c:v>13.122</c:v>
                </c:pt>
              </c:numCache>
            </c:numRef>
          </c:val>
        </c:ser>
        <c:ser>
          <c:idx val="1"/>
          <c:order val="1"/>
          <c:tx>
            <c:strRef>
              <c:f>Sheet1!$F$3</c:f>
              <c:strCache>
                <c:ptCount val="1"/>
                <c:pt idx="0">
                  <c:v>1.00E+07</c:v>
                </c:pt>
              </c:strCache>
            </c:strRef>
          </c:tx>
          <c:cat>
            <c:numRef>
              <c:f>Sheet1!$G$1:$O$1</c:f>
              <c:numCache>
                <c:formatCode>General</c:formatCode>
                <c:ptCount val="9"/>
                <c:pt idx="0">
                  <c:v>1.3</c:v>
                </c:pt>
                <c:pt idx="1">
                  <c:v>1.35</c:v>
                </c:pt>
                <c:pt idx="2">
                  <c:v>1.4</c:v>
                </c:pt>
                <c:pt idx="3">
                  <c:v>1.45</c:v>
                </c:pt>
                <c:pt idx="4">
                  <c:v>1.5</c:v>
                </c:pt>
                <c:pt idx="5">
                  <c:v>1.55</c:v>
                </c:pt>
                <c:pt idx="6">
                  <c:v>1.6</c:v>
                </c:pt>
                <c:pt idx="7">
                  <c:v>1.6500000000000001</c:v>
                </c:pt>
                <c:pt idx="8">
                  <c:v>1.7000000000000002</c:v>
                </c:pt>
              </c:numCache>
            </c:numRef>
          </c:cat>
          <c:val>
            <c:numRef>
              <c:f>Sheet1!$G$3:$O$3</c:f>
              <c:numCache>
                <c:formatCode>0.0000</c:formatCode>
                <c:ptCount val="9"/>
                <c:pt idx="0">
                  <c:v>13.065000000000003</c:v>
                </c:pt>
                <c:pt idx="1">
                  <c:v>13.059000000000003</c:v>
                </c:pt>
                <c:pt idx="2">
                  <c:v>13.05</c:v>
                </c:pt>
                <c:pt idx="3">
                  <c:v>13.039</c:v>
                </c:pt>
                <c:pt idx="4">
                  <c:v>13.026</c:v>
                </c:pt>
                <c:pt idx="5">
                  <c:v>13.012</c:v>
                </c:pt>
                <c:pt idx="6">
                  <c:v>12.996</c:v>
                </c:pt>
                <c:pt idx="7">
                  <c:v>12.98</c:v>
                </c:pt>
                <c:pt idx="8">
                  <c:v>12.963000000000003</c:v>
                </c:pt>
              </c:numCache>
            </c:numRef>
          </c:val>
        </c:ser>
        <c:ser>
          <c:idx val="2"/>
          <c:order val="2"/>
          <c:tx>
            <c:strRef>
              <c:f>Sheet1!$F$4</c:f>
              <c:strCache>
                <c:ptCount val="1"/>
                <c:pt idx="0">
                  <c:v>1.00E+08</c:v>
                </c:pt>
              </c:strCache>
            </c:strRef>
          </c:tx>
          <c:cat>
            <c:numRef>
              <c:f>Sheet1!$G$1:$O$1</c:f>
              <c:numCache>
                <c:formatCode>General</c:formatCode>
                <c:ptCount val="9"/>
                <c:pt idx="0">
                  <c:v>1.3</c:v>
                </c:pt>
                <c:pt idx="1">
                  <c:v>1.35</c:v>
                </c:pt>
                <c:pt idx="2">
                  <c:v>1.4</c:v>
                </c:pt>
                <c:pt idx="3">
                  <c:v>1.45</c:v>
                </c:pt>
                <c:pt idx="4">
                  <c:v>1.5</c:v>
                </c:pt>
                <c:pt idx="5">
                  <c:v>1.55</c:v>
                </c:pt>
                <c:pt idx="6">
                  <c:v>1.6</c:v>
                </c:pt>
                <c:pt idx="7">
                  <c:v>1.6500000000000001</c:v>
                </c:pt>
                <c:pt idx="8">
                  <c:v>1.7000000000000002</c:v>
                </c:pt>
              </c:numCache>
            </c:numRef>
          </c:cat>
          <c:val>
            <c:numRef>
              <c:f>Sheet1!$G$4:$O$4</c:f>
              <c:numCache>
                <c:formatCode>0.0000</c:formatCode>
                <c:ptCount val="9"/>
                <c:pt idx="0">
                  <c:v>11.986000000000002</c:v>
                </c:pt>
                <c:pt idx="1">
                  <c:v>11.969000000000001</c:v>
                </c:pt>
                <c:pt idx="2">
                  <c:v>11.951000000000002</c:v>
                </c:pt>
                <c:pt idx="3">
                  <c:v>11.933</c:v>
                </c:pt>
                <c:pt idx="4">
                  <c:v>11.914</c:v>
                </c:pt>
                <c:pt idx="5">
                  <c:v>11.895000000000001</c:v>
                </c:pt>
                <c:pt idx="6">
                  <c:v>11.875000000000002</c:v>
                </c:pt>
                <c:pt idx="7">
                  <c:v>11.856000000000002</c:v>
                </c:pt>
                <c:pt idx="8">
                  <c:v>11.837</c:v>
                </c:pt>
              </c:numCache>
            </c:numRef>
          </c:val>
        </c:ser>
        <c:ser>
          <c:idx val="3"/>
          <c:order val="3"/>
          <c:tx>
            <c:strRef>
              <c:f>Sheet1!$F$5</c:f>
              <c:strCache>
                <c:ptCount val="1"/>
                <c:pt idx="0">
                  <c:v>1.00E+09</c:v>
                </c:pt>
              </c:strCache>
            </c:strRef>
          </c:tx>
          <c:cat>
            <c:numRef>
              <c:f>Sheet1!$G$1:$O$1</c:f>
              <c:numCache>
                <c:formatCode>General</c:formatCode>
                <c:ptCount val="9"/>
                <c:pt idx="0">
                  <c:v>1.3</c:v>
                </c:pt>
                <c:pt idx="1">
                  <c:v>1.35</c:v>
                </c:pt>
                <c:pt idx="2">
                  <c:v>1.4</c:v>
                </c:pt>
                <c:pt idx="3">
                  <c:v>1.45</c:v>
                </c:pt>
                <c:pt idx="4">
                  <c:v>1.5</c:v>
                </c:pt>
                <c:pt idx="5">
                  <c:v>1.55</c:v>
                </c:pt>
                <c:pt idx="6">
                  <c:v>1.6</c:v>
                </c:pt>
                <c:pt idx="7">
                  <c:v>1.6500000000000001</c:v>
                </c:pt>
                <c:pt idx="8">
                  <c:v>1.7000000000000002</c:v>
                </c:pt>
              </c:numCache>
            </c:numRef>
          </c:cat>
          <c:val>
            <c:numRef>
              <c:f>Sheet1!$G$5:$O$5</c:f>
              <c:numCache>
                <c:formatCode>0.0000</c:formatCode>
                <c:ptCount val="9"/>
                <c:pt idx="0">
                  <c:v>10.08</c:v>
                </c:pt>
                <c:pt idx="1">
                  <c:v>10.122</c:v>
                </c:pt>
                <c:pt idx="2">
                  <c:v>10.155000000000001</c:v>
                </c:pt>
                <c:pt idx="3">
                  <c:v>10.183</c:v>
                </c:pt>
                <c:pt idx="4">
                  <c:v>10.205</c:v>
                </c:pt>
                <c:pt idx="5">
                  <c:v>10.223000000000001</c:v>
                </c:pt>
                <c:pt idx="6">
                  <c:v>10.236999999999998</c:v>
                </c:pt>
                <c:pt idx="7">
                  <c:v>10.247999999999999</c:v>
                </c:pt>
                <c:pt idx="8">
                  <c:v>10.257</c:v>
                </c:pt>
              </c:numCache>
            </c:numRef>
          </c:val>
        </c:ser>
        <c:ser>
          <c:idx val="4"/>
          <c:order val="4"/>
          <c:tx>
            <c:strRef>
              <c:f>Sheet1!$F$6</c:f>
              <c:strCache>
                <c:ptCount val="1"/>
                <c:pt idx="0">
                  <c:v>1.00E+10</c:v>
                </c:pt>
              </c:strCache>
            </c:strRef>
          </c:tx>
          <c:cat>
            <c:numRef>
              <c:f>Sheet1!$G$1:$O$1</c:f>
              <c:numCache>
                <c:formatCode>General</c:formatCode>
                <c:ptCount val="9"/>
                <c:pt idx="0">
                  <c:v>1.3</c:v>
                </c:pt>
                <c:pt idx="1">
                  <c:v>1.35</c:v>
                </c:pt>
                <c:pt idx="2">
                  <c:v>1.4</c:v>
                </c:pt>
                <c:pt idx="3">
                  <c:v>1.45</c:v>
                </c:pt>
                <c:pt idx="4">
                  <c:v>1.5</c:v>
                </c:pt>
                <c:pt idx="5">
                  <c:v>1.55</c:v>
                </c:pt>
                <c:pt idx="6">
                  <c:v>1.6</c:v>
                </c:pt>
                <c:pt idx="7">
                  <c:v>1.6500000000000001</c:v>
                </c:pt>
                <c:pt idx="8">
                  <c:v>1.7000000000000002</c:v>
                </c:pt>
              </c:numCache>
            </c:numRef>
          </c:cat>
          <c:val>
            <c:numRef>
              <c:f>Sheet1!$G$6:$O$6</c:f>
              <c:numCache>
                <c:formatCode>0.0000</c:formatCode>
                <c:ptCount val="9"/>
                <c:pt idx="0">
                  <c:v>4.4975000000000005</c:v>
                </c:pt>
                <c:pt idx="1">
                  <c:v>4.5193000000000003</c:v>
                </c:pt>
                <c:pt idx="2">
                  <c:v>4.5399000000000003</c:v>
                </c:pt>
                <c:pt idx="3">
                  <c:v>4.5594000000000001</c:v>
                </c:pt>
                <c:pt idx="4">
                  <c:v>4.5778999999999996</c:v>
                </c:pt>
                <c:pt idx="5">
                  <c:v>4.5954999999999995</c:v>
                </c:pt>
                <c:pt idx="6">
                  <c:v>4.6121999999999987</c:v>
                </c:pt>
                <c:pt idx="7">
                  <c:v>4.628099999999999</c:v>
                </c:pt>
                <c:pt idx="8">
                  <c:v>4.6433999999999997</c:v>
                </c:pt>
              </c:numCache>
            </c:numRef>
          </c:val>
        </c:ser>
        <c:bandFmts/>
        <c:axId val="47579904"/>
        <c:axId val="47581440"/>
        <c:axId val="49319424"/>
      </c:surface3DChart>
      <c:catAx>
        <c:axId val="47579904"/>
        <c:scaling>
          <c:orientation val="minMax"/>
        </c:scaling>
        <c:axPos val="b"/>
        <c:numFmt formatCode="#,##0.00" sourceLinked="0"/>
        <c:tickLblPos val="nextTo"/>
        <c:txPr>
          <a:bodyPr rot="1980000"/>
          <a:lstStyle/>
          <a:p>
            <a:pPr>
              <a:defRPr/>
            </a:pPr>
            <a:endParaRPr lang="en-US"/>
          </a:p>
        </c:txPr>
        <c:crossAx val="47581440"/>
        <c:crosses val="autoZero"/>
        <c:auto val="1"/>
        <c:lblAlgn val="ctr"/>
        <c:lblOffset val="100"/>
      </c:catAx>
      <c:valAx>
        <c:axId val="47581440"/>
        <c:scaling>
          <c:orientation val="minMax"/>
        </c:scaling>
        <c:axPos val="r"/>
        <c:majorGridlines/>
        <c:numFmt formatCode="0.0000" sourceLinked="1"/>
        <c:tickLblPos val="nextTo"/>
        <c:crossAx val="47579904"/>
        <c:crosses val="autoZero"/>
        <c:crossBetween val="midCat"/>
      </c:valAx>
      <c:serAx>
        <c:axId val="49319424"/>
        <c:scaling>
          <c:orientation val="minMax"/>
        </c:scaling>
        <c:axPos val="b"/>
        <c:numFmt formatCode="0.0E+00" sourceLinked="0"/>
        <c:tickLblPos val="nextTo"/>
        <c:txPr>
          <a:bodyPr rot="-1620000"/>
          <a:lstStyle/>
          <a:p>
            <a:pPr>
              <a:defRPr/>
            </a:pPr>
            <a:endParaRPr lang="en-US"/>
          </a:p>
        </c:txPr>
        <c:crossAx val="47581440"/>
        <c:crosses val="autoZero"/>
      </c:serAx>
    </c:plotArea>
    <c:legend>
      <c:legendPos val="r"/>
      <c:layout/>
      <c:txPr>
        <a:bodyPr/>
        <a:lstStyle/>
        <a:p>
          <a:pPr rtl="0">
            <a:defRPr/>
          </a:pPr>
          <a:endParaRPr lang="en-US"/>
        </a:p>
      </c:txPr>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9059" name="Rectangle 3075"/>
          <p:cNvSpPr>
            <a:spLocks noGrp="1" noChangeArrowheads="1"/>
          </p:cNvSpPr>
          <p:nvPr>
            <p:ph type="dt" sz="quarter" idx="1"/>
          </p:nvPr>
        </p:nvSpPr>
        <p:spPr bwMode="auto">
          <a:xfrm>
            <a:off x="4021295" y="0"/>
            <a:ext cx="3092797" cy="504386"/>
          </a:xfrm>
          <a:prstGeom prst="rect">
            <a:avLst/>
          </a:prstGeom>
          <a:noFill/>
          <a:ln w="9525">
            <a:noFill/>
            <a:miter lim="800000"/>
            <a:headEnd/>
            <a:tailEnd/>
          </a:ln>
          <a:effectLst/>
        </p:spPr>
        <p:txBody>
          <a:bodyPr vert="horz" wrap="square" lIns="95004" tIns="47503" rIns="95004" bIns="47503" numCol="1" anchor="t" anchorCtr="0" compatLnSpc="1">
            <a:prstTxWarp prst="textNoShape">
              <a:avLst/>
            </a:prstTxWarp>
          </a:bodyPr>
          <a:lstStyle>
            <a:lvl1pPr algn="r" defTabSz="949349" eaLnBrk="0" hangingPunct="0">
              <a:spcBef>
                <a:spcPct val="20000"/>
              </a:spcBef>
              <a:buClr>
                <a:srgbClr val="EDB22C"/>
              </a:buClr>
              <a:buFont typeface="Tahoma" pitchFamily="34" charset="0"/>
              <a:buNone/>
              <a:defRPr>
                <a:latin typeface="Lucida Sans Unicode" pitchFamily="34" charset="0"/>
                <a:ea typeface="+mn-ea"/>
              </a:defRPr>
            </a:lvl1pPr>
          </a:lstStyle>
          <a:p>
            <a:pPr>
              <a:defRPr/>
            </a:pPr>
            <a:endParaRPr lang="en-US"/>
          </a:p>
        </p:txBody>
      </p:sp>
      <p:sp>
        <p:nvSpPr>
          <p:cNvPr id="429061" name="Rectangle 3077"/>
          <p:cNvSpPr>
            <a:spLocks noGrp="1" noChangeArrowheads="1"/>
          </p:cNvSpPr>
          <p:nvPr>
            <p:ph type="sldNum" sz="quarter" idx="3"/>
          </p:nvPr>
        </p:nvSpPr>
        <p:spPr bwMode="auto">
          <a:xfrm>
            <a:off x="4021295" y="9746156"/>
            <a:ext cx="3092797" cy="504385"/>
          </a:xfrm>
          <a:prstGeom prst="rect">
            <a:avLst/>
          </a:prstGeom>
          <a:noFill/>
          <a:ln w="9525">
            <a:noFill/>
            <a:miter lim="800000"/>
            <a:headEnd/>
            <a:tailEnd/>
          </a:ln>
          <a:effectLst/>
        </p:spPr>
        <p:txBody>
          <a:bodyPr vert="horz" wrap="square" lIns="95004" tIns="47503" rIns="95004" bIns="47503" numCol="1" anchor="b" anchorCtr="0" compatLnSpc="1">
            <a:prstTxWarp prst="textNoShape">
              <a:avLst/>
            </a:prstTxWarp>
          </a:bodyPr>
          <a:lstStyle>
            <a:lvl1pPr algn="r" defTabSz="949349" eaLnBrk="0" hangingPunct="0">
              <a:spcBef>
                <a:spcPct val="20000"/>
              </a:spcBef>
              <a:buClr>
                <a:srgbClr val="EDB22C"/>
              </a:buClr>
              <a:buFont typeface="Tahoma" pitchFamily="34" charset="0"/>
              <a:buNone/>
              <a:defRPr>
                <a:latin typeface="Lucida Sans Unicode" pitchFamily="34" charset="0"/>
                <a:ea typeface="+mn-ea"/>
              </a:defRPr>
            </a:lvl1pPr>
          </a:lstStyle>
          <a:p>
            <a:pPr>
              <a:defRPr/>
            </a:pPr>
            <a:fld id="{9542236D-8C47-4BF2-B542-26F5EDC014C8}" type="slidenum">
              <a:rPr lang="en-US"/>
              <a:pPr>
                <a:defRPr/>
              </a:pPr>
              <a:t>‹#›</a:t>
            </a:fld>
            <a:endParaRPr lang="en-US"/>
          </a:p>
        </p:txBody>
      </p:sp>
    </p:spTree>
    <p:extLst>
      <p:ext uri="{BB962C8B-B14F-4D97-AF65-F5344CB8AC3E}">
        <p14:creationId xmlns="" xmlns:p14="http://schemas.microsoft.com/office/powerpoint/2010/main" val="2971652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076363" cy="511465"/>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lvl1pPr defTabSz="966093" eaLnBrk="0" hangingPunct="0">
              <a:defRPr>
                <a:latin typeface="Times New Roman" pitchFamily="18" charset="0"/>
                <a:ea typeface="+mn-ea"/>
              </a:defRPr>
            </a:lvl1pPr>
          </a:lstStyle>
          <a:p>
            <a:pPr>
              <a:defRPr/>
            </a:pPr>
            <a:endParaRPr lang="en-US"/>
          </a:p>
        </p:txBody>
      </p:sp>
      <p:sp>
        <p:nvSpPr>
          <p:cNvPr id="3075" name="Rectangle 3"/>
          <p:cNvSpPr>
            <a:spLocks noGrp="1" noChangeArrowheads="1"/>
          </p:cNvSpPr>
          <p:nvPr>
            <p:ph type="dt" idx="1"/>
          </p:nvPr>
        </p:nvSpPr>
        <p:spPr bwMode="auto">
          <a:xfrm>
            <a:off x="4022937" y="1"/>
            <a:ext cx="3076363" cy="511465"/>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lvl1pPr algn="r" defTabSz="966093" eaLnBrk="0" hangingPunct="0">
              <a:defRPr>
                <a:latin typeface="Times New Roman" pitchFamily="18" charset="0"/>
                <a:ea typeface="+mn-ea"/>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993775" y="768350"/>
            <a:ext cx="5113338" cy="38369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46574" y="4861575"/>
            <a:ext cx="5206153" cy="4604957"/>
          </a:xfrm>
          <a:prstGeom prst="rect">
            <a:avLst/>
          </a:prstGeom>
          <a:noFill/>
          <a:ln w="9525">
            <a:noFill/>
            <a:miter lim="800000"/>
            <a:headEnd/>
            <a:tailEnd/>
          </a:ln>
          <a:effectLst/>
        </p:spPr>
        <p:txBody>
          <a:bodyPr vert="horz" wrap="square" lIns="96639" tIns="48319" rIns="96639" bIns="483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723148"/>
            <a:ext cx="3076363" cy="511465"/>
          </a:xfrm>
          <a:prstGeom prst="rect">
            <a:avLst/>
          </a:prstGeom>
          <a:noFill/>
          <a:ln w="9525">
            <a:noFill/>
            <a:miter lim="800000"/>
            <a:headEnd/>
            <a:tailEnd/>
          </a:ln>
          <a:effectLst/>
        </p:spPr>
        <p:txBody>
          <a:bodyPr vert="horz" wrap="square" lIns="96639" tIns="48319" rIns="96639" bIns="48319" numCol="1" anchor="b" anchorCtr="0" compatLnSpc="1">
            <a:prstTxWarp prst="textNoShape">
              <a:avLst/>
            </a:prstTxWarp>
          </a:bodyPr>
          <a:lstStyle>
            <a:lvl1pPr defTabSz="966093" eaLnBrk="0" hangingPunct="0">
              <a:defRPr>
                <a:latin typeface="Times New Roman" pitchFamily="18" charset="0"/>
                <a:ea typeface="+mn-ea"/>
              </a:defRPr>
            </a:lvl1pPr>
          </a:lstStyle>
          <a:p>
            <a:pPr>
              <a:defRPr/>
            </a:pPr>
            <a:endParaRPr lang="en-US"/>
          </a:p>
        </p:txBody>
      </p:sp>
      <p:sp>
        <p:nvSpPr>
          <p:cNvPr id="3079" name="Rectangle 7"/>
          <p:cNvSpPr>
            <a:spLocks noGrp="1" noChangeArrowheads="1"/>
          </p:cNvSpPr>
          <p:nvPr>
            <p:ph type="sldNum" sz="quarter" idx="5"/>
          </p:nvPr>
        </p:nvSpPr>
        <p:spPr bwMode="auto">
          <a:xfrm>
            <a:off x="4022937" y="9723148"/>
            <a:ext cx="3076363" cy="511465"/>
          </a:xfrm>
          <a:prstGeom prst="rect">
            <a:avLst/>
          </a:prstGeom>
          <a:noFill/>
          <a:ln w="9525">
            <a:noFill/>
            <a:miter lim="800000"/>
            <a:headEnd/>
            <a:tailEnd/>
          </a:ln>
          <a:effectLst/>
        </p:spPr>
        <p:txBody>
          <a:bodyPr vert="horz" wrap="square" lIns="96639" tIns="48319" rIns="96639" bIns="48319" numCol="1" anchor="b" anchorCtr="0" compatLnSpc="1">
            <a:prstTxWarp prst="textNoShape">
              <a:avLst/>
            </a:prstTxWarp>
          </a:bodyPr>
          <a:lstStyle>
            <a:lvl1pPr algn="r" defTabSz="966093" eaLnBrk="0" hangingPunct="0">
              <a:defRPr>
                <a:latin typeface="Times New Roman" pitchFamily="18" charset="0"/>
                <a:ea typeface="+mn-ea"/>
              </a:defRPr>
            </a:lvl1pPr>
          </a:lstStyle>
          <a:p>
            <a:pPr>
              <a:defRPr/>
            </a:pPr>
            <a:fld id="{30F9E7B7-269C-4F51-BF90-723D1A5C68F4}" type="slidenum">
              <a:rPr lang="en-US"/>
              <a:pPr>
                <a:defRPr/>
              </a:pPr>
              <a:t>‹#›</a:t>
            </a:fld>
            <a:endParaRPr lang="en-US"/>
          </a:p>
        </p:txBody>
      </p:sp>
    </p:spTree>
    <p:extLst>
      <p:ext uri="{BB962C8B-B14F-4D97-AF65-F5344CB8AC3E}">
        <p14:creationId xmlns="" xmlns:p14="http://schemas.microsoft.com/office/powerpoint/2010/main" val="22659424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fidential Title Page">
    <p:spTree>
      <p:nvGrpSpPr>
        <p:cNvPr id="1" name=""/>
        <p:cNvGrpSpPr/>
        <p:nvPr/>
      </p:nvGrpSpPr>
      <p:grpSpPr>
        <a:xfrm>
          <a:off x="0" y="0"/>
          <a:ext cx="0" cy="0"/>
          <a:chOff x="0" y="0"/>
          <a:chExt cx="0" cy="0"/>
        </a:xfrm>
      </p:grpSpPr>
      <p:sp>
        <p:nvSpPr>
          <p:cNvPr id="5" name="Rectangle 5"/>
          <p:cNvSpPr>
            <a:spLocks noChangeArrowheads="1"/>
          </p:cNvSpPr>
          <p:nvPr/>
        </p:nvSpPr>
        <p:spPr bwMode="auto">
          <a:xfrm>
            <a:off x="2405063" y="6056313"/>
            <a:ext cx="6738937" cy="801687"/>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6" name="Rectangle 5"/>
          <p:cNvSpPr>
            <a:spLocks noChangeArrowheads="1"/>
          </p:cNvSpPr>
          <p:nvPr/>
        </p:nvSpPr>
        <p:spPr bwMode="auto">
          <a:xfrm>
            <a:off x="0" y="6056313"/>
            <a:ext cx="2405063" cy="801687"/>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7" name="Picture 5" descr="White Micron color logo [Converted]"/>
          <p:cNvPicPr>
            <a:picLocks noChangeAspect="1" noChangeArrowheads="1"/>
          </p:cNvPicPr>
          <p:nvPr/>
        </p:nvPicPr>
        <p:blipFill>
          <a:blip r:embed="rId2" cstate="print"/>
          <a:srcRect/>
          <a:stretch>
            <a:fillRect/>
          </a:stretch>
        </p:blipFill>
        <p:spPr bwMode="auto">
          <a:xfrm>
            <a:off x="460375" y="6281738"/>
            <a:ext cx="1384300" cy="373062"/>
          </a:xfrm>
          <a:prstGeom prst="rect">
            <a:avLst/>
          </a:prstGeom>
          <a:noFill/>
          <a:ln w="9525">
            <a:noFill/>
            <a:miter lim="800000"/>
            <a:headEnd/>
            <a:tailEnd/>
          </a:ln>
        </p:spPr>
      </p:pic>
      <p:sp>
        <p:nvSpPr>
          <p:cNvPr id="8" name="Text Box 7"/>
          <p:cNvSpPr txBox="1">
            <a:spLocks noChangeArrowheads="1"/>
          </p:cNvSpPr>
          <p:nvPr/>
        </p:nvSpPr>
        <p:spPr bwMode="auto">
          <a:xfrm>
            <a:off x="2671763" y="6175375"/>
            <a:ext cx="6353175"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©2010 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9"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10"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23EF65BC-8E28-483F-8AC8-CA005B5707C1}" type="slidenum">
              <a:rPr lang="en-US"/>
              <a:pPr eaLnBrk="0" hangingPunct="0">
                <a:defRPr/>
              </a:pPr>
              <a:t>‹#›</a:t>
            </a:fld>
            <a:endParaRPr lang="en-US" dirty="0"/>
          </a:p>
        </p:txBody>
      </p:sp>
      <p:sp>
        <p:nvSpPr>
          <p:cNvPr id="4" name="Subtitle 3"/>
          <p:cNvSpPr>
            <a:spLocks noGrp="1" noChangeArrowheads="1"/>
          </p:cNvSpPr>
          <p:nvPr>
            <p:ph type="subTitle" idx="1"/>
          </p:nvPr>
        </p:nvSpPr>
        <p:spPr>
          <a:xfrm>
            <a:off x="1883883" y="3500438"/>
            <a:ext cx="5963129"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22" name="Rectangle 2"/>
          <p:cNvSpPr>
            <a:spLocks noGrp="1" noChangeArrowheads="1"/>
          </p:cNvSpPr>
          <p:nvPr>
            <p:ph type="ctrTitle"/>
          </p:nvPr>
        </p:nvSpPr>
        <p:spPr>
          <a:xfrm>
            <a:off x="1883885" y="2008188"/>
            <a:ext cx="6642578" cy="1298575"/>
          </a:xfrm>
          <a:prstGeom prst="rect">
            <a:avLst/>
          </a:prstGeom>
        </p:spPr>
        <p:txBody>
          <a:bodyPr anchor="b"/>
          <a:lstStyle>
            <a:lvl1pPr algn="l">
              <a:defRPr sz="4400"/>
            </a:lvl1pPr>
          </a:lstStyle>
          <a:p>
            <a:r>
              <a:rPr lang="en-US" smtClean="0"/>
              <a:t>Click to edit Master title style</a:t>
            </a:r>
            <a:endParaRPr lang="en-US" dirty="0"/>
          </a:p>
        </p:txBody>
      </p:sp>
      <p:sp>
        <p:nvSpPr>
          <p:cNvPr id="11" name="Date Placeholder 9"/>
          <p:cNvSpPr>
            <a:spLocks noGrp="1"/>
          </p:cNvSpPr>
          <p:nvPr>
            <p:ph type="dt" sz="half" idx="10"/>
          </p:nvPr>
        </p:nvSpPr>
        <p:spPr>
          <a:xfrm>
            <a:off x="2700338" y="6492875"/>
            <a:ext cx="1871662" cy="365125"/>
          </a:xfrm>
          <a:prstGeom prst="rect">
            <a:avLst/>
          </a:prstGeom>
        </p:spPr>
        <p:txBody>
          <a:bodyPr vert="horz" lIns="91440" tIns="45720" rIns="91440" bIns="45720" rtlCol="0" anchor="ctr"/>
          <a:lstStyle>
            <a:lvl1pPr algn="l" eaLnBrk="0" hangingPunct="0">
              <a:defRPr sz="800">
                <a:solidFill>
                  <a:srgbClr val="002060"/>
                </a:solidFill>
              </a:defRPr>
            </a:lvl1pPr>
          </a:lstStyle>
          <a:p>
            <a:pPr>
              <a:defRPr/>
            </a:pPr>
            <a:r>
              <a:rPr lang="en-US" dirty="0" smtClean="0"/>
              <a:t>June 7, 2011</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8"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6E7F30F0-0AF5-4A98-B0D2-2090407E6A45}"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9" name="Chart Placeholder 9"/>
          <p:cNvSpPr>
            <a:spLocks noGrp="1"/>
          </p:cNvSpPr>
          <p:nvPr>
            <p:ph type="chart" sz="quarter" idx="10"/>
          </p:nvPr>
        </p:nvSpPr>
        <p:spPr>
          <a:xfrm>
            <a:off x="260350" y="1225550"/>
            <a:ext cx="8442325" cy="4830763"/>
          </a:xfrm>
        </p:spPr>
        <p:txBody>
          <a:bodyPr/>
          <a:lstStyle/>
          <a:p>
            <a:pPr lvl="0"/>
            <a:r>
              <a:rPr lang="en-US" noProof="0" smtClean="0"/>
              <a:t>Click icon to add chart</a:t>
            </a:r>
          </a:p>
        </p:txBody>
      </p:sp>
      <p:pic>
        <p:nvPicPr>
          <p:cNvPr id="11"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913502" y="6465887"/>
            <a:ext cx="622485" cy="375701"/>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Title Only Page">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4"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6F2C2A34-0067-418F-9C13-8EA0C74CEAB4}"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pic>
        <p:nvPicPr>
          <p:cNvPr id="9"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913502" y="6465887"/>
            <a:ext cx="622485" cy="375701"/>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DF7C3B57-77EF-4E62-9CB0-384FE845E5E2}" type="slidenum">
              <a:rPr lang="en-US"/>
              <a:pPr eaLnBrk="0" hangingPunct="0">
                <a:defRPr/>
              </a:pPr>
              <a:t>‹#›</a:t>
            </a:fld>
            <a:endParaRPr lang="en-US" dirty="0"/>
          </a:p>
        </p:txBody>
      </p:sp>
      <p:pic>
        <p:nvPicPr>
          <p:cNvPr id="8"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913502" y="6465887"/>
            <a:ext cx="622485" cy="375701"/>
          </a:xfrm>
          <a:prstGeom prst="rect">
            <a:avLst/>
          </a:prstGeom>
          <a:noFill/>
          <a:extLst>
            <a:ext uri="{909E8E84-426E-40DD-AFC4-6F175D3DCCD1}">
              <a14:hiddenFill xmlns="" xmlns:a14="http://schemas.microsoft.com/office/drawing/2010/main">
                <a:solidFill>
                  <a:srgbClr val="FFFFFF"/>
                </a:solidFill>
              </a14:hiddenFill>
            </a:ext>
          </a:extLst>
        </p:spPr>
      </p:pic>
      <p:sp>
        <p:nvSpPr>
          <p:cNvPr id="9"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8"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3C7B8D25-CC4B-4E03-92C8-970B685912AC}" type="slidenum">
              <a:rPr lang="en-US"/>
              <a:pPr eaLnBrk="0" hangingPunct="0">
                <a:defRPr/>
              </a:pPr>
              <a:t>‹#›</a:t>
            </a:fld>
            <a:endParaRPr lang="en-US" dirty="0"/>
          </a:p>
        </p:txBody>
      </p:sp>
      <p:sp>
        <p:nvSpPr>
          <p:cNvPr id="9"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sp>
        <p:nvSpPr>
          <p:cNvPr id="10"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pic>
        <p:nvPicPr>
          <p:cNvPr id="12"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913502" y="6465887"/>
            <a:ext cx="622485" cy="375701"/>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O NOT US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fidential Text Page">
    <p:spTree>
      <p:nvGrpSpPr>
        <p:cNvPr id="1" name=""/>
        <p:cNvGrpSpPr/>
        <p:nvPr/>
      </p:nvGrpSpPr>
      <p:grpSpPr>
        <a:xfrm>
          <a:off x="0" y="0"/>
          <a:ext cx="0" cy="0"/>
          <a:chOff x="0" y="0"/>
          <a:chExt cx="0" cy="0"/>
        </a:xfrm>
      </p:grpSpPr>
      <p:sp>
        <p:nvSpPr>
          <p:cNvPr id="4" name="Rectangle 3"/>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4878E101-6DA9-4617-9458-82F297290086}" type="slidenum">
              <a:rPr lang="en-US"/>
              <a:pPr eaLnBrk="0" hangingPunct="0">
                <a:defRPr/>
              </a:pPr>
              <a:t>‹#›</a:t>
            </a:fld>
            <a:endParaRPr lang="en-US" dirty="0"/>
          </a:p>
        </p:txBody>
      </p:sp>
      <p:sp>
        <p:nvSpPr>
          <p:cNvPr id="8" name="Text Placeholder 7"/>
          <p:cNvSpPr>
            <a:spLocks noGrp="1"/>
          </p:cNvSpPr>
          <p:nvPr>
            <p:ph type="body" sz="quarter" idx="11"/>
          </p:nvPr>
        </p:nvSpPr>
        <p:spPr>
          <a:xfrm>
            <a:off x="260349" y="1225550"/>
            <a:ext cx="8442325" cy="4830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Chart Page">
    <p:spTree>
      <p:nvGrpSpPr>
        <p:cNvPr id="1" name=""/>
        <p:cNvGrpSpPr/>
        <p:nvPr/>
      </p:nvGrpSpPr>
      <p:grpSpPr>
        <a:xfrm>
          <a:off x="0" y="0"/>
          <a:ext cx="0" cy="0"/>
          <a:chOff x="0" y="0"/>
          <a:chExt cx="0" cy="0"/>
        </a:xfrm>
      </p:grpSpPr>
      <p:sp>
        <p:nvSpPr>
          <p:cNvPr id="4" name="Rectangle 3"/>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08105640-C642-43C8-A5E8-A2E160BC1B1A}" type="slidenum">
              <a:rPr lang="en-US"/>
              <a:pPr eaLnBrk="0" hangingPunct="0">
                <a:defRPr/>
              </a:pPr>
              <a:t>‹#›</a:t>
            </a:fld>
            <a:endParaRPr lang="en-US" dirty="0"/>
          </a:p>
        </p:txBody>
      </p:sp>
      <p:sp>
        <p:nvSpPr>
          <p:cNvPr id="8"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Chart Placeholder 9"/>
          <p:cNvSpPr>
            <a:spLocks noGrp="1"/>
          </p:cNvSpPr>
          <p:nvPr>
            <p:ph type="chart" sz="quarter" idx="10"/>
          </p:nvPr>
        </p:nvSpPr>
        <p:spPr>
          <a:xfrm>
            <a:off x="260350" y="1225550"/>
            <a:ext cx="8442325" cy="4830763"/>
          </a:xfrm>
        </p:spPr>
        <p:txBody>
          <a:bodyPr/>
          <a:lstStyle/>
          <a:p>
            <a:pPr lvl="0"/>
            <a:r>
              <a:rPr lang="en-US" noProof="0" smtClean="0"/>
              <a:t>Click icon to add chart</a:t>
            </a:r>
          </a:p>
        </p:txBody>
      </p:sp>
      <p:sp>
        <p:nvSpPr>
          <p:cNvPr id="11"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Confidential Header Title Only">
    <p:spTree>
      <p:nvGrpSpPr>
        <p:cNvPr id="1" name=""/>
        <p:cNvGrpSpPr/>
        <p:nvPr/>
      </p:nvGrpSpPr>
      <p:grpSpPr>
        <a:xfrm>
          <a:off x="0" y="0"/>
          <a:ext cx="0" cy="0"/>
          <a:chOff x="0" y="0"/>
          <a:chExt cx="0" cy="0"/>
        </a:xfrm>
      </p:grpSpPr>
      <p:sp>
        <p:nvSpPr>
          <p:cNvPr id="3"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4"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5"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6"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C30D5B4-8287-4F03-98C6-63F4F9194C2B}" type="slidenum">
              <a:rPr lang="en-US"/>
              <a:pPr eaLnBrk="0" hangingPunct="0">
                <a:defRPr/>
              </a:pPr>
              <a:t>‹#›</a:t>
            </a:fld>
            <a:endParaRPr lang="en-US" dirty="0"/>
          </a:p>
        </p:txBody>
      </p:sp>
      <p:sp>
        <p:nvSpPr>
          <p:cNvPr id="7"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9"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Confidential BLANK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5"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D4F60E5E-A08E-474B-A846-BDAD4B682377}" type="slidenum">
              <a:rPr lang="en-US"/>
              <a:pPr eaLnBrk="0" hangingPunct="0">
                <a:defRPr/>
              </a:pPr>
              <a:t>‹#›</a:t>
            </a:fld>
            <a:endParaRPr lang="en-US" dirty="0"/>
          </a:p>
        </p:txBody>
      </p:sp>
      <p:sp>
        <p:nvSpPr>
          <p:cNvPr id="6"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8"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Confidential Transition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7"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B5ECF77-32FB-4678-88F9-9B860366D11B}" type="slidenum">
              <a:rPr lang="en-US"/>
              <a:pPr eaLnBrk="0" hangingPunct="0">
                <a:defRPr/>
              </a:pPr>
              <a:t>‹#›</a:t>
            </a:fld>
            <a:endParaRPr lang="en-US" dirty="0"/>
          </a:p>
        </p:txBody>
      </p:sp>
      <p:sp>
        <p:nvSpPr>
          <p:cNvPr id="8" name="Text Box 8"/>
          <p:cNvSpPr txBox="1">
            <a:spLocks noChangeArrowheads="1"/>
          </p:cNvSpPr>
          <p:nvPr/>
        </p:nvSpPr>
        <p:spPr bwMode="auto">
          <a:xfrm>
            <a:off x="5568950" y="6551613"/>
            <a:ext cx="3087688"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rPr>
              <a:t>Micron Confidential      </a:t>
            </a:r>
            <a:r>
              <a:rPr lang="en-US" sz="800" dirty="0">
                <a:solidFill>
                  <a:schemeClr val="tx1">
                    <a:lumMod val="75000"/>
                    <a:lumOff val="25000"/>
                  </a:schemeClr>
                </a:solidFill>
                <a:ea typeface="+mn-ea"/>
              </a:rPr>
              <a:t>|</a:t>
            </a:r>
            <a:r>
              <a:rPr lang="en-US" sz="800" dirty="0">
                <a:solidFill>
                  <a:srgbClr val="002060"/>
                </a:solidFill>
                <a:ea typeface="+mn-ea"/>
              </a:rPr>
              <a:t>     </a:t>
            </a:r>
            <a:r>
              <a:rPr lang="en-US" sz="800" dirty="0">
                <a:solidFill>
                  <a:srgbClr val="002060"/>
                </a:solidFill>
                <a:ea typeface="+mn-ea"/>
                <a:cs typeface="Tahoma" pitchFamily="34" charset="0"/>
              </a:rPr>
              <a:t>©2010 Micron Technology, Inc.     </a:t>
            </a:r>
            <a:r>
              <a:rPr lang="en-US" sz="800" dirty="0">
                <a:solidFill>
                  <a:schemeClr val="tx1">
                    <a:lumMod val="75000"/>
                    <a:lumOff val="25000"/>
                  </a:schemeClr>
                </a:solidFill>
                <a:ea typeface="+mn-ea"/>
                <a:cs typeface="Tahoma" pitchFamily="34" charset="0"/>
              </a:rPr>
              <a:t>|</a:t>
            </a:r>
          </a:p>
        </p:txBody>
      </p:sp>
      <p:sp>
        <p:nvSpPr>
          <p:cNvPr id="678914"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sp>
        <p:nvSpPr>
          <p:cNvPr id="678915"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10"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icron End Page">
    <p:spTree>
      <p:nvGrpSpPr>
        <p:cNvPr id="1" name=""/>
        <p:cNvGrpSpPr/>
        <p:nvPr/>
      </p:nvGrpSpPr>
      <p:grpSpPr>
        <a:xfrm>
          <a:off x="0" y="0"/>
          <a:ext cx="0" cy="0"/>
          <a:chOff x="0" y="0"/>
          <a:chExt cx="0" cy="0"/>
        </a:xfrm>
      </p:grpSpPr>
      <p:sp>
        <p:nvSpPr>
          <p:cNvPr id="2"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3"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4" name="Picture 5" descr="Micron full logo NEW TEMPLATE BLUE.png"/>
          <p:cNvPicPr>
            <a:picLocks noChangeAspect="1"/>
          </p:cNvPicPr>
          <p:nvPr/>
        </p:nvPicPr>
        <p:blipFill>
          <a:blip r:embed="rId2" cstate="print"/>
          <a:srcRect/>
          <a:stretch>
            <a:fillRect/>
          </a:stretch>
        </p:blipFill>
        <p:spPr bwMode="auto">
          <a:xfrm>
            <a:off x="2487613" y="1409643"/>
            <a:ext cx="4168775" cy="1143000"/>
          </a:xfrm>
          <a:prstGeom prst="rect">
            <a:avLst/>
          </a:prstGeom>
          <a:noFill/>
          <a:ln w="9525">
            <a:noFill/>
            <a:miter lim="800000"/>
            <a:headEnd/>
            <a:tailEnd/>
          </a:ln>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4" name="Rectangle 5"/>
          <p:cNvSpPr>
            <a:spLocks noChangeArrowheads="1"/>
          </p:cNvSpPr>
          <p:nvPr/>
        </p:nvSpPr>
        <p:spPr bwMode="auto">
          <a:xfrm>
            <a:off x="2405063" y="6056313"/>
            <a:ext cx="6738937" cy="801687"/>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4"/>
          <p:cNvSpPr>
            <a:spLocks noChangeArrowheads="1"/>
          </p:cNvSpPr>
          <p:nvPr/>
        </p:nvSpPr>
        <p:spPr bwMode="auto">
          <a:xfrm>
            <a:off x="0" y="6056313"/>
            <a:ext cx="2405063" cy="801687"/>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5" descr="White Micron color logo [Converted]"/>
          <p:cNvPicPr>
            <a:picLocks noChangeAspect="1" noChangeArrowheads="1"/>
          </p:cNvPicPr>
          <p:nvPr/>
        </p:nvPicPr>
        <p:blipFill>
          <a:blip r:embed="rId2" cstate="print"/>
          <a:srcRect/>
          <a:stretch>
            <a:fillRect/>
          </a:stretch>
        </p:blipFill>
        <p:spPr bwMode="auto">
          <a:xfrm>
            <a:off x="460375" y="6281738"/>
            <a:ext cx="1384300" cy="373062"/>
          </a:xfrm>
          <a:prstGeom prst="rect">
            <a:avLst/>
          </a:prstGeom>
          <a:noFill/>
          <a:ln w="9525">
            <a:noFill/>
            <a:miter lim="800000"/>
            <a:headEnd/>
            <a:tailEnd/>
          </a:ln>
        </p:spPr>
      </p:pic>
      <p:sp>
        <p:nvSpPr>
          <p:cNvPr id="7" name="Text Box 7"/>
          <p:cNvSpPr txBox="1">
            <a:spLocks noChangeArrowheads="1"/>
          </p:cNvSpPr>
          <p:nvPr/>
        </p:nvSpPr>
        <p:spPr bwMode="auto">
          <a:xfrm>
            <a:off x="2671763" y="6175375"/>
            <a:ext cx="6353175" cy="368300"/>
          </a:xfrm>
          <a:prstGeom prst="rect">
            <a:avLst/>
          </a:prstGeom>
          <a:noFill/>
          <a:ln w="9525">
            <a:noFill/>
            <a:miter lim="800000"/>
            <a:headEnd/>
            <a:tailEnd/>
          </a:ln>
          <a:effectLst/>
        </p:spPr>
        <p:txBody>
          <a:bodyPr lIns="92075" tIns="46038" rIns="92075" bIns="46038">
            <a:spAutoFit/>
          </a:bodyPr>
          <a:lstStyle/>
          <a:p>
            <a:pPr eaLnBrk="0" hangingPunct="0">
              <a:spcBef>
                <a:spcPct val="50000"/>
              </a:spcBef>
              <a:defRPr/>
            </a:pPr>
            <a:r>
              <a:rPr lang="en-US" sz="600" dirty="0">
                <a:solidFill>
                  <a:srgbClr val="002060"/>
                </a:solidFill>
                <a:ea typeface="+mn-ea"/>
                <a:cs typeface="Tahoma" pitchFamily="34" charset="0"/>
              </a:rPr>
              <a:t>©</a:t>
            </a:r>
            <a:r>
              <a:rPr lang="en-US" sz="600" dirty="0" smtClean="0">
                <a:solidFill>
                  <a:srgbClr val="002060"/>
                </a:solidFill>
                <a:ea typeface="+mn-ea"/>
                <a:cs typeface="Tahoma" pitchFamily="34" charset="0"/>
              </a:rPr>
              <a:t>2012 </a:t>
            </a:r>
            <a:r>
              <a:rPr lang="en-US" sz="600" dirty="0">
                <a:solidFill>
                  <a:srgbClr val="002060"/>
                </a:solidFill>
                <a:ea typeface="+mn-ea"/>
                <a:cs typeface="Tahoma" pitchFamily="34" charset="0"/>
              </a:rPr>
              <a:t>Micron Technology, Inc. All rights reserved. Products are warranted only to meet Micron’s production data sheet specifications. Information, products, and/or specifications are subject to change without notice. All information is provided on an “AS IS” basis without warranties of any kind. Dates are estimates only. Drawings are not to scale. Micron and the Micron logo are trademarks of Micron Technology, Inc. All other trademarks are the property of their respective owners.</a:t>
            </a:r>
          </a:p>
        </p:txBody>
      </p:sp>
      <p:sp>
        <p:nvSpPr>
          <p:cNvPr id="8" name="Text Box 8"/>
          <p:cNvSpPr txBox="1">
            <a:spLocks noChangeArrowheads="1"/>
          </p:cNvSpPr>
          <p:nvPr/>
        </p:nvSpPr>
        <p:spPr bwMode="auto">
          <a:xfrm>
            <a:off x="6829425" y="6551613"/>
            <a:ext cx="1827213" cy="215900"/>
          </a:xfrm>
          <a:prstGeom prst="rect">
            <a:avLst/>
          </a:prstGeom>
          <a:noFill/>
          <a:ln w="9525">
            <a:noFill/>
            <a:miter lim="800000"/>
            <a:headEnd/>
            <a:tailEnd/>
          </a:ln>
          <a:effectLst/>
        </p:spPr>
        <p:txBody>
          <a:bodyPr wrap="none" lIns="92075" tIns="46038" rIns="92075" bIns="46038">
            <a:spAutoFit/>
          </a:bodyPr>
          <a:lstStyle/>
          <a:p>
            <a:pPr algn="r" eaLnBrk="0" hangingPunct="0">
              <a:defRPr/>
            </a:pPr>
            <a:r>
              <a:rPr lang="en-US" sz="800" dirty="0">
                <a:solidFill>
                  <a:srgbClr val="002060"/>
                </a:solidFill>
                <a:ea typeface="+mn-ea"/>
                <a:cs typeface="Tahoma" pitchFamily="34" charset="0"/>
              </a:rPr>
              <a:t>©</a:t>
            </a:r>
            <a:r>
              <a:rPr lang="en-US" sz="800" dirty="0" smtClean="0">
                <a:solidFill>
                  <a:srgbClr val="002060"/>
                </a:solidFill>
                <a:ea typeface="+mn-ea"/>
                <a:cs typeface="Tahoma" pitchFamily="34" charset="0"/>
              </a:rPr>
              <a:t>2012 </a:t>
            </a:r>
            <a:r>
              <a:rPr lang="en-US" sz="800" dirty="0">
                <a:solidFill>
                  <a:srgbClr val="002060"/>
                </a:solidFill>
                <a:ea typeface="+mn-ea"/>
                <a:cs typeface="Tahoma" pitchFamily="34" charset="0"/>
              </a:rPr>
              <a:t>Micron Technology, Inc.     </a:t>
            </a:r>
            <a:r>
              <a:rPr lang="en-US" sz="800" dirty="0">
                <a:solidFill>
                  <a:schemeClr val="tx1">
                    <a:lumMod val="75000"/>
                    <a:lumOff val="25000"/>
                  </a:schemeClr>
                </a:solidFill>
                <a:ea typeface="+mn-ea"/>
                <a:cs typeface="Tahoma" pitchFamily="34" charset="0"/>
              </a:rPr>
              <a:t>|</a:t>
            </a:r>
          </a:p>
        </p:txBody>
      </p:sp>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7D1CCBF3-EB10-4BE1-9A1D-36903CC1EF5A}" type="slidenum">
              <a:rPr lang="en-US"/>
              <a:pPr eaLnBrk="0" hangingPunct="0">
                <a:defRPr/>
              </a:pPr>
              <a:t>‹#›</a:t>
            </a:fld>
            <a:endParaRPr lang="en-US" dirty="0"/>
          </a:p>
        </p:txBody>
      </p:sp>
      <p:sp>
        <p:nvSpPr>
          <p:cNvPr id="11" name="Rectangle 3"/>
          <p:cNvSpPr>
            <a:spLocks noGrp="1" noChangeArrowheads="1"/>
          </p:cNvSpPr>
          <p:nvPr>
            <p:ph type="subTitle" idx="1"/>
          </p:nvPr>
        </p:nvSpPr>
        <p:spPr>
          <a:xfrm>
            <a:off x="1895475" y="3500438"/>
            <a:ext cx="5951538" cy="1752600"/>
          </a:xfrm>
          <a:prstGeom prst="rect">
            <a:avLst/>
          </a:prstGeom>
        </p:spPr>
        <p:txBody>
          <a:bodyPr/>
          <a:lstStyle>
            <a:lvl1pPr marL="0" indent="0">
              <a:buFontTx/>
              <a:buNone/>
              <a:defRPr sz="3200">
                <a:solidFill>
                  <a:schemeClr val="tx1">
                    <a:lumMod val="75000"/>
                    <a:lumOff val="25000"/>
                  </a:schemeClr>
                </a:solidFill>
              </a:defRPr>
            </a:lvl1pPr>
          </a:lstStyle>
          <a:p>
            <a:r>
              <a:rPr lang="en-US" smtClean="0"/>
              <a:t>Click to edit Master subtitle style</a:t>
            </a:r>
            <a:endParaRPr lang="en-US" dirty="0"/>
          </a:p>
        </p:txBody>
      </p:sp>
      <p:sp>
        <p:nvSpPr>
          <p:cNvPr id="12" name="Rectangle 2"/>
          <p:cNvSpPr>
            <a:spLocks noGrp="1" noChangeArrowheads="1"/>
          </p:cNvSpPr>
          <p:nvPr>
            <p:ph type="ctrTitle"/>
          </p:nvPr>
        </p:nvSpPr>
        <p:spPr>
          <a:xfrm>
            <a:off x="1895475" y="2008188"/>
            <a:ext cx="6630988" cy="1298575"/>
          </a:xfrm>
          <a:prstGeom prst="rect">
            <a:avLst/>
          </a:prstGeom>
        </p:spPr>
        <p:txBody>
          <a:bodyPr anchor="b"/>
          <a:lstStyle>
            <a:lvl1pPr algn="l">
              <a:defRPr sz="4400"/>
            </a:lvl1pPr>
          </a:lstStyle>
          <a:p>
            <a:r>
              <a:rPr lang="en-US" smtClean="0"/>
              <a:t>Click to edit Master title style</a:t>
            </a:r>
            <a:endParaRPr lang="en-US" dirty="0"/>
          </a:p>
        </p:txBody>
      </p:sp>
      <p:pic>
        <p:nvPicPr>
          <p:cNvPr id="7170"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264973" y="107970"/>
            <a:ext cx="1609725" cy="971550"/>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sp>
        <p:nvSpPr>
          <p:cNvPr id="4" name="Rectangle 4"/>
          <p:cNvSpPr>
            <a:spLocks noChangeArrowheads="1"/>
          </p:cNvSpPr>
          <p:nvPr/>
        </p:nvSpPr>
        <p:spPr bwMode="auto">
          <a:xfrm>
            <a:off x="2405063" y="6465888"/>
            <a:ext cx="6738937" cy="392112"/>
          </a:xfrm>
          <a:prstGeom prst="rect">
            <a:avLst/>
          </a:prstGeom>
          <a:solidFill>
            <a:srgbClr val="D9D9D9"/>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sp>
        <p:nvSpPr>
          <p:cNvPr id="5" name="Rectangle 5"/>
          <p:cNvSpPr>
            <a:spLocks noChangeArrowheads="1"/>
          </p:cNvSpPr>
          <p:nvPr/>
        </p:nvSpPr>
        <p:spPr bwMode="auto">
          <a:xfrm>
            <a:off x="0" y="6465888"/>
            <a:ext cx="2405063" cy="392112"/>
          </a:xfrm>
          <a:prstGeom prst="rect">
            <a:avLst/>
          </a:prstGeom>
          <a:solidFill>
            <a:srgbClr val="002060"/>
          </a:solidFill>
          <a:ln w="9525">
            <a:noFill/>
            <a:miter lim="800000"/>
            <a:headEnd/>
            <a:tailEnd/>
          </a:ln>
          <a:effectLst/>
        </p:spPr>
        <p:txBody>
          <a:bodyPr wrap="none" lIns="92075" tIns="46038" rIns="92075" bIns="46038" anchor="ctr"/>
          <a:lstStyle/>
          <a:p>
            <a:pPr eaLnBrk="0" hangingPunct="0">
              <a:defRPr/>
            </a:pPr>
            <a:endParaRPr lang="en-US">
              <a:ea typeface="+mn-ea"/>
            </a:endParaRPr>
          </a:p>
        </p:txBody>
      </p:sp>
      <p:pic>
        <p:nvPicPr>
          <p:cNvPr id="6" name="Picture 6" descr="White Micron color logo [Converted]"/>
          <p:cNvPicPr>
            <a:picLocks noChangeAspect="1" noChangeArrowheads="1"/>
          </p:cNvPicPr>
          <p:nvPr/>
        </p:nvPicPr>
        <p:blipFill>
          <a:blip r:embed="rId2" cstate="print"/>
          <a:srcRect/>
          <a:stretch>
            <a:fillRect/>
          </a:stretch>
        </p:blipFill>
        <p:spPr bwMode="auto">
          <a:xfrm>
            <a:off x="696913" y="6532563"/>
            <a:ext cx="911225" cy="244475"/>
          </a:xfrm>
          <a:prstGeom prst="rect">
            <a:avLst/>
          </a:prstGeom>
          <a:noFill/>
          <a:ln w="9525">
            <a:noFill/>
            <a:miter lim="800000"/>
            <a:headEnd/>
            <a:tailEnd/>
          </a:ln>
        </p:spPr>
      </p:pic>
      <p:sp>
        <p:nvSpPr>
          <p:cNvPr id="9" name="Rectangle 9"/>
          <p:cNvSpPr txBox="1">
            <a:spLocks noChangeArrowheads="1"/>
          </p:cNvSpPr>
          <p:nvPr/>
        </p:nvSpPr>
        <p:spPr>
          <a:xfrm>
            <a:off x="8535988" y="6554788"/>
            <a:ext cx="501650" cy="249237"/>
          </a:xfrm>
          <a:prstGeom prst="rect">
            <a:avLst/>
          </a:prstGeom>
        </p:spPr>
        <p:txBody>
          <a:bodyPr/>
          <a:lstStyle>
            <a:lvl1pPr algn="ctr">
              <a:defRPr sz="800" b="1" smtClean="0">
                <a:ea typeface="+mn-ea"/>
              </a:defRPr>
            </a:lvl1pPr>
          </a:lstStyle>
          <a:p>
            <a:pPr eaLnBrk="0" hangingPunct="0">
              <a:defRPr/>
            </a:pPr>
            <a:fld id="{8D81E27F-CBC3-47D0-893D-3786709D4DB4}" type="slidenum">
              <a:rPr lang="en-US"/>
              <a:pPr eaLnBrk="0" hangingPunct="0">
                <a:defRPr/>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Text Placeholder 6"/>
          <p:cNvSpPr>
            <a:spLocks noGrp="1"/>
          </p:cNvSpPr>
          <p:nvPr>
            <p:ph type="body" sz="quarter" idx="10"/>
          </p:nvPr>
        </p:nvSpPr>
        <p:spPr>
          <a:xfrm>
            <a:off x="265113" y="1236663"/>
            <a:ext cx="8437562" cy="48371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194" name="Picture 2" descr="C:\IOMETH\Website\iometh.com\iometh_logo1.jpg"/>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913502" y="6465887"/>
            <a:ext cx="622485" cy="375701"/>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Date Placeholder 9"/>
          <p:cNvSpPr>
            <a:spLocks noGrp="1"/>
          </p:cNvSpPr>
          <p:nvPr>
            <p:ph type="dt" sz="half" idx="12"/>
          </p:nvPr>
        </p:nvSpPr>
        <p:spPr>
          <a:xfrm>
            <a:off x="2700338" y="6492875"/>
            <a:ext cx="1871662" cy="365125"/>
          </a:xfrm>
          <a:prstGeom prst="rect">
            <a:avLst/>
          </a:prstGeom>
        </p:spPr>
        <p:txBody>
          <a:bodyPr vert="horz" lIns="91440" tIns="45720" rIns="91440" bIns="45720" rtlCol="0" anchor="ctr"/>
          <a:lstStyle>
            <a:lvl1pPr marL="0" marR="0" indent="0" algn="l" defTabSz="914400" rtl="0" eaLnBrk="0" fontAlgn="base" latinLnBrk="0" hangingPunct="0">
              <a:lnSpc>
                <a:spcPct val="100000"/>
              </a:lnSpc>
              <a:spcBef>
                <a:spcPct val="0"/>
              </a:spcBef>
              <a:spcAft>
                <a:spcPct val="0"/>
              </a:spcAft>
              <a:buClrTx/>
              <a:buSzTx/>
              <a:buFontTx/>
              <a:buNone/>
              <a:tabLst/>
              <a:defRPr sz="800">
                <a:solidFill>
                  <a:srgbClr val="002060"/>
                </a:solidFill>
              </a:defRPr>
            </a:lvl1pPr>
          </a:lstStyle>
          <a:p>
            <a:pPr>
              <a:defRPr/>
            </a:pPr>
            <a:r>
              <a:rPr lang="en-US" dirty="0" smtClean="0"/>
              <a:t>June 7, 2011</a:t>
            </a:r>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892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57175" y="1219200"/>
            <a:ext cx="8435975" cy="4837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 id="2147483924" r:id="rId14"/>
  </p:sldLayoutIdLst>
  <p:transition>
    <p:fade/>
  </p:transition>
  <p:hf sldNum="0" hdr="0" ftr="0"/>
  <p:txStyles>
    <p:titleStyle>
      <a:lvl1pPr algn="ctr" rtl="0" eaLnBrk="1" fontAlgn="base" hangingPunct="1">
        <a:spcBef>
          <a:spcPct val="0"/>
        </a:spcBef>
        <a:spcAft>
          <a:spcPct val="0"/>
        </a:spcAft>
        <a:defRPr sz="3600">
          <a:solidFill>
            <a:srgbClr val="002060"/>
          </a:solidFill>
          <a:latin typeface="+mj-lt"/>
          <a:ea typeface="+mj-ea"/>
          <a:cs typeface="+mj-cs"/>
        </a:defRPr>
      </a:lvl1pPr>
      <a:lvl2pPr algn="ctr" rtl="0" eaLnBrk="1" fontAlgn="base" hangingPunct="1">
        <a:spcBef>
          <a:spcPct val="0"/>
        </a:spcBef>
        <a:spcAft>
          <a:spcPct val="0"/>
        </a:spcAft>
        <a:defRPr sz="3600">
          <a:solidFill>
            <a:srgbClr val="002060"/>
          </a:solidFill>
          <a:latin typeface="Tahoma" pitchFamily="34" charset="0"/>
          <a:ea typeface="MS PGothic" pitchFamily="34" charset="-128"/>
        </a:defRPr>
      </a:lvl2pPr>
      <a:lvl3pPr algn="ctr" rtl="0" eaLnBrk="1" fontAlgn="base" hangingPunct="1">
        <a:spcBef>
          <a:spcPct val="0"/>
        </a:spcBef>
        <a:spcAft>
          <a:spcPct val="0"/>
        </a:spcAft>
        <a:defRPr sz="3600">
          <a:solidFill>
            <a:srgbClr val="002060"/>
          </a:solidFill>
          <a:latin typeface="Tahoma" pitchFamily="34" charset="0"/>
          <a:ea typeface="MS PGothic" pitchFamily="34" charset="-128"/>
        </a:defRPr>
      </a:lvl3pPr>
      <a:lvl4pPr algn="ctr" rtl="0" eaLnBrk="1" fontAlgn="base" hangingPunct="1">
        <a:spcBef>
          <a:spcPct val="0"/>
        </a:spcBef>
        <a:spcAft>
          <a:spcPct val="0"/>
        </a:spcAft>
        <a:defRPr sz="3600">
          <a:solidFill>
            <a:srgbClr val="002060"/>
          </a:solidFill>
          <a:latin typeface="Tahoma" pitchFamily="34" charset="0"/>
          <a:ea typeface="MS PGothic" pitchFamily="34" charset="-128"/>
        </a:defRPr>
      </a:lvl4pPr>
      <a:lvl5pPr algn="ctr" rtl="0" eaLnBrk="1" fontAlgn="base" hangingPunct="1">
        <a:spcBef>
          <a:spcPct val="0"/>
        </a:spcBef>
        <a:spcAft>
          <a:spcPct val="0"/>
        </a:spcAft>
        <a:defRPr sz="3600">
          <a:solidFill>
            <a:srgbClr val="002060"/>
          </a:solidFill>
          <a:latin typeface="Tahoma" pitchFamily="34" charset="0"/>
          <a:ea typeface="MS PGothic" pitchFamily="34" charset="-128"/>
        </a:defRPr>
      </a:lvl5pPr>
      <a:lvl6pPr marL="457200" algn="ctr" rtl="0" eaLnBrk="1" fontAlgn="base" hangingPunct="1">
        <a:spcBef>
          <a:spcPct val="0"/>
        </a:spcBef>
        <a:spcAft>
          <a:spcPct val="0"/>
        </a:spcAft>
        <a:defRPr sz="3600">
          <a:solidFill>
            <a:srgbClr val="002060"/>
          </a:solidFill>
          <a:latin typeface="Tahoma" pitchFamily="34" charset="0"/>
        </a:defRPr>
      </a:lvl6pPr>
      <a:lvl7pPr marL="914400" algn="ctr" rtl="0" eaLnBrk="1" fontAlgn="base" hangingPunct="1">
        <a:spcBef>
          <a:spcPct val="0"/>
        </a:spcBef>
        <a:spcAft>
          <a:spcPct val="0"/>
        </a:spcAft>
        <a:defRPr sz="3600">
          <a:solidFill>
            <a:srgbClr val="002060"/>
          </a:solidFill>
          <a:latin typeface="Tahoma" pitchFamily="34" charset="0"/>
        </a:defRPr>
      </a:lvl7pPr>
      <a:lvl8pPr marL="1371600" algn="ctr" rtl="0" eaLnBrk="1" fontAlgn="base" hangingPunct="1">
        <a:spcBef>
          <a:spcPct val="0"/>
        </a:spcBef>
        <a:spcAft>
          <a:spcPct val="0"/>
        </a:spcAft>
        <a:defRPr sz="3600">
          <a:solidFill>
            <a:srgbClr val="002060"/>
          </a:solidFill>
          <a:latin typeface="Tahoma" pitchFamily="34" charset="0"/>
        </a:defRPr>
      </a:lvl8pPr>
      <a:lvl9pPr marL="1828800" algn="ctr" rtl="0" eaLnBrk="1" fontAlgn="base" hangingPunct="1">
        <a:spcBef>
          <a:spcPct val="0"/>
        </a:spcBef>
        <a:spcAft>
          <a:spcPct val="0"/>
        </a:spcAft>
        <a:defRPr sz="3600">
          <a:solidFill>
            <a:srgbClr val="002060"/>
          </a:solidFill>
          <a:latin typeface="Tahoma" pitchFamily="34" charset="0"/>
        </a:defRPr>
      </a:lvl9pPr>
    </p:titleStyle>
    <p:bodyStyle>
      <a:lvl1pPr marL="342900" indent="-342900" algn="l" rtl="0" eaLnBrk="1" fontAlgn="base" hangingPunct="1">
        <a:lnSpc>
          <a:spcPct val="130000"/>
        </a:lnSpc>
        <a:spcBef>
          <a:spcPct val="20000"/>
        </a:spcBef>
        <a:spcAft>
          <a:spcPct val="0"/>
        </a:spcAft>
        <a:buClr>
          <a:srgbClr val="EFB22D"/>
        </a:buClr>
        <a:buSzPct val="90000"/>
        <a:buChar char="•"/>
        <a:defRPr sz="2400">
          <a:solidFill>
            <a:srgbClr val="002060"/>
          </a:solidFill>
          <a:latin typeface="+mn-lt"/>
          <a:ea typeface="+mn-ea"/>
          <a:cs typeface="+mn-cs"/>
        </a:defRPr>
      </a:lvl1pPr>
      <a:lvl2pPr marL="742950" indent="-285750" algn="l" rtl="0" eaLnBrk="1" fontAlgn="base" hangingPunct="1">
        <a:lnSpc>
          <a:spcPct val="130000"/>
        </a:lnSpc>
        <a:spcBef>
          <a:spcPct val="20000"/>
        </a:spcBef>
        <a:spcAft>
          <a:spcPct val="0"/>
        </a:spcAft>
        <a:buClr>
          <a:srgbClr val="375BB0"/>
        </a:buClr>
        <a:buSzPct val="80000"/>
        <a:buFont typeface="Arial Unicode MS" pitchFamily="34" charset="-128"/>
        <a:buChar char="▶"/>
        <a:defRPr sz="2200">
          <a:solidFill>
            <a:srgbClr val="002060"/>
          </a:solidFill>
          <a:latin typeface="+mn-lt"/>
          <a:ea typeface="MS PGothic" pitchFamily="34" charset="-128"/>
        </a:defRPr>
      </a:lvl2pPr>
      <a:lvl3pPr marL="1143000" indent="-228600" algn="l" rtl="0" eaLnBrk="1" fontAlgn="base" hangingPunct="1">
        <a:lnSpc>
          <a:spcPct val="130000"/>
        </a:lnSpc>
        <a:spcBef>
          <a:spcPct val="20000"/>
        </a:spcBef>
        <a:spcAft>
          <a:spcPct val="0"/>
        </a:spcAft>
        <a:buClr>
          <a:srgbClr val="6BB1C9"/>
        </a:buClr>
        <a:buSzPct val="90000"/>
        <a:buFont typeface="Arial" charset="0"/>
        <a:buChar char="•"/>
        <a:defRPr sz="2000">
          <a:solidFill>
            <a:srgbClr val="0042C8"/>
          </a:solidFill>
          <a:latin typeface="+mn-lt"/>
          <a:ea typeface="MS PGothic" pitchFamily="34" charset="-128"/>
        </a:defRPr>
      </a:lvl3pPr>
      <a:lvl4pPr marL="1600200" indent="-228600" algn="l" rtl="0" eaLnBrk="1" fontAlgn="base" hangingPunct="1">
        <a:lnSpc>
          <a:spcPct val="130000"/>
        </a:lnSpc>
        <a:spcBef>
          <a:spcPct val="20000"/>
        </a:spcBef>
        <a:spcAft>
          <a:spcPct val="0"/>
        </a:spcAft>
        <a:buClr>
          <a:srgbClr val="6BB1C9"/>
        </a:buClr>
        <a:buSzPct val="90000"/>
        <a:buFont typeface="Arial" charset="0"/>
        <a:buChar char="•"/>
        <a:defRPr>
          <a:solidFill>
            <a:srgbClr val="0042C8"/>
          </a:solidFill>
          <a:latin typeface="+mn-lt"/>
          <a:ea typeface="MS PGothic" pitchFamily="34" charset="-128"/>
        </a:defRPr>
      </a:lvl4pPr>
      <a:lvl5pPr marL="2057400" indent="-228600" algn="l" rtl="0" eaLnBrk="1" fontAlgn="base" hangingPunct="1">
        <a:lnSpc>
          <a:spcPct val="130000"/>
        </a:lnSpc>
        <a:spcBef>
          <a:spcPct val="20000"/>
        </a:spcBef>
        <a:spcAft>
          <a:spcPct val="0"/>
        </a:spcAft>
        <a:buClr>
          <a:srgbClr val="6BB1C9"/>
        </a:buClr>
        <a:buFont typeface="Arial" charset="0"/>
        <a:buChar char="•"/>
        <a:defRPr>
          <a:solidFill>
            <a:srgbClr val="0042C8"/>
          </a:solidFill>
          <a:latin typeface="+mn-lt"/>
          <a:ea typeface="MS PGothic" pitchFamily="34" charset="-128"/>
        </a:defRPr>
      </a:lvl5pPr>
      <a:lvl6pPr marL="25146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6pPr>
      <a:lvl7pPr marL="29718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7pPr>
      <a:lvl8pPr marL="34290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8pPr>
      <a:lvl9pPr marL="3886200" indent="-228600" algn="l" rtl="0" eaLnBrk="1" fontAlgn="base" hangingPunct="1">
        <a:lnSpc>
          <a:spcPct val="130000"/>
        </a:lnSpc>
        <a:spcBef>
          <a:spcPct val="20000"/>
        </a:spcBef>
        <a:spcAft>
          <a:spcPct val="0"/>
        </a:spcAft>
        <a:buClr>
          <a:srgbClr val="68217A"/>
        </a:buClr>
        <a:buFont typeface="Webdings" pitchFamily="18" charset="2"/>
        <a:defRPr>
          <a:solidFill>
            <a:srgbClr val="375BB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9.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2"/>
          <p:cNvSpPr>
            <a:spLocks noGrp="1"/>
          </p:cNvSpPr>
          <p:nvPr>
            <p:ph type="dt" sz="quarter" idx="12"/>
          </p:nvPr>
        </p:nvSpPr>
        <p:spPr bwMode="auto">
          <a:xfrm>
            <a:off x="2700338" y="6492875"/>
            <a:ext cx="1871662" cy="365125"/>
          </a:xfrm>
          <a:prstGeom prst="rect">
            <a:avLst/>
          </a:prstGeom>
          <a:noFill/>
          <a:ln>
            <a:miter lim="800000"/>
            <a:headEnd/>
            <a:tailEnd/>
          </a:ln>
        </p:spPr>
        <p:txBody>
          <a:bodyPr wrap="square" numCol="1" anchorCtr="0" compatLnSpc="1">
            <a:prstTxWarp prst="textNoShape">
              <a:avLst/>
            </a:prstTxWarp>
          </a:bodyPr>
          <a:lstStyle/>
          <a:p>
            <a:r>
              <a:rPr lang="en-US" dirty="0" smtClean="0"/>
              <a:t>February 2, 2012</a:t>
            </a:r>
          </a:p>
        </p:txBody>
      </p:sp>
      <p:sp>
        <p:nvSpPr>
          <p:cNvPr id="8" name="Subtitle 7"/>
          <p:cNvSpPr>
            <a:spLocks noGrp="1"/>
          </p:cNvSpPr>
          <p:nvPr>
            <p:ph type="subTitle" idx="1"/>
          </p:nvPr>
        </p:nvSpPr>
        <p:spPr>
          <a:xfrm>
            <a:off x="1796323" y="2824153"/>
            <a:ext cx="6243690" cy="3060071"/>
          </a:xfrm>
        </p:spPr>
        <p:txBody>
          <a:bodyPr/>
          <a:lstStyle/>
          <a:p>
            <a:pPr>
              <a:lnSpc>
                <a:spcPct val="100000"/>
              </a:lnSpc>
              <a:defRPr/>
            </a:pPr>
            <a:r>
              <a:rPr lang="en-US" dirty="0" smtClean="0"/>
              <a:t>Randy Wolff – Micron Technology</a:t>
            </a:r>
          </a:p>
          <a:p>
            <a:pPr>
              <a:lnSpc>
                <a:spcPct val="100000"/>
              </a:lnSpc>
              <a:spcAft>
                <a:spcPts val="600"/>
              </a:spcAft>
              <a:defRPr/>
            </a:pPr>
            <a:r>
              <a:rPr lang="en-US" dirty="0" smtClean="0"/>
              <a:t>Lance Wang – IO Methodology</a:t>
            </a:r>
          </a:p>
          <a:p>
            <a:pPr algn="ctr">
              <a:lnSpc>
                <a:spcPct val="100000"/>
              </a:lnSpc>
              <a:spcBef>
                <a:spcPts val="0"/>
              </a:spcBef>
              <a:defRPr/>
            </a:pPr>
            <a:endParaRPr lang="en-US" sz="2400" dirty="0" smtClean="0"/>
          </a:p>
          <a:p>
            <a:pPr algn="ctr">
              <a:lnSpc>
                <a:spcPct val="100000"/>
              </a:lnSpc>
              <a:defRPr/>
            </a:pPr>
            <a:r>
              <a:rPr lang="en-US" sz="2400" dirty="0" err="1" smtClean="0"/>
              <a:t>DesignCon</a:t>
            </a:r>
            <a:r>
              <a:rPr lang="en-US" sz="2400" dirty="0" smtClean="0"/>
              <a:t> IBIS Summit</a:t>
            </a:r>
          </a:p>
          <a:p>
            <a:pPr algn="ctr">
              <a:lnSpc>
                <a:spcPct val="100000"/>
              </a:lnSpc>
              <a:defRPr/>
            </a:pPr>
            <a:r>
              <a:rPr lang="en-US" sz="2400" dirty="0" smtClean="0"/>
              <a:t>Santa Clara, CA, USA</a:t>
            </a:r>
          </a:p>
          <a:p>
            <a:pPr algn="ctr">
              <a:lnSpc>
                <a:spcPct val="100000"/>
              </a:lnSpc>
              <a:defRPr/>
            </a:pPr>
            <a:r>
              <a:rPr lang="en-US" sz="2400" dirty="0" smtClean="0"/>
              <a:t>February 2, </a:t>
            </a:r>
            <a:r>
              <a:rPr lang="en-US" sz="2400" dirty="0" smtClean="0"/>
              <a:t>2012</a:t>
            </a:r>
            <a:endParaRPr lang="en-US" sz="2400" dirty="0" smtClean="0"/>
          </a:p>
        </p:txBody>
      </p:sp>
      <p:sp>
        <p:nvSpPr>
          <p:cNvPr id="22532" name="Title 6"/>
          <p:cNvSpPr>
            <a:spLocks noGrp="1"/>
          </p:cNvSpPr>
          <p:nvPr>
            <p:ph type="ctrTitle"/>
          </p:nvPr>
        </p:nvSpPr>
        <p:spPr>
          <a:xfrm>
            <a:off x="1763272" y="1338370"/>
            <a:ext cx="6630988" cy="1298575"/>
          </a:xfrm>
        </p:spPr>
        <p:txBody>
          <a:bodyPr/>
          <a:lstStyle/>
          <a:p>
            <a:r>
              <a:rPr lang="en-US" dirty="0" smtClean="0"/>
              <a:t>Modeling On-Die Power Supply Decoupling</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 Decoupling Model</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8" name="Chart Placeholder 7" descr="sso_x2_no_intrinsic_cfat_simde_V.png"/>
          <p:cNvPicPr>
            <a:picLocks noGrp="1" noChangeAspect="1"/>
          </p:cNvPicPr>
          <p:nvPr>
            <p:ph type="chart" sz="quarter" idx="10"/>
          </p:nvPr>
        </p:nvPicPr>
        <p:blipFill>
          <a:blip r:embed="rId2" cstate="print"/>
          <a:stretch>
            <a:fillRect/>
          </a:stretch>
        </p:blipFill>
        <p:spPr>
          <a:xfrm>
            <a:off x="260350" y="1418300"/>
            <a:ext cx="8442325" cy="4445262"/>
          </a:xfr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Parasitic Decoupling Model Included</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7" name="Chart Placeholder 6" descr="sso_x2_intrinsic_cfat_simde_I.png"/>
          <p:cNvPicPr>
            <a:picLocks noGrp="1" noChangeAspect="1"/>
          </p:cNvPicPr>
          <p:nvPr>
            <p:ph type="chart" sz="quarter" idx="10"/>
          </p:nvPr>
        </p:nvPicPr>
        <p:blipFill>
          <a:blip r:embed="rId2" cstate="print"/>
          <a:stretch>
            <a:fillRect/>
          </a:stretch>
        </p:blipFill>
        <p:spPr>
          <a:xfrm>
            <a:off x="260350" y="1418300"/>
            <a:ext cx="8442325" cy="4445262"/>
          </a:xfrm>
        </p:spPr>
      </p:pic>
      <p:sp>
        <p:nvSpPr>
          <p:cNvPr id="9" name="TextBox 8"/>
          <p:cNvSpPr txBox="1"/>
          <p:nvPr/>
        </p:nvSpPr>
        <p:spPr>
          <a:xfrm>
            <a:off x="3982720" y="1889760"/>
            <a:ext cx="2296160" cy="646331"/>
          </a:xfrm>
          <a:prstGeom prst="rect">
            <a:avLst/>
          </a:prstGeom>
          <a:noFill/>
        </p:spPr>
        <p:txBody>
          <a:bodyPr wrap="square" rtlCol="0">
            <a:spAutoFit/>
          </a:bodyPr>
          <a:lstStyle/>
          <a:p>
            <a:r>
              <a:rPr lang="en-US" sz="1800" dirty="0" smtClean="0"/>
              <a:t>Good match to ringing behavior</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Parasitic Decoupling Model Included</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10" name="Chart Placeholder 9" descr="sso_x2_intrinsic_cfat_simde_V.png"/>
          <p:cNvPicPr>
            <a:picLocks noGrp="1" noChangeAspect="1"/>
          </p:cNvPicPr>
          <p:nvPr>
            <p:ph type="chart" sz="quarter" idx="10"/>
          </p:nvPr>
        </p:nvPicPr>
        <p:blipFill>
          <a:blip r:embed="rId2" cstate="print"/>
          <a:stretch>
            <a:fillRect/>
          </a:stretch>
        </p:blipFill>
        <p:spPr>
          <a:xfrm>
            <a:off x="260350" y="1418300"/>
            <a:ext cx="8442325" cy="4445262"/>
          </a:xfr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All Decoupling Modeled</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9" name="Chart Placeholder 8" descr="sso_x2_intrinsic_added_cfat_simde_I.png"/>
          <p:cNvPicPr>
            <a:picLocks noGrp="1" noChangeAspect="1"/>
          </p:cNvPicPr>
          <p:nvPr>
            <p:ph type="chart" sz="quarter" idx="10"/>
          </p:nvPr>
        </p:nvPicPr>
        <p:blipFill>
          <a:blip r:embed="rId2" cstate="print"/>
          <a:stretch>
            <a:fillRect/>
          </a:stretch>
        </p:blipFill>
        <p:spPr>
          <a:xfrm>
            <a:off x="260350" y="1418300"/>
            <a:ext cx="8442325" cy="4445262"/>
          </a:xfrm>
        </p:spPr>
      </p:pic>
      <p:sp>
        <p:nvSpPr>
          <p:cNvPr id="10" name="TextBox 9"/>
          <p:cNvSpPr txBox="1"/>
          <p:nvPr/>
        </p:nvSpPr>
        <p:spPr>
          <a:xfrm>
            <a:off x="3789680" y="2072640"/>
            <a:ext cx="2296160" cy="923330"/>
          </a:xfrm>
          <a:prstGeom prst="rect">
            <a:avLst/>
          </a:prstGeom>
          <a:noFill/>
        </p:spPr>
        <p:txBody>
          <a:bodyPr wrap="square" rtlCol="0">
            <a:spAutoFit/>
          </a:bodyPr>
          <a:lstStyle/>
          <a:p>
            <a:r>
              <a:rPr lang="en-US" sz="1800" dirty="0" smtClean="0"/>
              <a:t>Ringing behavior no longer matches. Why?</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All Decoupling Modeled</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10" name="Chart Placeholder 9" descr="sso_x2_intrinsic_added_cfat_simde_V.png"/>
          <p:cNvPicPr>
            <a:picLocks noGrp="1" noChangeAspect="1"/>
          </p:cNvPicPr>
          <p:nvPr>
            <p:ph type="chart" sz="quarter" idx="10"/>
          </p:nvPr>
        </p:nvPicPr>
        <p:blipFill>
          <a:blip r:embed="rId2" cstate="print"/>
          <a:stretch>
            <a:fillRect/>
          </a:stretch>
        </p:blipFill>
        <p:spPr>
          <a:xfrm>
            <a:off x="260350" y="1418300"/>
            <a:ext cx="8442325" cy="4445262"/>
          </a:xfr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Conclusions</a:t>
            </a:r>
            <a:endParaRPr lang="en-US" dirty="0"/>
          </a:p>
        </p:txBody>
      </p:sp>
      <p:sp>
        <p:nvSpPr>
          <p:cNvPr id="6" name="Text Placeholder 5"/>
          <p:cNvSpPr>
            <a:spLocks noGrp="1"/>
          </p:cNvSpPr>
          <p:nvPr>
            <p:ph type="body" sz="quarter" idx="10"/>
          </p:nvPr>
        </p:nvSpPr>
        <p:spPr>
          <a:xfrm>
            <a:off x="254096" y="1005309"/>
            <a:ext cx="8437562" cy="4837112"/>
          </a:xfrm>
        </p:spPr>
        <p:txBody>
          <a:bodyPr/>
          <a:lstStyle/>
          <a:p>
            <a:r>
              <a:rPr lang="en-US" sz="2200" dirty="0" smtClean="0"/>
              <a:t>A complete model for on-die power supply decoupling must include models for parasitic caps and designed-in caps</a:t>
            </a:r>
          </a:p>
          <a:p>
            <a:r>
              <a:rPr lang="en-US" sz="2200" dirty="0" smtClean="0"/>
              <a:t>Simple, multi-stage RC circuits accurately model on-die decoupling circuits</a:t>
            </a:r>
          </a:p>
          <a:p>
            <a:r>
              <a:rPr lang="en-US" sz="2200" dirty="0" smtClean="0"/>
              <a:t>A method is needed for including complex decoupling models along with an IBIS 5.0 model</a:t>
            </a:r>
          </a:p>
          <a:p>
            <a:r>
              <a:rPr lang="en-US" sz="2200" dirty="0" smtClean="0"/>
              <a:t>More investigation needed to understand circumstances where IBIS 5.0 power-aware models do not match SPICE models</a:t>
            </a:r>
            <a:endParaRPr lang="en-US" sz="2200"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1"/>
          <p:cNvSpPr>
            <a:spLocks noGrp="1"/>
          </p:cNvSpPr>
          <p:nvPr>
            <p:ph type="dt" sz="quarter" idx="4294967295"/>
          </p:nvPr>
        </p:nvSpPr>
        <p:spPr bwMode="auto">
          <a:xfrm>
            <a:off x="0" y="6492875"/>
            <a:ext cx="1871663" cy="365125"/>
          </a:xfrm>
          <a:prstGeom prst="rect">
            <a:avLst/>
          </a:prstGeom>
          <a:noFill/>
          <a:ln>
            <a:miter lim="800000"/>
            <a:headEnd/>
            <a:tailEnd/>
          </a:ln>
        </p:spPr>
        <p:txBody>
          <a:bodyPr/>
          <a:lstStyle/>
          <a:p>
            <a:pPr eaLnBrk="0" hangingPunct="0"/>
            <a:r>
              <a:rPr lang="en-US" smtClean="0"/>
              <a:t>May 31, 2011</a:t>
            </a:r>
            <a:endParaRPr lang="en-US"/>
          </a:p>
        </p:txBody>
      </p:sp>
      <p:pic>
        <p:nvPicPr>
          <p:cNvPr id="9218" name="Picture 2" descr="C:\IOMETH\Website\iometh.com\iometh_logo.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71845" y="3218527"/>
            <a:ext cx="2469194" cy="1490283"/>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Outline</a:t>
            </a:r>
            <a:endParaRPr lang="en-US" dirty="0"/>
          </a:p>
        </p:txBody>
      </p:sp>
      <p:sp>
        <p:nvSpPr>
          <p:cNvPr id="7" name="Text Placeholder 6"/>
          <p:cNvSpPr>
            <a:spLocks noGrp="1"/>
          </p:cNvSpPr>
          <p:nvPr>
            <p:ph type="body" sz="quarter" idx="10"/>
          </p:nvPr>
        </p:nvSpPr>
        <p:spPr/>
        <p:txBody>
          <a:bodyPr/>
          <a:lstStyle/>
          <a:p>
            <a:r>
              <a:rPr lang="en-US" dirty="0" smtClean="0"/>
              <a:t>Elements of an IBIS 5.0 model for Power Integrity simulation</a:t>
            </a:r>
          </a:p>
          <a:p>
            <a:r>
              <a:rPr lang="en-US" dirty="0" smtClean="0"/>
              <a:t>On-die power supply decoupling models</a:t>
            </a:r>
          </a:p>
          <a:p>
            <a:pPr lvl="1"/>
            <a:r>
              <a:rPr lang="en-US" dirty="0" smtClean="0"/>
              <a:t>Parasitic vs. non-parasitic</a:t>
            </a:r>
          </a:p>
          <a:p>
            <a:pPr lvl="1"/>
            <a:r>
              <a:rPr lang="en-US" dirty="0" smtClean="0"/>
              <a:t>Optimization of models</a:t>
            </a:r>
          </a:p>
          <a:p>
            <a:r>
              <a:rPr lang="en-US" dirty="0" smtClean="0"/>
              <a:t>Simulation results - Transistor-level vs. IBIS 3.2, 5.0</a:t>
            </a:r>
          </a:p>
          <a:p>
            <a:r>
              <a:rPr lang="en-US" dirty="0" smtClean="0"/>
              <a:t>Conclusions</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0" y="2221624"/>
          <a:ext cx="5322888" cy="4554538"/>
        </p:xfrm>
        <a:graphic>
          <a:graphicData uri="http://schemas.openxmlformats.org/presentationml/2006/ole">
            <p:oleObj spid="_x0000_s3074" r:id="rId3" imgW="5016679" imgH="4293751" progId="">
              <p:embed/>
            </p:oleObj>
          </a:graphicData>
        </a:graphic>
      </p:graphicFrame>
      <p:sp>
        <p:nvSpPr>
          <p:cNvPr id="2" name="Title 1"/>
          <p:cNvSpPr>
            <a:spLocks noGrp="1"/>
          </p:cNvSpPr>
          <p:nvPr>
            <p:ph type="title"/>
          </p:nvPr>
        </p:nvSpPr>
        <p:spPr/>
        <p:txBody>
          <a:bodyPr/>
          <a:lstStyle/>
          <a:p>
            <a:r>
              <a:rPr lang="en-US" dirty="0" smtClean="0"/>
              <a:t>IBIS 5.0 Power Integrity Modeling</a:t>
            </a:r>
            <a:endParaRPr lang="en-US" dirty="0"/>
          </a:p>
        </p:txBody>
      </p:sp>
      <p:sp>
        <p:nvSpPr>
          <p:cNvPr id="3" name="Text Placeholder 2"/>
          <p:cNvSpPr>
            <a:spLocks noGrp="1"/>
          </p:cNvSpPr>
          <p:nvPr>
            <p:ph type="body" sz="quarter" idx="10"/>
          </p:nvPr>
        </p:nvSpPr>
        <p:spPr>
          <a:xfrm>
            <a:off x="265113" y="1135063"/>
            <a:ext cx="8437562" cy="4837112"/>
          </a:xfrm>
        </p:spPr>
        <p:txBody>
          <a:bodyPr/>
          <a:lstStyle/>
          <a:p>
            <a:r>
              <a:rPr lang="en-US" sz="2200" dirty="0" smtClean="0"/>
              <a:t>PI modeling requires [Composite Current], [ISSO PU],       [ISSO PD] and a detailed model of decoupling capacitance</a:t>
            </a:r>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sp>
        <p:nvSpPr>
          <p:cNvPr id="6" name="TextBox 5"/>
          <p:cNvSpPr txBox="1"/>
          <p:nvPr/>
        </p:nvSpPr>
        <p:spPr>
          <a:xfrm>
            <a:off x="193040" y="6167112"/>
            <a:ext cx="4185920" cy="307777"/>
          </a:xfrm>
          <a:prstGeom prst="rect">
            <a:avLst/>
          </a:prstGeom>
          <a:noFill/>
        </p:spPr>
        <p:txBody>
          <a:bodyPr wrap="square" rtlCol="0">
            <a:spAutoFit/>
          </a:bodyPr>
          <a:lstStyle/>
          <a:p>
            <a:r>
              <a:rPr lang="en-US" sz="1400" dirty="0" smtClean="0"/>
              <a:t>* Image from IBIS 5.1 Draft Specification</a:t>
            </a:r>
          </a:p>
        </p:txBody>
      </p:sp>
      <p:pic>
        <p:nvPicPr>
          <p:cNvPr id="4099" name="Picture 3"/>
          <p:cNvPicPr>
            <a:picLocks noChangeAspect="1" noChangeArrowheads="1"/>
          </p:cNvPicPr>
          <p:nvPr/>
        </p:nvPicPr>
        <p:blipFill>
          <a:blip r:embed="rId4" cstate="print"/>
          <a:srcRect/>
          <a:stretch>
            <a:fillRect/>
          </a:stretch>
        </p:blipFill>
        <p:spPr bwMode="auto">
          <a:xfrm>
            <a:off x="5111440" y="3403600"/>
            <a:ext cx="3938080" cy="1534160"/>
          </a:xfrm>
          <a:prstGeom prst="rect">
            <a:avLst/>
          </a:prstGeom>
          <a:noFill/>
          <a:ln w="9525">
            <a:solidFill>
              <a:schemeClr val="accent1"/>
            </a:solidFill>
            <a:miter lim="800000"/>
            <a:headEnd/>
            <a:tailEnd/>
          </a:ln>
        </p:spPr>
      </p:pic>
      <p:sp>
        <p:nvSpPr>
          <p:cNvPr id="9" name="Oval 8"/>
          <p:cNvSpPr/>
          <p:nvPr/>
        </p:nvSpPr>
        <p:spPr bwMode="auto">
          <a:xfrm>
            <a:off x="2992582" y="2355273"/>
            <a:ext cx="1274618" cy="535709"/>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B050"/>
              </a:solidFill>
              <a:effectLst/>
              <a:latin typeface="Tahoma" pitchFamily="34" charset="0"/>
            </a:endParaRPr>
          </a:p>
        </p:txBody>
      </p:sp>
      <p:sp>
        <p:nvSpPr>
          <p:cNvPr id="10" name="Oval 9"/>
          <p:cNvSpPr/>
          <p:nvPr/>
        </p:nvSpPr>
        <p:spPr bwMode="auto">
          <a:xfrm>
            <a:off x="2087424" y="3925454"/>
            <a:ext cx="1062180" cy="632692"/>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B050"/>
                </a:solidFill>
                <a:effectLst/>
                <a:latin typeface="Tahoma" pitchFamily="34" charset="0"/>
              </a:rPr>
              <a:t>ISSO PU</a:t>
            </a:r>
          </a:p>
        </p:txBody>
      </p:sp>
      <p:sp>
        <p:nvSpPr>
          <p:cNvPr id="11" name="Oval 10"/>
          <p:cNvSpPr/>
          <p:nvPr/>
        </p:nvSpPr>
        <p:spPr bwMode="auto">
          <a:xfrm>
            <a:off x="2092039" y="5066147"/>
            <a:ext cx="1062180" cy="632692"/>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B050"/>
                </a:solidFill>
                <a:effectLst/>
                <a:latin typeface="Tahoma" pitchFamily="34" charset="0"/>
              </a:rPr>
              <a:t>ISSO PD</a:t>
            </a:r>
          </a:p>
        </p:txBody>
      </p:sp>
      <p:sp>
        <p:nvSpPr>
          <p:cNvPr id="12" name="Oval 11"/>
          <p:cNvSpPr/>
          <p:nvPr/>
        </p:nvSpPr>
        <p:spPr bwMode="auto">
          <a:xfrm>
            <a:off x="203200" y="3315854"/>
            <a:ext cx="1006764" cy="2687781"/>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B050"/>
              </a:solidFill>
              <a:effectLst/>
              <a:latin typeface="Tahoma" pitchFamily="34" charset="0"/>
            </a:endParaRPr>
          </a:p>
        </p:txBody>
      </p:sp>
      <p:sp>
        <p:nvSpPr>
          <p:cNvPr id="13" name="TextBox 12"/>
          <p:cNvSpPr txBox="1"/>
          <p:nvPr/>
        </p:nvSpPr>
        <p:spPr>
          <a:xfrm>
            <a:off x="212436" y="4387272"/>
            <a:ext cx="1228436" cy="307777"/>
          </a:xfrm>
          <a:prstGeom prst="rect">
            <a:avLst/>
          </a:prstGeom>
          <a:noFill/>
        </p:spPr>
        <p:txBody>
          <a:bodyPr wrap="square" rtlCol="0">
            <a:spAutoFit/>
          </a:bodyPr>
          <a:lstStyle/>
          <a:p>
            <a:r>
              <a:rPr lang="en-US" sz="1400" dirty="0" smtClean="0">
                <a:solidFill>
                  <a:srgbClr val="00B050"/>
                </a:solidFill>
              </a:rPr>
              <a:t>Decoupling</a:t>
            </a:r>
          </a:p>
        </p:txBody>
      </p:sp>
      <p:sp>
        <p:nvSpPr>
          <p:cNvPr id="14" name="TextBox 13"/>
          <p:cNvSpPr txBox="1"/>
          <p:nvPr/>
        </p:nvSpPr>
        <p:spPr>
          <a:xfrm>
            <a:off x="1440873" y="2660073"/>
            <a:ext cx="951345" cy="369332"/>
          </a:xfrm>
          <a:prstGeom prst="rect">
            <a:avLst/>
          </a:prstGeom>
          <a:solidFill>
            <a:schemeClr val="bg1"/>
          </a:solidFill>
        </p:spPr>
        <p:txBody>
          <a:bodyPr wrap="square" rtlCol="0">
            <a:spAutoFit/>
          </a:bodyPr>
          <a:lstStyle/>
          <a:p>
            <a:endParaRPr lang="en-US" sz="1800"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Supply Decoupling Elements</a:t>
            </a:r>
            <a:endParaRPr lang="en-US" dirty="0"/>
          </a:p>
        </p:txBody>
      </p:sp>
      <p:sp>
        <p:nvSpPr>
          <p:cNvPr id="4" name="Date Placeholder 3"/>
          <p:cNvSpPr>
            <a:spLocks noGrp="1"/>
          </p:cNvSpPr>
          <p:nvPr>
            <p:ph type="dt" sz="half" idx="12"/>
          </p:nvPr>
        </p:nvSpPr>
        <p:spPr/>
        <p:txBody>
          <a:bodyPr/>
          <a:lstStyle/>
          <a:p>
            <a:r>
              <a:rPr lang="en-US" dirty="0" smtClean="0"/>
              <a:t>February 2, 2012</a:t>
            </a:r>
          </a:p>
        </p:txBody>
      </p:sp>
      <p:graphicFrame>
        <p:nvGraphicFramePr>
          <p:cNvPr id="5" name="Object 2"/>
          <p:cNvGraphicFramePr>
            <a:graphicFrameLocks noChangeAspect="1"/>
          </p:cNvGraphicFramePr>
          <p:nvPr/>
        </p:nvGraphicFramePr>
        <p:xfrm>
          <a:off x="4033520" y="1675765"/>
          <a:ext cx="4933950" cy="4554538"/>
        </p:xfrm>
        <a:graphic>
          <a:graphicData uri="http://schemas.openxmlformats.org/presentationml/2006/ole">
            <p:oleObj spid="_x0000_s4098" r:id="rId3" imgW="5016679" imgH="4293751" progId="">
              <p:embed/>
            </p:oleObj>
          </a:graphicData>
        </a:graphic>
      </p:graphicFrame>
      <p:sp>
        <p:nvSpPr>
          <p:cNvPr id="6" name="Oval 5"/>
          <p:cNvSpPr/>
          <p:nvPr/>
        </p:nvSpPr>
        <p:spPr bwMode="auto">
          <a:xfrm>
            <a:off x="5307990" y="2511366"/>
            <a:ext cx="2447785" cy="3177309"/>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B050"/>
              </a:solidFill>
              <a:effectLst/>
              <a:latin typeface="Tahoma" pitchFamily="34" charset="0"/>
            </a:endParaRPr>
          </a:p>
        </p:txBody>
      </p:sp>
      <p:sp>
        <p:nvSpPr>
          <p:cNvPr id="7" name="TextBox 6"/>
          <p:cNvSpPr txBox="1"/>
          <p:nvPr/>
        </p:nvSpPr>
        <p:spPr>
          <a:xfrm>
            <a:off x="5358939" y="2114205"/>
            <a:ext cx="951345" cy="369332"/>
          </a:xfrm>
          <a:prstGeom prst="rect">
            <a:avLst/>
          </a:prstGeom>
          <a:solidFill>
            <a:schemeClr val="bg1"/>
          </a:solidFill>
        </p:spPr>
        <p:txBody>
          <a:bodyPr wrap="square" rtlCol="0">
            <a:spAutoFit/>
          </a:bodyPr>
          <a:lstStyle/>
          <a:p>
            <a:endParaRPr lang="en-US" sz="1800" dirty="0" smtClean="0"/>
          </a:p>
        </p:txBody>
      </p:sp>
      <p:pic>
        <p:nvPicPr>
          <p:cNvPr id="4100" name="Picture 4"/>
          <p:cNvPicPr>
            <a:picLocks noChangeAspect="1" noChangeArrowheads="1"/>
          </p:cNvPicPr>
          <p:nvPr/>
        </p:nvPicPr>
        <p:blipFill>
          <a:blip r:embed="rId4" cstate="print"/>
          <a:srcRect/>
          <a:stretch>
            <a:fillRect/>
          </a:stretch>
        </p:blipFill>
        <p:spPr bwMode="auto">
          <a:xfrm>
            <a:off x="131402" y="2052320"/>
            <a:ext cx="3823378" cy="4172903"/>
          </a:xfrm>
          <a:prstGeom prst="rect">
            <a:avLst/>
          </a:prstGeom>
          <a:noFill/>
          <a:ln w="9525">
            <a:noFill/>
            <a:miter lim="800000"/>
            <a:headEnd/>
            <a:tailEnd/>
          </a:ln>
        </p:spPr>
      </p:pic>
      <p:sp>
        <p:nvSpPr>
          <p:cNvPr id="10" name="TextBox 9"/>
          <p:cNvSpPr txBox="1"/>
          <p:nvPr/>
        </p:nvSpPr>
        <p:spPr>
          <a:xfrm>
            <a:off x="3647440" y="3810000"/>
            <a:ext cx="1026160" cy="646331"/>
          </a:xfrm>
          <a:prstGeom prst="rect">
            <a:avLst/>
          </a:prstGeom>
          <a:noFill/>
        </p:spPr>
        <p:txBody>
          <a:bodyPr wrap="square" rtlCol="0">
            <a:spAutoFit/>
          </a:bodyPr>
          <a:lstStyle/>
          <a:p>
            <a:r>
              <a:rPr lang="en-US" sz="1800" dirty="0" smtClean="0"/>
              <a:t>Bypass Cap</a:t>
            </a:r>
          </a:p>
        </p:txBody>
      </p:sp>
      <p:sp>
        <p:nvSpPr>
          <p:cNvPr id="11" name="Oval 10"/>
          <p:cNvSpPr/>
          <p:nvPr/>
        </p:nvSpPr>
        <p:spPr bwMode="auto">
          <a:xfrm>
            <a:off x="3352800" y="2844800"/>
            <a:ext cx="1768764" cy="2651760"/>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B050"/>
              </a:solidFill>
              <a:effectLst/>
              <a:latin typeface="Tahoma" pitchFamily="34" charset="0"/>
            </a:endParaRPr>
          </a:p>
        </p:txBody>
      </p:sp>
      <p:cxnSp>
        <p:nvCxnSpPr>
          <p:cNvPr id="13" name="Straight Arrow Connector 12"/>
          <p:cNvCxnSpPr/>
          <p:nvPr/>
        </p:nvCxnSpPr>
        <p:spPr bwMode="auto">
          <a:xfrm flipH="1">
            <a:off x="518160" y="4175760"/>
            <a:ext cx="2753360" cy="274320"/>
          </a:xfrm>
          <a:prstGeom prst="straightConnector1">
            <a:avLst/>
          </a:prstGeom>
          <a:solidFill>
            <a:schemeClr val="accent1"/>
          </a:solidFill>
          <a:ln w="15240" cap="flat" cmpd="sng" algn="ctr">
            <a:solidFill>
              <a:schemeClr val="tx1"/>
            </a:solidFill>
            <a:prstDash val="solid"/>
            <a:round/>
            <a:headEnd type="none" w="med" len="med"/>
            <a:tailEnd type="arrow"/>
          </a:ln>
          <a:effectLst/>
        </p:spPr>
      </p:cxnSp>
      <p:sp>
        <p:nvSpPr>
          <p:cNvPr id="14" name="TextBox 13"/>
          <p:cNvSpPr txBox="1"/>
          <p:nvPr/>
        </p:nvSpPr>
        <p:spPr>
          <a:xfrm>
            <a:off x="325120" y="1574800"/>
            <a:ext cx="2895600" cy="369332"/>
          </a:xfrm>
          <a:prstGeom prst="rect">
            <a:avLst/>
          </a:prstGeom>
          <a:noFill/>
        </p:spPr>
        <p:txBody>
          <a:bodyPr wrap="square" rtlCol="0">
            <a:spAutoFit/>
          </a:bodyPr>
          <a:lstStyle/>
          <a:p>
            <a:r>
              <a:rPr lang="en-US" sz="1800" dirty="0" smtClean="0"/>
              <a:t>Bond Pad Layout </a:t>
            </a:r>
            <a:r>
              <a:rPr lang="en-US" sz="1800" dirty="0" err="1" smtClean="0"/>
              <a:t>Floorplan</a:t>
            </a:r>
            <a:endParaRPr lang="en-US" sz="1800" dirty="0" smtClean="0"/>
          </a:p>
        </p:txBody>
      </p:sp>
      <p:sp>
        <p:nvSpPr>
          <p:cNvPr id="15" name="TextBox 14"/>
          <p:cNvSpPr txBox="1"/>
          <p:nvPr/>
        </p:nvSpPr>
        <p:spPr>
          <a:xfrm>
            <a:off x="4094480" y="5720080"/>
            <a:ext cx="1432560" cy="646331"/>
          </a:xfrm>
          <a:prstGeom prst="rect">
            <a:avLst/>
          </a:prstGeom>
          <a:noFill/>
        </p:spPr>
        <p:txBody>
          <a:bodyPr wrap="square" rtlCol="0">
            <a:spAutoFit/>
          </a:bodyPr>
          <a:lstStyle/>
          <a:p>
            <a:r>
              <a:rPr lang="en-US" sz="1800" dirty="0" smtClean="0"/>
              <a:t>Parasitic Decoupling</a:t>
            </a:r>
          </a:p>
        </p:txBody>
      </p:sp>
      <p:cxnSp>
        <p:nvCxnSpPr>
          <p:cNvPr id="17" name="Straight Arrow Connector 16"/>
          <p:cNvCxnSpPr>
            <a:stCxn id="15" idx="1"/>
            <a:endCxn id="18" idx="5"/>
          </p:cNvCxnSpPr>
          <p:nvPr/>
        </p:nvCxnSpPr>
        <p:spPr bwMode="auto">
          <a:xfrm flipH="1" flipV="1">
            <a:off x="2160717" y="5401546"/>
            <a:ext cx="1933763" cy="6417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8" name="Oval 17"/>
          <p:cNvSpPr/>
          <p:nvPr/>
        </p:nvSpPr>
        <p:spPr bwMode="auto">
          <a:xfrm>
            <a:off x="1016000" y="4551680"/>
            <a:ext cx="1341120" cy="995680"/>
          </a:xfrm>
          <a:prstGeom prst="ellipse">
            <a:avLst/>
          </a:prstGeom>
          <a:noFill/>
          <a:ln w="9525" cap="rnd" cmpd="sng" algn="ctr">
            <a:solidFill>
              <a:srgbClr val="00B050"/>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B050"/>
              </a:solidFill>
              <a:effectLst/>
              <a:latin typeface="Tahoma" pitchFamily="34" charset="0"/>
            </a:endParaRPr>
          </a:p>
        </p:txBody>
      </p:sp>
      <p:cxnSp>
        <p:nvCxnSpPr>
          <p:cNvPr id="21" name="Straight Arrow Connector 20"/>
          <p:cNvCxnSpPr>
            <a:stCxn id="15" idx="3"/>
            <a:endCxn id="6" idx="4"/>
          </p:cNvCxnSpPr>
          <p:nvPr/>
        </p:nvCxnSpPr>
        <p:spPr bwMode="auto">
          <a:xfrm flipV="1">
            <a:off x="5527040" y="5688675"/>
            <a:ext cx="1004843" cy="35457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Parasitic Decoupling Capacitance</a:t>
            </a:r>
            <a:endParaRPr lang="en-US" dirty="0"/>
          </a:p>
        </p:txBody>
      </p:sp>
      <p:sp>
        <p:nvSpPr>
          <p:cNvPr id="4" name="Date Placeholder 3"/>
          <p:cNvSpPr>
            <a:spLocks noGrp="1"/>
          </p:cNvSpPr>
          <p:nvPr>
            <p:ph type="dt" sz="half" idx="12"/>
          </p:nvPr>
        </p:nvSpPr>
        <p:spPr/>
        <p:txBody>
          <a:bodyPr/>
          <a:lstStyle/>
          <a:p>
            <a:r>
              <a:rPr lang="en-US" dirty="0" smtClean="0"/>
              <a:t>February 2, 2012</a:t>
            </a:r>
          </a:p>
        </p:txBody>
      </p:sp>
      <p:graphicFrame>
        <p:nvGraphicFramePr>
          <p:cNvPr id="9" name="Chart Placeholder 8"/>
          <p:cNvGraphicFramePr>
            <a:graphicFrameLocks noGrp="1"/>
          </p:cNvGraphicFramePr>
          <p:nvPr>
            <p:ph type="chart" sz="quarter" idx="10"/>
          </p:nvPr>
        </p:nvGraphicFramePr>
        <p:xfrm>
          <a:off x="260350" y="1225550"/>
          <a:ext cx="8442325" cy="4830763"/>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rot="-1920000">
            <a:off x="4683760" y="5039360"/>
            <a:ext cx="1920240" cy="369332"/>
          </a:xfrm>
          <a:prstGeom prst="rect">
            <a:avLst/>
          </a:prstGeom>
          <a:noFill/>
        </p:spPr>
        <p:txBody>
          <a:bodyPr wrap="square" rtlCol="0">
            <a:spAutoFit/>
          </a:bodyPr>
          <a:lstStyle/>
          <a:p>
            <a:r>
              <a:rPr lang="en-US" sz="1800" dirty="0" smtClean="0"/>
              <a:t>DC Bias Voltage</a:t>
            </a:r>
          </a:p>
        </p:txBody>
      </p:sp>
      <p:sp>
        <p:nvSpPr>
          <p:cNvPr id="11" name="TextBox 10"/>
          <p:cNvSpPr txBox="1"/>
          <p:nvPr/>
        </p:nvSpPr>
        <p:spPr>
          <a:xfrm rot="1560000">
            <a:off x="1094952" y="5557502"/>
            <a:ext cx="1363907" cy="369332"/>
          </a:xfrm>
          <a:prstGeom prst="rect">
            <a:avLst/>
          </a:prstGeom>
          <a:noFill/>
        </p:spPr>
        <p:txBody>
          <a:bodyPr wrap="square" rtlCol="0">
            <a:spAutoFit/>
          </a:bodyPr>
          <a:lstStyle/>
          <a:p>
            <a:r>
              <a:rPr lang="en-US" sz="1800" dirty="0" smtClean="0"/>
              <a:t>Frequency</a:t>
            </a:r>
          </a:p>
        </p:txBody>
      </p:sp>
      <p:sp>
        <p:nvSpPr>
          <p:cNvPr id="12" name="TextBox 11"/>
          <p:cNvSpPr txBox="1"/>
          <p:nvPr/>
        </p:nvSpPr>
        <p:spPr>
          <a:xfrm>
            <a:off x="7406640" y="2296160"/>
            <a:ext cx="1402080" cy="369332"/>
          </a:xfrm>
          <a:prstGeom prst="rect">
            <a:avLst/>
          </a:prstGeom>
          <a:noFill/>
        </p:spPr>
        <p:txBody>
          <a:bodyPr wrap="square" rtlCol="0">
            <a:spAutoFit/>
          </a:bodyPr>
          <a:lstStyle/>
          <a:p>
            <a:r>
              <a:rPr lang="en-US" sz="1800" dirty="0" smtClean="0"/>
              <a:t>Capacitance</a:t>
            </a:r>
          </a:p>
        </p:txBody>
      </p:sp>
      <p:sp>
        <p:nvSpPr>
          <p:cNvPr id="13" name="TextBox 12"/>
          <p:cNvSpPr txBox="1"/>
          <p:nvPr/>
        </p:nvSpPr>
        <p:spPr>
          <a:xfrm>
            <a:off x="6939280" y="5029200"/>
            <a:ext cx="2072640" cy="1323439"/>
          </a:xfrm>
          <a:prstGeom prst="rect">
            <a:avLst/>
          </a:prstGeom>
          <a:noFill/>
          <a:ln>
            <a:solidFill>
              <a:schemeClr val="tx1"/>
            </a:solidFill>
          </a:ln>
        </p:spPr>
        <p:txBody>
          <a:bodyPr wrap="square" rtlCol="0">
            <a:spAutoFit/>
          </a:bodyPr>
          <a:lstStyle/>
          <a:p>
            <a:r>
              <a:rPr lang="en-US" sz="1600" dirty="0" smtClean="0"/>
              <a:t>Note:</a:t>
            </a:r>
          </a:p>
          <a:p>
            <a:pPr>
              <a:buFont typeface="Arial" pitchFamily="34" charset="0"/>
              <a:buChar char="•"/>
            </a:pPr>
            <a:r>
              <a:rPr lang="en-US" sz="1600" dirty="0" smtClean="0"/>
              <a:t> Strongly frequency dependant</a:t>
            </a:r>
          </a:p>
          <a:p>
            <a:pPr>
              <a:buFont typeface="Arial" pitchFamily="34" charset="0"/>
              <a:buChar char="•"/>
            </a:pPr>
            <a:r>
              <a:rPr lang="en-US" sz="1600" dirty="0" smtClean="0"/>
              <a:t> Weakly voltage dependant</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of Parasitic Decoupling</a:t>
            </a:r>
            <a:endParaRPr lang="en-US" dirty="0"/>
          </a:p>
        </p:txBody>
      </p:sp>
      <p:sp>
        <p:nvSpPr>
          <p:cNvPr id="4" name="Date Placeholder 3"/>
          <p:cNvSpPr>
            <a:spLocks noGrp="1"/>
          </p:cNvSpPr>
          <p:nvPr>
            <p:ph type="dt" sz="half" idx="12"/>
          </p:nvPr>
        </p:nvSpPr>
        <p:spPr/>
        <p:txBody>
          <a:bodyPr/>
          <a:lstStyle/>
          <a:p>
            <a:r>
              <a:rPr lang="en-US" dirty="0" smtClean="0"/>
              <a:t>February 2, 2012</a:t>
            </a:r>
          </a:p>
        </p:txBody>
      </p:sp>
      <p:pic>
        <p:nvPicPr>
          <p:cNvPr id="1028" name="Picture 4"/>
          <p:cNvPicPr>
            <a:picLocks noGrp="1" noChangeAspect="1" noChangeArrowheads="1"/>
          </p:cNvPicPr>
          <p:nvPr>
            <p:ph type="chart" sz="quarter" idx="10"/>
          </p:nvPr>
        </p:nvPicPr>
        <p:blipFill>
          <a:blip r:embed="rId2" cstate="print"/>
          <a:srcRect/>
          <a:stretch>
            <a:fillRect/>
          </a:stretch>
        </p:blipFill>
        <p:spPr bwMode="auto">
          <a:xfrm>
            <a:off x="369425" y="1062182"/>
            <a:ext cx="8007965" cy="533336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628180" y="1499455"/>
            <a:ext cx="3915457" cy="2048261"/>
          </a:xfrm>
          <a:prstGeom prst="rect">
            <a:avLst/>
          </a:prstGeom>
          <a:noFill/>
          <a:ln w="9525">
            <a:noFill/>
            <a:miter lim="800000"/>
            <a:headEnd/>
            <a:tailEnd/>
          </a:ln>
        </p:spPr>
      </p:pic>
      <p:sp>
        <p:nvSpPr>
          <p:cNvPr id="9" name="TextBox 8"/>
          <p:cNvSpPr txBox="1"/>
          <p:nvPr/>
        </p:nvSpPr>
        <p:spPr>
          <a:xfrm>
            <a:off x="5191760" y="1117600"/>
            <a:ext cx="3220720" cy="369332"/>
          </a:xfrm>
          <a:prstGeom prst="rect">
            <a:avLst/>
          </a:prstGeom>
          <a:noFill/>
        </p:spPr>
        <p:txBody>
          <a:bodyPr wrap="square" rtlCol="0">
            <a:spAutoFit/>
          </a:bodyPr>
          <a:lstStyle/>
          <a:p>
            <a:r>
              <a:rPr lang="en-US" sz="1800" dirty="0" smtClean="0"/>
              <a:t>~ 13.4pF - not insignificant</a:t>
            </a:r>
          </a:p>
        </p:txBody>
      </p:sp>
      <p:sp>
        <p:nvSpPr>
          <p:cNvPr id="10" name="TextBox 9"/>
          <p:cNvSpPr txBox="1"/>
          <p:nvPr/>
        </p:nvSpPr>
        <p:spPr>
          <a:xfrm>
            <a:off x="2966720" y="6126480"/>
            <a:ext cx="2915920" cy="369332"/>
          </a:xfrm>
          <a:prstGeom prst="rect">
            <a:avLst/>
          </a:prstGeom>
          <a:noFill/>
        </p:spPr>
        <p:txBody>
          <a:bodyPr wrap="square" rtlCol="0">
            <a:spAutoFit/>
          </a:bodyPr>
          <a:lstStyle/>
          <a:p>
            <a:r>
              <a:rPr lang="en-US" sz="1800" dirty="0" smtClean="0">
                <a:solidFill>
                  <a:srgbClr val="FF0000"/>
                </a:solidFill>
              </a:rPr>
              <a:t>Transistor-level</a:t>
            </a:r>
            <a:r>
              <a:rPr lang="en-US" sz="1800" dirty="0" smtClean="0"/>
              <a:t> vs. </a:t>
            </a:r>
            <a:r>
              <a:rPr lang="en-US" sz="1800" dirty="0" smtClean="0">
                <a:solidFill>
                  <a:schemeClr val="tx1">
                    <a:lumMod val="75000"/>
                    <a:lumOff val="25000"/>
                  </a:schemeClr>
                </a:solidFill>
              </a:rPr>
              <a:t>Model</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of All Decoupling</a:t>
            </a:r>
            <a:endParaRPr lang="en-US" dirty="0"/>
          </a:p>
        </p:txBody>
      </p:sp>
      <p:sp>
        <p:nvSpPr>
          <p:cNvPr id="4" name="Date Placeholder 3"/>
          <p:cNvSpPr>
            <a:spLocks noGrp="1"/>
          </p:cNvSpPr>
          <p:nvPr>
            <p:ph type="dt" sz="half" idx="12"/>
          </p:nvPr>
        </p:nvSpPr>
        <p:spPr/>
        <p:txBody>
          <a:bodyPr/>
          <a:lstStyle/>
          <a:p>
            <a:r>
              <a:rPr lang="en-US" dirty="0" smtClean="0"/>
              <a:t>February 2, 2012</a:t>
            </a:r>
          </a:p>
        </p:txBody>
      </p:sp>
      <p:pic>
        <p:nvPicPr>
          <p:cNvPr id="2051" name="Picture 3"/>
          <p:cNvPicPr>
            <a:picLocks noGrp="1" noChangeAspect="1" noChangeArrowheads="1"/>
          </p:cNvPicPr>
          <p:nvPr>
            <p:ph type="chart" sz="quarter" idx="10"/>
          </p:nvPr>
        </p:nvPicPr>
        <p:blipFill>
          <a:blip r:embed="rId2" cstate="print"/>
          <a:srcRect/>
          <a:stretch>
            <a:fillRect/>
          </a:stretch>
        </p:blipFill>
        <p:spPr bwMode="auto">
          <a:xfrm>
            <a:off x="303319" y="1225550"/>
            <a:ext cx="7833917" cy="5181609"/>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4425907" y="1699491"/>
            <a:ext cx="4477948" cy="1531072"/>
          </a:xfrm>
          <a:prstGeom prst="rect">
            <a:avLst/>
          </a:prstGeom>
          <a:noFill/>
          <a:ln w="9525">
            <a:noFill/>
            <a:miter lim="800000"/>
            <a:headEnd/>
            <a:tailEnd/>
          </a:ln>
        </p:spPr>
      </p:pic>
      <p:sp>
        <p:nvSpPr>
          <p:cNvPr id="9" name="TextBox 8"/>
          <p:cNvSpPr txBox="1"/>
          <p:nvPr/>
        </p:nvSpPr>
        <p:spPr>
          <a:xfrm>
            <a:off x="6776720" y="1219200"/>
            <a:ext cx="1849120" cy="365760"/>
          </a:xfrm>
          <a:prstGeom prst="rect">
            <a:avLst/>
          </a:prstGeom>
          <a:noFill/>
        </p:spPr>
        <p:txBody>
          <a:bodyPr wrap="square" rtlCol="0">
            <a:spAutoFit/>
          </a:bodyPr>
          <a:lstStyle/>
          <a:p>
            <a:r>
              <a:rPr lang="en-US" sz="1800" dirty="0" smtClean="0"/>
              <a:t>Adds ~450pF!</a:t>
            </a:r>
          </a:p>
        </p:txBody>
      </p:sp>
      <p:sp>
        <p:nvSpPr>
          <p:cNvPr id="10" name="TextBox 9"/>
          <p:cNvSpPr txBox="1"/>
          <p:nvPr/>
        </p:nvSpPr>
        <p:spPr>
          <a:xfrm>
            <a:off x="2966720" y="6126480"/>
            <a:ext cx="2915920" cy="369332"/>
          </a:xfrm>
          <a:prstGeom prst="rect">
            <a:avLst/>
          </a:prstGeom>
          <a:noFill/>
        </p:spPr>
        <p:txBody>
          <a:bodyPr wrap="square" rtlCol="0">
            <a:spAutoFit/>
          </a:bodyPr>
          <a:lstStyle/>
          <a:p>
            <a:r>
              <a:rPr lang="en-US" sz="1800" dirty="0" smtClean="0">
                <a:solidFill>
                  <a:srgbClr val="FF0000"/>
                </a:solidFill>
              </a:rPr>
              <a:t>Transistor-level</a:t>
            </a:r>
            <a:r>
              <a:rPr lang="en-US" sz="1800" dirty="0" smtClean="0"/>
              <a:t> vs. </a:t>
            </a:r>
            <a:r>
              <a:rPr lang="en-US" sz="1800" dirty="0" smtClean="0">
                <a:solidFill>
                  <a:schemeClr val="tx1">
                    <a:lumMod val="75000"/>
                    <a:lumOff val="25000"/>
                  </a:schemeClr>
                </a:solidFill>
              </a:rPr>
              <a:t>Model</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Simulation Setup</a:t>
            </a:r>
            <a:endParaRPr lang="en-US" dirty="0"/>
          </a:p>
        </p:txBody>
      </p:sp>
      <p:sp>
        <p:nvSpPr>
          <p:cNvPr id="186" name="Text Placeholder 185"/>
          <p:cNvSpPr>
            <a:spLocks noGrp="1"/>
          </p:cNvSpPr>
          <p:nvPr>
            <p:ph type="body" sz="quarter" idx="10"/>
          </p:nvPr>
        </p:nvSpPr>
        <p:spPr>
          <a:xfrm>
            <a:off x="4128380" y="1045029"/>
            <a:ext cx="4573494" cy="5385916"/>
          </a:xfrm>
        </p:spPr>
        <p:txBody>
          <a:bodyPr/>
          <a:lstStyle/>
          <a:p>
            <a:r>
              <a:rPr lang="en-US" sz="1600" dirty="0" smtClean="0"/>
              <a:t>DDR3 DQ I/O buffer, 1.5V</a:t>
            </a:r>
          </a:p>
          <a:p>
            <a:r>
              <a:rPr lang="en-US" sz="1600" dirty="0" smtClean="0"/>
              <a:t>PRBS pattern, minimum bit width of 1.25ns</a:t>
            </a:r>
          </a:p>
          <a:p>
            <a:r>
              <a:rPr lang="en-US" sz="1600" dirty="0" smtClean="0"/>
              <a:t>Typical corner</a:t>
            </a:r>
          </a:p>
          <a:p>
            <a:r>
              <a:rPr lang="en-US" sz="1600" dirty="0" smtClean="0"/>
              <a:t>Various On-die decoupling capacitance models included as SPICE models</a:t>
            </a:r>
            <a:endParaRPr lang="en-US" sz="1400" dirty="0" smtClean="0"/>
          </a:p>
          <a:p>
            <a:r>
              <a:rPr lang="en-US" sz="1600" dirty="0" smtClean="0"/>
              <a:t>DQ1 + DQ2 switching (with different PRBS patterns) with fully coupled SPICE package model</a:t>
            </a:r>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sp>
        <p:nvSpPr>
          <p:cNvPr id="7" name="Isosceles Triangle 6"/>
          <p:cNvSpPr/>
          <p:nvPr/>
        </p:nvSpPr>
        <p:spPr bwMode="auto">
          <a:xfrm rot="5400000">
            <a:off x="290198" y="2504440"/>
            <a:ext cx="1041400" cy="858520"/>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0" name="Straight Connector 9"/>
          <p:cNvCxnSpPr>
            <a:stCxn id="122" idx="1"/>
            <a:endCxn id="7" idx="0"/>
          </p:cNvCxnSpPr>
          <p:nvPr/>
        </p:nvCxnSpPr>
        <p:spPr bwMode="auto">
          <a:xfrm flipH="1" flipV="1">
            <a:off x="1240158" y="2933700"/>
            <a:ext cx="307241" cy="13944"/>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1" name="Group 130"/>
          <p:cNvGrpSpPr/>
          <p:nvPr/>
        </p:nvGrpSpPr>
        <p:grpSpPr>
          <a:xfrm>
            <a:off x="1539819" y="2569675"/>
            <a:ext cx="2477643" cy="1285591"/>
            <a:chOff x="1502875" y="2569675"/>
            <a:chExt cx="2477643" cy="1285591"/>
          </a:xfrm>
        </p:grpSpPr>
        <p:grpSp>
          <p:nvGrpSpPr>
            <p:cNvPr id="127" name="Group 126"/>
            <p:cNvGrpSpPr/>
            <p:nvPr/>
          </p:nvGrpSpPr>
          <p:grpSpPr>
            <a:xfrm>
              <a:off x="1917669" y="2569675"/>
              <a:ext cx="2062849" cy="1285591"/>
              <a:chOff x="2107782" y="2569675"/>
              <a:chExt cx="2062849" cy="1285591"/>
            </a:xfrm>
          </p:grpSpPr>
          <p:sp>
            <p:nvSpPr>
              <p:cNvPr id="8" name="Flowchart: Direct Access Storage 7"/>
              <p:cNvSpPr/>
              <p:nvPr/>
            </p:nvSpPr>
            <p:spPr bwMode="auto">
              <a:xfrm rot="10800000">
                <a:off x="2245360" y="2804160"/>
                <a:ext cx="687963" cy="243840"/>
              </a:xfrm>
              <a:prstGeom prst="flowChartMagneticDrum">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2" name="Straight Connector 11"/>
              <p:cNvCxnSpPr>
                <a:stCxn id="8" idx="1"/>
              </p:cNvCxnSpPr>
              <p:nvPr/>
            </p:nvCxnSpPr>
            <p:spPr bwMode="auto">
              <a:xfrm flipV="1">
                <a:off x="2933323" y="2924269"/>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0" name="Group 79"/>
              <p:cNvGrpSpPr/>
              <p:nvPr/>
            </p:nvGrpSpPr>
            <p:grpSpPr>
              <a:xfrm>
                <a:off x="3141551" y="2779416"/>
                <a:ext cx="742383" cy="253495"/>
                <a:chOff x="4309450" y="3223036"/>
                <a:chExt cx="3259246" cy="832917"/>
              </a:xfrm>
            </p:grpSpPr>
            <p:cxnSp>
              <p:nvCxnSpPr>
                <p:cNvPr id="45" name="Straight Connector 44"/>
                <p:cNvCxnSpPr/>
                <p:nvPr/>
              </p:nvCxnSpPr>
              <p:spPr bwMode="auto">
                <a:xfrm flipV="1">
                  <a:off x="4309450" y="3699324"/>
                  <a:ext cx="619792" cy="354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flipV="1">
                  <a:off x="4925085" y="3223036"/>
                  <a:ext cx="497944" cy="48888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Straight Connector 53"/>
                <p:cNvCxnSpPr/>
                <p:nvPr/>
              </p:nvCxnSpPr>
              <p:spPr bwMode="auto">
                <a:xfrm rot="16200000" flipH="1">
                  <a:off x="5255539" y="3381472"/>
                  <a:ext cx="814809" cy="49793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6" name="Straight Connector 55"/>
                <p:cNvCxnSpPr/>
                <p:nvPr/>
              </p:nvCxnSpPr>
              <p:spPr bwMode="auto">
                <a:xfrm rot="5400000" flipH="1" flipV="1">
                  <a:off x="5739900" y="3395050"/>
                  <a:ext cx="814809" cy="50699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rot="16200000" flipH="1">
                  <a:off x="6360059" y="3299988"/>
                  <a:ext cx="479834" cy="38024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a:off x="6776860" y="3708377"/>
                  <a:ext cx="7918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81" name="Straight Connector 80"/>
              <p:cNvCxnSpPr>
                <a:endCxn id="82" idx="0"/>
              </p:cNvCxnSpPr>
              <p:nvPr/>
            </p:nvCxnSpPr>
            <p:spPr bwMode="auto">
              <a:xfrm rot="16200000" flipH="1">
                <a:off x="3793533" y="3014935"/>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2" name="Flowchart: Connector 81"/>
              <p:cNvSpPr/>
              <p:nvPr/>
            </p:nvSpPr>
            <p:spPr bwMode="auto">
              <a:xfrm>
                <a:off x="3710411" y="3112883"/>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83" name="Straight Connector 82"/>
              <p:cNvCxnSpPr>
                <a:stCxn id="82" idx="4"/>
                <a:endCxn id="84" idx="3"/>
              </p:cNvCxnSpPr>
              <p:nvPr/>
            </p:nvCxnSpPr>
            <p:spPr bwMode="auto">
              <a:xfrm rot="16200000" flipH="1">
                <a:off x="3794156" y="355423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4" name="Isosceles Triangle 83"/>
              <p:cNvSpPr/>
              <p:nvPr/>
            </p:nvSpPr>
            <p:spPr bwMode="auto">
              <a:xfrm rot="10800000">
                <a:off x="3746624" y="365609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85" name="TextBox 84"/>
              <p:cNvSpPr txBox="1"/>
              <p:nvPr/>
            </p:nvSpPr>
            <p:spPr>
              <a:xfrm>
                <a:off x="3699851" y="3174750"/>
                <a:ext cx="470780" cy="230832"/>
              </a:xfrm>
              <a:prstGeom prst="rect">
                <a:avLst/>
              </a:prstGeom>
              <a:noFill/>
            </p:spPr>
            <p:txBody>
              <a:bodyPr wrap="square" rtlCol="0">
                <a:spAutoFit/>
              </a:bodyPr>
              <a:lstStyle/>
              <a:p>
                <a:r>
                  <a:rPr lang="en-US" sz="900" dirty="0" smtClean="0"/>
                  <a:t>VTT</a:t>
                </a:r>
              </a:p>
            </p:txBody>
          </p:sp>
          <p:sp>
            <p:nvSpPr>
              <p:cNvPr id="102" name="TextBox 101"/>
              <p:cNvSpPr txBox="1"/>
              <p:nvPr/>
            </p:nvSpPr>
            <p:spPr>
              <a:xfrm>
                <a:off x="3303005" y="2569675"/>
                <a:ext cx="470780" cy="230832"/>
              </a:xfrm>
              <a:prstGeom prst="rect">
                <a:avLst/>
              </a:prstGeom>
              <a:noFill/>
            </p:spPr>
            <p:txBody>
              <a:bodyPr wrap="square" rtlCol="0">
                <a:spAutoFit/>
              </a:bodyPr>
              <a:lstStyle/>
              <a:p>
                <a:r>
                  <a:rPr lang="en-US" sz="900" dirty="0" smtClean="0"/>
                  <a:t>50 </a:t>
                </a:r>
                <a:r>
                  <a:rPr lang="el-GR" sz="900" dirty="0" smtClean="0"/>
                  <a:t>Ω</a:t>
                </a:r>
                <a:endParaRPr lang="en-US" sz="900" dirty="0" smtClean="0"/>
              </a:p>
            </p:txBody>
          </p:sp>
          <p:sp>
            <p:nvSpPr>
              <p:cNvPr id="109" name="TextBox 108"/>
              <p:cNvSpPr txBox="1"/>
              <p:nvPr/>
            </p:nvSpPr>
            <p:spPr>
              <a:xfrm>
                <a:off x="2260353" y="2586271"/>
                <a:ext cx="663922" cy="230832"/>
              </a:xfrm>
              <a:prstGeom prst="rect">
                <a:avLst/>
              </a:prstGeom>
              <a:noFill/>
            </p:spPr>
            <p:txBody>
              <a:bodyPr wrap="square" rtlCol="0">
                <a:spAutoFit/>
              </a:bodyPr>
              <a:lstStyle/>
              <a:p>
                <a:r>
                  <a:rPr lang="en-US" sz="900" dirty="0" err="1" smtClean="0"/>
                  <a:t>Zo</a:t>
                </a:r>
                <a:r>
                  <a:rPr lang="en-US" sz="900" dirty="0" smtClean="0"/>
                  <a:t>=50 </a:t>
                </a:r>
                <a:r>
                  <a:rPr lang="el-GR" sz="900" dirty="0" smtClean="0"/>
                  <a:t>Ω</a:t>
                </a:r>
                <a:endParaRPr lang="en-US" sz="900" dirty="0" smtClean="0"/>
              </a:p>
            </p:txBody>
          </p:sp>
          <p:cxnSp>
            <p:nvCxnSpPr>
              <p:cNvPr id="111" name="Straight Connector 110"/>
              <p:cNvCxnSpPr/>
              <p:nvPr/>
            </p:nvCxnSpPr>
            <p:spPr bwMode="auto">
              <a:xfrm rot="5400000">
                <a:off x="2987643" y="3078178"/>
                <a:ext cx="3078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flipV="1">
                <a:off x="3031405" y="3230570"/>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3" name="Straight Connector 112"/>
              <p:cNvCxnSpPr/>
              <p:nvPr/>
            </p:nvCxnSpPr>
            <p:spPr bwMode="auto">
              <a:xfrm flipV="1">
                <a:off x="3029904" y="3301493"/>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4" name="Straight Connector 113"/>
              <p:cNvCxnSpPr>
                <a:endCxn id="115" idx="3"/>
              </p:cNvCxnSpPr>
              <p:nvPr/>
            </p:nvCxnSpPr>
            <p:spPr bwMode="auto">
              <a:xfrm rot="16200000" flipH="1">
                <a:off x="3042721" y="341846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5" name="Isosceles Triangle 114"/>
              <p:cNvSpPr/>
              <p:nvPr/>
            </p:nvSpPr>
            <p:spPr bwMode="auto">
              <a:xfrm rot="10800000">
                <a:off x="2995189" y="352032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16" name="TextBox 115"/>
              <p:cNvSpPr txBox="1"/>
              <p:nvPr/>
            </p:nvSpPr>
            <p:spPr>
              <a:xfrm>
                <a:off x="3201908" y="3156641"/>
                <a:ext cx="470780" cy="230832"/>
              </a:xfrm>
              <a:prstGeom prst="rect">
                <a:avLst/>
              </a:prstGeom>
              <a:noFill/>
            </p:spPr>
            <p:txBody>
              <a:bodyPr wrap="square" rtlCol="0">
                <a:spAutoFit/>
              </a:bodyPr>
              <a:lstStyle/>
              <a:p>
                <a:r>
                  <a:rPr lang="en-US" sz="900" dirty="0" smtClean="0"/>
                  <a:t>3pF</a:t>
                </a:r>
              </a:p>
            </p:txBody>
          </p:sp>
          <p:cxnSp>
            <p:nvCxnSpPr>
              <p:cNvPr id="120" name="Straight Connector 119"/>
              <p:cNvCxnSpPr/>
              <p:nvPr/>
            </p:nvCxnSpPr>
            <p:spPr bwMode="auto">
              <a:xfrm rot="10800000" flipV="1">
                <a:off x="2107782" y="2931813"/>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24" name="Group 123"/>
            <p:cNvGrpSpPr/>
            <p:nvPr/>
          </p:nvGrpSpPr>
          <p:grpSpPr>
            <a:xfrm>
              <a:off x="1502875" y="2797520"/>
              <a:ext cx="416460" cy="289711"/>
              <a:chOff x="1502875" y="2797520"/>
              <a:chExt cx="416460" cy="289711"/>
            </a:xfrm>
          </p:grpSpPr>
          <p:sp>
            <p:nvSpPr>
              <p:cNvPr id="121" name="Rectangle 120"/>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22" name="TextBox 121"/>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sp>
        <p:nvSpPr>
          <p:cNvPr id="125" name="Isosceles Triangle 124"/>
          <p:cNvSpPr/>
          <p:nvPr/>
        </p:nvSpPr>
        <p:spPr bwMode="auto">
          <a:xfrm rot="5400000">
            <a:off x="306796" y="3960538"/>
            <a:ext cx="1041400" cy="858520"/>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26" name="Straight Connector 125"/>
          <p:cNvCxnSpPr>
            <a:stCxn id="136" idx="1"/>
            <a:endCxn id="125" idx="0"/>
          </p:cNvCxnSpPr>
          <p:nvPr/>
        </p:nvCxnSpPr>
        <p:spPr bwMode="auto">
          <a:xfrm flipH="1" flipV="1">
            <a:off x="1256756" y="4389798"/>
            <a:ext cx="279899" cy="13943"/>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64" name="Group 163"/>
          <p:cNvGrpSpPr/>
          <p:nvPr/>
        </p:nvGrpSpPr>
        <p:grpSpPr>
          <a:xfrm>
            <a:off x="587017" y="5131805"/>
            <a:ext cx="470780" cy="1278078"/>
            <a:chOff x="840501" y="5131805"/>
            <a:chExt cx="470780" cy="1278078"/>
          </a:xfrm>
        </p:grpSpPr>
        <p:grpSp>
          <p:nvGrpSpPr>
            <p:cNvPr id="86" name="Group 85"/>
            <p:cNvGrpSpPr/>
            <p:nvPr/>
          </p:nvGrpSpPr>
          <p:grpSpPr>
            <a:xfrm>
              <a:off x="840501" y="5423028"/>
              <a:ext cx="470780" cy="986855"/>
              <a:chOff x="1247870" y="3141524"/>
              <a:chExt cx="470780" cy="986855"/>
            </a:xfrm>
          </p:grpSpPr>
          <p:cxnSp>
            <p:nvCxnSpPr>
              <p:cNvPr id="15" name="Straight Connector 14"/>
              <p:cNvCxnSpPr>
                <a:endCxn id="16" idx="0"/>
              </p:cNvCxnSpPr>
              <p:nvPr/>
            </p:nvCxnSpPr>
            <p:spPr bwMode="auto">
              <a:xfrm rot="16200000" flipH="1">
                <a:off x="1362515" y="3263741"/>
                <a:ext cx="244471" cy="3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Flowchart: Connector 15"/>
              <p:cNvSpPr/>
              <p:nvPr/>
            </p:nvSpPr>
            <p:spPr bwMode="auto">
              <a:xfrm>
                <a:off x="1303699" y="3385996"/>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22" name="Straight Connector 21"/>
              <p:cNvCxnSpPr>
                <a:stCxn id="16" idx="4"/>
                <a:endCxn id="23" idx="3"/>
              </p:cNvCxnSpPr>
              <p:nvPr/>
            </p:nvCxnSpPr>
            <p:spPr bwMode="auto">
              <a:xfrm rot="16200000" flipH="1">
                <a:off x="1387444" y="3827352"/>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Isosceles Triangle 22"/>
              <p:cNvSpPr/>
              <p:nvPr/>
            </p:nvSpPr>
            <p:spPr bwMode="auto">
              <a:xfrm rot="10800000">
                <a:off x="1339912" y="3929203"/>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43" name="TextBox 42"/>
              <p:cNvSpPr txBox="1"/>
              <p:nvPr/>
            </p:nvSpPr>
            <p:spPr>
              <a:xfrm>
                <a:off x="1247870" y="3438809"/>
                <a:ext cx="470780" cy="230832"/>
              </a:xfrm>
              <a:prstGeom prst="rect">
                <a:avLst/>
              </a:prstGeom>
              <a:noFill/>
            </p:spPr>
            <p:txBody>
              <a:bodyPr wrap="square" rtlCol="0">
                <a:spAutoFit/>
              </a:bodyPr>
              <a:lstStyle/>
              <a:p>
                <a:r>
                  <a:rPr lang="en-US" sz="900" dirty="0" smtClean="0"/>
                  <a:t>VSSQ</a:t>
                </a:r>
              </a:p>
            </p:txBody>
          </p:sp>
        </p:grpSp>
        <p:grpSp>
          <p:nvGrpSpPr>
            <p:cNvPr id="128" name="Group 127"/>
            <p:cNvGrpSpPr/>
            <p:nvPr/>
          </p:nvGrpSpPr>
          <p:grpSpPr>
            <a:xfrm>
              <a:off x="876678" y="5131805"/>
              <a:ext cx="416460" cy="289711"/>
              <a:chOff x="1502875" y="2797520"/>
              <a:chExt cx="416460" cy="289711"/>
            </a:xfrm>
          </p:grpSpPr>
          <p:sp>
            <p:nvSpPr>
              <p:cNvPr id="129" name="Rectangle 128"/>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30" name="TextBox 129"/>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grpSp>
        <p:nvGrpSpPr>
          <p:cNvPr id="132" name="Group 131"/>
          <p:cNvGrpSpPr/>
          <p:nvPr/>
        </p:nvGrpSpPr>
        <p:grpSpPr>
          <a:xfrm>
            <a:off x="1529075" y="4025772"/>
            <a:ext cx="2477643" cy="1285591"/>
            <a:chOff x="1502875" y="2569675"/>
            <a:chExt cx="2477643" cy="1285591"/>
          </a:xfrm>
        </p:grpSpPr>
        <p:grpSp>
          <p:nvGrpSpPr>
            <p:cNvPr id="133" name="Group 126"/>
            <p:cNvGrpSpPr/>
            <p:nvPr/>
          </p:nvGrpSpPr>
          <p:grpSpPr>
            <a:xfrm>
              <a:off x="1917669" y="2569675"/>
              <a:ext cx="2062849" cy="1285591"/>
              <a:chOff x="2107782" y="2569675"/>
              <a:chExt cx="2062849" cy="1285591"/>
            </a:xfrm>
          </p:grpSpPr>
          <p:sp>
            <p:nvSpPr>
              <p:cNvPr id="137" name="Flowchart: Direct Access Storage 136"/>
              <p:cNvSpPr/>
              <p:nvPr/>
            </p:nvSpPr>
            <p:spPr bwMode="auto">
              <a:xfrm rot="10800000">
                <a:off x="2245360" y="2804160"/>
                <a:ext cx="687963" cy="243840"/>
              </a:xfrm>
              <a:prstGeom prst="flowChartMagneticDrum">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38" name="Straight Connector 137"/>
              <p:cNvCxnSpPr>
                <a:stCxn id="137" idx="1"/>
              </p:cNvCxnSpPr>
              <p:nvPr/>
            </p:nvCxnSpPr>
            <p:spPr bwMode="auto">
              <a:xfrm flipV="1">
                <a:off x="2933323" y="2924269"/>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39" name="Group 79"/>
              <p:cNvGrpSpPr/>
              <p:nvPr/>
            </p:nvGrpSpPr>
            <p:grpSpPr>
              <a:xfrm>
                <a:off x="3141555" y="2779145"/>
                <a:ext cx="742385" cy="253425"/>
                <a:chOff x="4309450" y="3223036"/>
                <a:chExt cx="3259246" cy="832917"/>
              </a:xfrm>
            </p:grpSpPr>
            <p:cxnSp>
              <p:nvCxnSpPr>
                <p:cNvPr id="154" name="Straight Connector 153"/>
                <p:cNvCxnSpPr/>
                <p:nvPr/>
              </p:nvCxnSpPr>
              <p:spPr bwMode="auto">
                <a:xfrm flipV="1">
                  <a:off x="4309450" y="3699324"/>
                  <a:ext cx="619792" cy="354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5" name="Straight Connector 154"/>
                <p:cNvCxnSpPr/>
                <p:nvPr/>
              </p:nvCxnSpPr>
              <p:spPr bwMode="auto">
                <a:xfrm flipV="1">
                  <a:off x="4925085" y="3223036"/>
                  <a:ext cx="497944" cy="48888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rot="16200000" flipH="1">
                  <a:off x="5255539" y="3381472"/>
                  <a:ext cx="814809" cy="49793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p:cNvCxnSpPr/>
                <p:nvPr/>
              </p:nvCxnSpPr>
              <p:spPr bwMode="auto">
                <a:xfrm rot="5400000" flipH="1" flipV="1">
                  <a:off x="5739900" y="3395050"/>
                  <a:ext cx="814809" cy="506997"/>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8" name="Straight Connector 157"/>
                <p:cNvCxnSpPr/>
                <p:nvPr/>
              </p:nvCxnSpPr>
              <p:spPr bwMode="auto">
                <a:xfrm rot="16200000" flipH="1">
                  <a:off x="6360059" y="3299988"/>
                  <a:ext cx="479834" cy="38024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Straight Connector 158"/>
                <p:cNvCxnSpPr/>
                <p:nvPr/>
              </p:nvCxnSpPr>
              <p:spPr bwMode="auto">
                <a:xfrm>
                  <a:off x="6776860" y="3708377"/>
                  <a:ext cx="7918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140" name="Straight Connector 139"/>
              <p:cNvCxnSpPr>
                <a:endCxn id="141" idx="0"/>
              </p:cNvCxnSpPr>
              <p:nvPr/>
            </p:nvCxnSpPr>
            <p:spPr bwMode="auto">
              <a:xfrm rot="16200000" flipH="1">
                <a:off x="3793533" y="3014935"/>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1" name="Flowchart: Connector 140"/>
              <p:cNvSpPr/>
              <p:nvPr/>
            </p:nvSpPr>
            <p:spPr bwMode="auto">
              <a:xfrm>
                <a:off x="3710411" y="3112883"/>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42" name="Straight Connector 141"/>
              <p:cNvCxnSpPr>
                <a:stCxn id="141" idx="4"/>
                <a:endCxn id="143" idx="3"/>
              </p:cNvCxnSpPr>
              <p:nvPr/>
            </p:nvCxnSpPr>
            <p:spPr bwMode="auto">
              <a:xfrm rot="16200000" flipH="1">
                <a:off x="3794156" y="355423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3" name="Isosceles Triangle 142"/>
              <p:cNvSpPr/>
              <p:nvPr/>
            </p:nvSpPr>
            <p:spPr bwMode="auto">
              <a:xfrm rot="10800000">
                <a:off x="3746624" y="365609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44" name="TextBox 143"/>
              <p:cNvSpPr txBox="1"/>
              <p:nvPr/>
            </p:nvSpPr>
            <p:spPr>
              <a:xfrm>
                <a:off x="3699851" y="3174750"/>
                <a:ext cx="470780" cy="230832"/>
              </a:xfrm>
              <a:prstGeom prst="rect">
                <a:avLst/>
              </a:prstGeom>
              <a:noFill/>
            </p:spPr>
            <p:txBody>
              <a:bodyPr wrap="square" rtlCol="0">
                <a:spAutoFit/>
              </a:bodyPr>
              <a:lstStyle/>
              <a:p>
                <a:r>
                  <a:rPr lang="en-US" sz="900" dirty="0" smtClean="0"/>
                  <a:t>VTT</a:t>
                </a:r>
              </a:p>
            </p:txBody>
          </p:sp>
          <p:sp>
            <p:nvSpPr>
              <p:cNvPr id="145" name="TextBox 144"/>
              <p:cNvSpPr txBox="1"/>
              <p:nvPr/>
            </p:nvSpPr>
            <p:spPr>
              <a:xfrm>
                <a:off x="3303005" y="2569675"/>
                <a:ext cx="470780" cy="230832"/>
              </a:xfrm>
              <a:prstGeom prst="rect">
                <a:avLst/>
              </a:prstGeom>
              <a:noFill/>
            </p:spPr>
            <p:txBody>
              <a:bodyPr wrap="square" rtlCol="0">
                <a:spAutoFit/>
              </a:bodyPr>
              <a:lstStyle/>
              <a:p>
                <a:r>
                  <a:rPr lang="en-US" sz="900" dirty="0" smtClean="0"/>
                  <a:t>50 </a:t>
                </a:r>
                <a:r>
                  <a:rPr lang="el-GR" sz="900" dirty="0" smtClean="0"/>
                  <a:t>Ω</a:t>
                </a:r>
                <a:endParaRPr lang="en-US" sz="900" dirty="0" smtClean="0"/>
              </a:p>
            </p:txBody>
          </p:sp>
          <p:sp>
            <p:nvSpPr>
              <p:cNvPr id="146" name="TextBox 145"/>
              <p:cNvSpPr txBox="1"/>
              <p:nvPr/>
            </p:nvSpPr>
            <p:spPr>
              <a:xfrm>
                <a:off x="2260353" y="2586271"/>
                <a:ext cx="663922" cy="230832"/>
              </a:xfrm>
              <a:prstGeom prst="rect">
                <a:avLst/>
              </a:prstGeom>
              <a:noFill/>
            </p:spPr>
            <p:txBody>
              <a:bodyPr wrap="square" rtlCol="0">
                <a:spAutoFit/>
              </a:bodyPr>
              <a:lstStyle/>
              <a:p>
                <a:r>
                  <a:rPr lang="en-US" sz="900" dirty="0" err="1" smtClean="0"/>
                  <a:t>Zo</a:t>
                </a:r>
                <a:r>
                  <a:rPr lang="en-US" sz="900" dirty="0" smtClean="0"/>
                  <a:t>=50 </a:t>
                </a:r>
                <a:r>
                  <a:rPr lang="el-GR" sz="900" dirty="0" smtClean="0"/>
                  <a:t>Ω</a:t>
                </a:r>
                <a:endParaRPr lang="en-US" sz="900" dirty="0" smtClean="0"/>
              </a:p>
            </p:txBody>
          </p:sp>
          <p:cxnSp>
            <p:nvCxnSpPr>
              <p:cNvPr id="147" name="Straight Connector 146"/>
              <p:cNvCxnSpPr/>
              <p:nvPr/>
            </p:nvCxnSpPr>
            <p:spPr bwMode="auto">
              <a:xfrm rot="5400000">
                <a:off x="2987643" y="3078178"/>
                <a:ext cx="30781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8" name="Straight Connector 147"/>
              <p:cNvCxnSpPr/>
              <p:nvPr/>
            </p:nvCxnSpPr>
            <p:spPr bwMode="auto">
              <a:xfrm flipV="1">
                <a:off x="3031405" y="3230570"/>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9" name="Straight Connector 148"/>
              <p:cNvCxnSpPr/>
              <p:nvPr/>
            </p:nvCxnSpPr>
            <p:spPr bwMode="auto">
              <a:xfrm flipV="1">
                <a:off x="3029904" y="3301493"/>
                <a:ext cx="235390" cy="181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p:cNvCxnSpPr>
                <a:endCxn id="151" idx="3"/>
              </p:cNvCxnSpPr>
              <p:nvPr/>
            </p:nvCxnSpPr>
            <p:spPr bwMode="auto">
              <a:xfrm rot="16200000" flipH="1">
                <a:off x="3042721" y="3418469"/>
                <a:ext cx="199175" cy="452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1" name="Isosceles Triangle 150"/>
              <p:cNvSpPr/>
              <p:nvPr/>
            </p:nvSpPr>
            <p:spPr bwMode="auto">
              <a:xfrm rot="10800000">
                <a:off x="2995189" y="3520320"/>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52" name="TextBox 151"/>
              <p:cNvSpPr txBox="1"/>
              <p:nvPr/>
            </p:nvSpPr>
            <p:spPr>
              <a:xfrm>
                <a:off x="3201908" y="3156641"/>
                <a:ext cx="470780" cy="230832"/>
              </a:xfrm>
              <a:prstGeom prst="rect">
                <a:avLst/>
              </a:prstGeom>
              <a:noFill/>
            </p:spPr>
            <p:txBody>
              <a:bodyPr wrap="square" rtlCol="0">
                <a:spAutoFit/>
              </a:bodyPr>
              <a:lstStyle/>
              <a:p>
                <a:r>
                  <a:rPr lang="en-US" sz="900" dirty="0" smtClean="0"/>
                  <a:t>3pF</a:t>
                </a:r>
              </a:p>
            </p:txBody>
          </p:sp>
          <p:cxnSp>
            <p:nvCxnSpPr>
              <p:cNvPr id="153" name="Straight Connector 152"/>
              <p:cNvCxnSpPr/>
              <p:nvPr/>
            </p:nvCxnSpPr>
            <p:spPr bwMode="auto">
              <a:xfrm rot="10800000" flipV="1">
                <a:off x="2107782" y="2931813"/>
                <a:ext cx="253664" cy="377"/>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34" name="Group 123"/>
            <p:cNvGrpSpPr/>
            <p:nvPr/>
          </p:nvGrpSpPr>
          <p:grpSpPr>
            <a:xfrm>
              <a:off x="1502875" y="2797520"/>
              <a:ext cx="416460" cy="289711"/>
              <a:chOff x="1502875" y="2797520"/>
              <a:chExt cx="416460" cy="289711"/>
            </a:xfrm>
          </p:grpSpPr>
          <p:sp>
            <p:nvSpPr>
              <p:cNvPr id="135" name="Rectangle 134"/>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36" name="TextBox 135"/>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grpSp>
        <p:nvGrpSpPr>
          <p:cNvPr id="163" name="Group 162"/>
          <p:cNvGrpSpPr/>
          <p:nvPr/>
        </p:nvGrpSpPr>
        <p:grpSpPr>
          <a:xfrm>
            <a:off x="579461" y="1055924"/>
            <a:ext cx="704660" cy="1032408"/>
            <a:chOff x="1213200" y="1101191"/>
            <a:chExt cx="704660" cy="1032408"/>
          </a:xfrm>
        </p:grpSpPr>
        <p:grpSp>
          <p:nvGrpSpPr>
            <p:cNvPr id="87" name="Group 86"/>
            <p:cNvGrpSpPr/>
            <p:nvPr/>
          </p:nvGrpSpPr>
          <p:grpSpPr>
            <a:xfrm>
              <a:off x="1213200" y="1101191"/>
              <a:ext cx="704660" cy="736662"/>
              <a:chOff x="1249379" y="1925055"/>
              <a:chExt cx="704660" cy="736662"/>
            </a:xfrm>
          </p:grpSpPr>
          <p:cxnSp>
            <p:nvCxnSpPr>
              <p:cNvPr id="29" name="Straight Connector 28"/>
              <p:cNvCxnSpPr>
                <a:endCxn id="30" idx="0"/>
              </p:cNvCxnSpPr>
              <p:nvPr/>
            </p:nvCxnSpPr>
            <p:spPr bwMode="auto">
              <a:xfrm rot="16200000" flipH="1">
                <a:off x="1385311" y="2019053"/>
                <a:ext cx="191946" cy="39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Flowchart: Connector 29"/>
              <p:cNvSpPr/>
              <p:nvPr/>
            </p:nvSpPr>
            <p:spPr bwMode="auto">
              <a:xfrm>
                <a:off x="1302189" y="2117001"/>
                <a:ext cx="362139" cy="344032"/>
              </a:xfrm>
              <a:prstGeom prst="flowChartConnector">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31" name="Straight Connector 30"/>
              <p:cNvCxnSpPr>
                <a:stCxn id="30" idx="4"/>
              </p:cNvCxnSpPr>
              <p:nvPr/>
            </p:nvCxnSpPr>
            <p:spPr bwMode="auto">
              <a:xfrm rot="16200000" flipH="1">
                <a:off x="1383654" y="2560637"/>
                <a:ext cx="200684" cy="147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9" name="Isosceles Triangle 38"/>
              <p:cNvSpPr/>
              <p:nvPr/>
            </p:nvSpPr>
            <p:spPr bwMode="auto">
              <a:xfrm rot="10800000">
                <a:off x="1655275" y="1999306"/>
                <a:ext cx="298764" cy="199176"/>
              </a:xfrm>
              <a:prstGeom prst="triangle">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41" name="Shape 40"/>
              <p:cNvCxnSpPr>
                <a:endCxn id="39" idx="3"/>
              </p:cNvCxnSpPr>
              <p:nvPr/>
            </p:nvCxnSpPr>
            <p:spPr bwMode="auto">
              <a:xfrm>
                <a:off x="1475715" y="1937442"/>
                <a:ext cx="328942" cy="61864"/>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sp>
            <p:nvSpPr>
              <p:cNvPr id="42" name="TextBox 41"/>
              <p:cNvSpPr txBox="1"/>
              <p:nvPr/>
            </p:nvSpPr>
            <p:spPr>
              <a:xfrm>
                <a:off x="1249379" y="2181886"/>
                <a:ext cx="470780" cy="230832"/>
              </a:xfrm>
              <a:prstGeom prst="rect">
                <a:avLst/>
              </a:prstGeom>
              <a:noFill/>
            </p:spPr>
            <p:txBody>
              <a:bodyPr wrap="square" rtlCol="0">
                <a:spAutoFit/>
              </a:bodyPr>
              <a:lstStyle/>
              <a:p>
                <a:r>
                  <a:rPr lang="en-US" sz="900" dirty="0" smtClean="0"/>
                  <a:t>VCCQ</a:t>
                </a:r>
              </a:p>
            </p:txBody>
          </p:sp>
        </p:grpSp>
        <p:grpSp>
          <p:nvGrpSpPr>
            <p:cNvPr id="160" name="Group 159"/>
            <p:cNvGrpSpPr/>
            <p:nvPr/>
          </p:nvGrpSpPr>
          <p:grpSpPr>
            <a:xfrm>
              <a:off x="1246361" y="1843888"/>
              <a:ext cx="416460" cy="289711"/>
              <a:chOff x="1502875" y="2797520"/>
              <a:chExt cx="416460" cy="289711"/>
            </a:xfrm>
          </p:grpSpPr>
          <p:sp>
            <p:nvSpPr>
              <p:cNvPr id="161" name="Rectangle 160"/>
              <p:cNvSpPr/>
              <p:nvPr/>
            </p:nvSpPr>
            <p:spPr bwMode="auto">
              <a:xfrm>
                <a:off x="1502875" y="2797520"/>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62" name="TextBox 161"/>
              <p:cNvSpPr txBox="1"/>
              <p:nvPr/>
            </p:nvSpPr>
            <p:spPr>
              <a:xfrm>
                <a:off x="1510455" y="2832228"/>
                <a:ext cx="408880" cy="230832"/>
              </a:xfrm>
              <a:prstGeom prst="rect">
                <a:avLst/>
              </a:prstGeom>
              <a:noFill/>
            </p:spPr>
            <p:txBody>
              <a:bodyPr wrap="square" rtlCol="0">
                <a:spAutoFit/>
              </a:bodyPr>
              <a:lstStyle/>
              <a:p>
                <a:r>
                  <a:rPr lang="en-US" sz="900" dirty="0" smtClean="0"/>
                  <a:t>PKG</a:t>
                </a:r>
              </a:p>
            </p:txBody>
          </p:sp>
        </p:grpSp>
      </p:grpSp>
      <p:cxnSp>
        <p:nvCxnSpPr>
          <p:cNvPr id="166" name="Elbow Connector 165"/>
          <p:cNvCxnSpPr>
            <a:stCxn id="161" idx="2"/>
            <a:endCxn id="7" idx="1"/>
          </p:cNvCxnSpPr>
          <p:nvPr/>
        </p:nvCxnSpPr>
        <p:spPr bwMode="auto">
          <a:xfrm rot="5400000">
            <a:off x="521103" y="2378128"/>
            <a:ext cx="585018" cy="5427"/>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68" name="Shape 167"/>
          <p:cNvCxnSpPr/>
          <p:nvPr/>
        </p:nvCxnSpPr>
        <p:spPr bwMode="auto">
          <a:xfrm rot="16200000" flipH="1">
            <a:off x="81911" y="3393100"/>
            <a:ext cx="1456098" cy="16598"/>
          </a:xfrm>
          <a:prstGeom prst="bentConnector5">
            <a:avLst>
              <a:gd name="adj1" fmla="val -15699"/>
              <a:gd name="adj2" fmla="val 3957930"/>
              <a:gd name="adj3" fmla="val 79480"/>
            </a:avLst>
          </a:prstGeom>
          <a:solidFill>
            <a:schemeClr val="accent1"/>
          </a:solidFill>
          <a:ln w="9525" cap="flat" cmpd="sng" algn="ctr">
            <a:solidFill>
              <a:schemeClr val="tx1"/>
            </a:solidFill>
            <a:prstDash val="solid"/>
            <a:round/>
            <a:headEnd type="none" w="med" len="med"/>
            <a:tailEnd type="none" w="med" len="med"/>
          </a:ln>
          <a:effectLst/>
        </p:spPr>
      </p:cxnSp>
      <p:cxnSp>
        <p:nvCxnSpPr>
          <p:cNvPr id="171" name="Elbow Connector 170"/>
          <p:cNvCxnSpPr>
            <a:stCxn id="129" idx="0"/>
            <a:endCxn id="125" idx="5"/>
          </p:cNvCxnSpPr>
          <p:nvPr/>
        </p:nvCxnSpPr>
        <p:spPr bwMode="auto">
          <a:xfrm rot="5400000" flipH="1" flipV="1">
            <a:off x="586368" y="4890678"/>
            <a:ext cx="481657" cy="599"/>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73" name="Shape 172"/>
          <p:cNvCxnSpPr>
            <a:stCxn id="125" idx="5"/>
            <a:endCxn id="7" idx="5"/>
          </p:cNvCxnSpPr>
          <p:nvPr/>
        </p:nvCxnSpPr>
        <p:spPr bwMode="auto">
          <a:xfrm rot="5400000" flipH="1">
            <a:off x="91148" y="3913800"/>
            <a:ext cx="1456098" cy="16598"/>
          </a:xfrm>
          <a:prstGeom prst="bentConnector5">
            <a:avLst>
              <a:gd name="adj1" fmla="val -15699"/>
              <a:gd name="adj2" fmla="val 805308"/>
              <a:gd name="adj3" fmla="val 87761"/>
            </a:avLst>
          </a:prstGeom>
          <a:solidFill>
            <a:schemeClr val="accent1"/>
          </a:solidFill>
          <a:ln w="9525" cap="flat" cmpd="sng" algn="ctr">
            <a:solidFill>
              <a:schemeClr val="tx1"/>
            </a:solidFill>
            <a:prstDash val="solid"/>
            <a:round/>
            <a:headEnd type="none" w="med" len="med"/>
            <a:tailEnd type="none" w="med" len="med"/>
          </a:ln>
          <a:effectLst/>
        </p:spPr>
      </p:cxnSp>
      <p:sp>
        <p:nvSpPr>
          <p:cNvPr id="175" name="TextBox 174"/>
          <p:cNvSpPr txBox="1"/>
          <p:nvPr/>
        </p:nvSpPr>
        <p:spPr>
          <a:xfrm>
            <a:off x="324462" y="2823175"/>
            <a:ext cx="470780" cy="230832"/>
          </a:xfrm>
          <a:prstGeom prst="rect">
            <a:avLst/>
          </a:prstGeom>
          <a:noFill/>
        </p:spPr>
        <p:txBody>
          <a:bodyPr wrap="square" rtlCol="0">
            <a:spAutoFit/>
          </a:bodyPr>
          <a:lstStyle/>
          <a:p>
            <a:r>
              <a:rPr lang="en-US" sz="900" dirty="0" smtClean="0"/>
              <a:t>DQ1</a:t>
            </a:r>
          </a:p>
        </p:txBody>
      </p:sp>
      <p:sp>
        <p:nvSpPr>
          <p:cNvPr id="176" name="TextBox 175"/>
          <p:cNvSpPr txBox="1"/>
          <p:nvPr/>
        </p:nvSpPr>
        <p:spPr>
          <a:xfrm>
            <a:off x="350111" y="4261169"/>
            <a:ext cx="470780" cy="230832"/>
          </a:xfrm>
          <a:prstGeom prst="rect">
            <a:avLst/>
          </a:prstGeom>
          <a:noFill/>
        </p:spPr>
        <p:txBody>
          <a:bodyPr wrap="square" rtlCol="0">
            <a:spAutoFit/>
          </a:bodyPr>
          <a:lstStyle/>
          <a:p>
            <a:r>
              <a:rPr lang="en-US" sz="900" dirty="0" smtClean="0"/>
              <a:t>DQ2</a:t>
            </a:r>
          </a:p>
        </p:txBody>
      </p:sp>
      <p:sp>
        <p:nvSpPr>
          <p:cNvPr id="181" name="TextBox 180"/>
          <p:cNvSpPr txBox="1"/>
          <p:nvPr/>
        </p:nvSpPr>
        <p:spPr>
          <a:xfrm>
            <a:off x="2652261" y="2564958"/>
            <a:ext cx="608176" cy="230832"/>
          </a:xfrm>
          <a:prstGeom prst="rect">
            <a:avLst/>
          </a:prstGeom>
          <a:noFill/>
        </p:spPr>
        <p:txBody>
          <a:bodyPr wrap="square" rtlCol="0">
            <a:spAutoFit/>
          </a:bodyPr>
          <a:lstStyle/>
          <a:p>
            <a:r>
              <a:rPr lang="en-US" sz="900" b="1" dirty="0" err="1" smtClean="0">
                <a:solidFill>
                  <a:srgbClr val="C00000"/>
                </a:solidFill>
              </a:rPr>
              <a:t>V_load</a:t>
            </a:r>
            <a:endParaRPr lang="en-US" sz="900" b="1" dirty="0" smtClean="0">
              <a:solidFill>
                <a:srgbClr val="C00000"/>
              </a:solidFill>
            </a:endParaRPr>
          </a:p>
        </p:txBody>
      </p:sp>
      <p:cxnSp>
        <p:nvCxnSpPr>
          <p:cNvPr id="188" name="Straight Arrow Connector 187"/>
          <p:cNvCxnSpPr/>
          <p:nvPr/>
        </p:nvCxnSpPr>
        <p:spPr bwMode="auto">
          <a:xfrm rot="5400000">
            <a:off x="251206" y="1457012"/>
            <a:ext cx="602901" cy="1588"/>
          </a:xfrm>
          <a:prstGeom prst="straightConnector1">
            <a:avLst/>
          </a:prstGeom>
          <a:solidFill>
            <a:schemeClr val="accent1"/>
          </a:solidFill>
          <a:ln w="15875" cap="flat" cmpd="sng" algn="ctr">
            <a:solidFill>
              <a:srgbClr val="C00000"/>
            </a:solidFill>
            <a:prstDash val="solid"/>
            <a:round/>
            <a:headEnd type="none" w="med" len="med"/>
            <a:tailEnd type="triangle" w="lg" len="med"/>
          </a:ln>
          <a:effectLst/>
        </p:spPr>
      </p:cxnSp>
      <p:sp>
        <p:nvSpPr>
          <p:cNvPr id="189" name="TextBox 188"/>
          <p:cNvSpPr txBox="1"/>
          <p:nvPr/>
        </p:nvSpPr>
        <p:spPr>
          <a:xfrm>
            <a:off x="-30140" y="1302873"/>
            <a:ext cx="673240" cy="246221"/>
          </a:xfrm>
          <a:prstGeom prst="rect">
            <a:avLst/>
          </a:prstGeom>
          <a:noFill/>
        </p:spPr>
        <p:txBody>
          <a:bodyPr wrap="square" rtlCol="0">
            <a:spAutoFit/>
          </a:bodyPr>
          <a:lstStyle/>
          <a:p>
            <a:r>
              <a:rPr lang="en-US" sz="1000" b="1" dirty="0" err="1" smtClean="0">
                <a:solidFill>
                  <a:srgbClr val="C00000"/>
                </a:solidFill>
              </a:rPr>
              <a:t>I_vccq</a:t>
            </a:r>
            <a:endParaRPr lang="en-US" sz="1000" b="1" dirty="0" smtClean="0">
              <a:solidFill>
                <a:srgbClr val="C00000"/>
              </a:solidFill>
            </a:endParaRPr>
          </a:p>
        </p:txBody>
      </p:sp>
      <p:sp>
        <p:nvSpPr>
          <p:cNvPr id="195" name="TextBox 194"/>
          <p:cNvSpPr txBox="1"/>
          <p:nvPr/>
        </p:nvSpPr>
        <p:spPr>
          <a:xfrm>
            <a:off x="753627" y="3478572"/>
            <a:ext cx="532562" cy="230832"/>
          </a:xfrm>
          <a:prstGeom prst="rect">
            <a:avLst/>
          </a:prstGeom>
          <a:noFill/>
        </p:spPr>
        <p:txBody>
          <a:bodyPr wrap="square" rtlCol="0">
            <a:spAutoFit/>
          </a:bodyPr>
          <a:lstStyle/>
          <a:p>
            <a:r>
              <a:rPr lang="en-US" sz="900" dirty="0" smtClean="0"/>
              <a:t>DECAP</a:t>
            </a:r>
          </a:p>
        </p:txBody>
      </p:sp>
      <p:sp>
        <p:nvSpPr>
          <p:cNvPr id="196" name="Rectangle 195"/>
          <p:cNvSpPr/>
          <p:nvPr/>
        </p:nvSpPr>
        <p:spPr bwMode="auto">
          <a:xfrm>
            <a:off x="805216" y="3443863"/>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cxnSp>
        <p:nvCxnSpPr>
          <p:cNvPr id="198" name="Straight Connector 197"/>
          <p:cNvCxnSpPr>
            <a:stCxn id="196" idx="3"/>
          </p:cNvCxnSpPr>
          <p:nvPr/>
        </p:nvCxnSpPr>
        <p:spPr bwMode="auto">
          <a:xfrm>
            <a:off x="1212622" y="3588719"/>
            <a:ext cx="265196" cy="422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3" name="Straight Connector 202"/>
          <p:cNvCxnSpPr>
            <a:endCxn id="196" idx="1"/>
          </p:cNvCxnSpPr>
          <p:nvPr/>
        </p:nvCxnSpPr>
        <p:spPr bwMode="auto">
          <a:xfrm flipV="1">
            <a:off x="703385" y="3588719"/>
            <a:ext cx="101831" cy="422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3" name="Rectangle 102"/>
          <p:cNvSpPr/>
          <p:nvPr/>
        </p:nvSpPr>
        <p:spPr bwMode="auto">
          <a:xfrm>
            <a:off x="911434" y="4723097"/>
            <a:ext cx="407406" cy="289711"/>
          </a:xfrm>
          <a:prstGeom prst="rect">
            <a:avLst/>
          </a:prstGeom>
          <a:no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04" name="TextBox 103"/>
          <p:cNvSpPr txBox="1"/>
          <p:nvPr/>
        </p:nvSpPr>
        <p:spPr>
          <a:xfrm>
            <a:off x="869083" y="4767000"/>
            <a:ext cx="532562" cy="230832"/>
          </a:xfrm>
          <a:prstGeom prst="rect">
            <a:avLst/>
          </a:prstGeom>
          <a:noFill/>
        </p:spPr>
        <p:txBody>
          <a:bodyPr wrap="square" rtlCol="0">
            <a:spAutoFit/>
          </a:bodyPr>
          <a:lstStyle/>
          <a:p>
            <a:r>
              <a:rPr lang="en-US" sz="900" dirty="0" smtClean="0"/>
              <a:t>DECAP</a:t>
            </a:r>
          </a:p>
        </p:txBody>
      </p:sp>
      <p:cxnSp>
        <p:nvCxnSpPr>
          <p:cNvPr id="105" name="Straight Connector 104"/>
          <p:cNvCxnSpPr/>
          <p:nvPr/>
        </p:nvCxnSpPr>
        <p:spPr bwMode="auto">
          <a:xfrm flipV="1">
            <a:off x="828077" y="4877147"/>
            <a:ext cx="101831" cy="422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a:off x="1328078" y="4877147"/>
            <a:ext cx="143905" cy="422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8" name="Elbow Connector 117"/>
          <p:cNvCxnSpPr>
            <a:endCxn id="125" idx="1"/>
          </p:cNvCxnSpPr>
          <p:nvPr/>
        </p:nvCxnSpPr>
        <p:spPr bwMode="auto">
          <a:xfrm rot="16200000" flipV="1">
            <a:off x="760509" y="4196435"/>
            <a:ext cx="756590" cy="622616"/>
          </a:xfrm>
          <a:prstGeom prst="bentConnector3">
            <a:avLst>
              <a:gd name="adj1" fmla="val 139111"/>
            </a:avLst>
          </a:prstGeom>
          <a:solidFill>
            <a:schemeClr val="accent1"/>
          </a:solidFill>
          <a:ln w="9525" cap="flat" cmpd="sng" algn="ctr">
            <a:solidFill>
              <a:schemeClr val="tx1"/>
            </a:solidFill>
            <a:prstDash val="solid"/>
            <a:round/>
            <a:headEnd type="none" w="med" len="med"/>
            <a:tailEnd type="none" w="med" len="med"/>
          </a:ln>
          <a:effectLst/>
        </p:spPr>
      </p:cxnSp>
      <p:sp>
        <p:nvSpPr>
          <p:cNvPr id="182" name="Flowchart: Connector 181"/>
          <p:cNvSpPr/>
          <p:nvPr/>
        </p:nvSpPr>
        <p:spPr bwMode="auto">
          <a:xfrm>
            <a:off x="655793" y="3546763"/>
            <a:ext cx="92352" cy="92364"/>
          </a:xfrm>
          <a:prstGeom prst="flowChartConnector">
            <a:avLst/>
          </a:prstGeom>
          <a:solidFill>
            <a:schemeClr val="tx2"/>
          </a:solid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83" name="Flowchart: Connector 182"/>
          <p:cNvSpPr/>
          <p:nvPr/>
        </p:nvSpPr>
        <p:spPr bwMode="auto">
          <a:xfrm>
            <a:off x="780484" y="4826000"/>
            <a:ext cx="92352" cy="92364"/>
          </a:xfrm>
          <a:prstGeom prst="flowChartConnector">
            <a:avLst/>
          </a:prstGeom>
          <a:solidFill>
            <a:schemeClr val="tx2"/>
          </a:solid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84" name="Flowchart: Connector 183"/>
          <p:cNvSpPr/>
          <p:nvPr/>
        </p:nvSpPr>
        <p:spPr bwMode="auto">
          <a:xfrm>
            <a:off x="1403939" y="3546763"/>
            <a:ext cx="92352" cy="92364"/>
          </a:xfrm>
          <a:prstGeom prst="flowChartConnector">
            <a:avLst/>
          </a:prstGeom>
          <a:solidFill>
            <a:schemeClr val="tx2"/>
          </a:solid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85" name="Flowchart: Connector 184"/>
          <p:cNvSpPr/>
          <p:nvPr/>
        </p:nvSpPr>
        <p:spPr bwMode="auto">
          <a:xfrm>
            <a:off x="1408556" y="3773054"/>
            <a:ext cx="92352" cy="92364"/>
          </a:xfrm>
          <a:prstGeom prst="flowChartConnector">
            <a:avLst/>
          </a:prstGeom>
          <a:solidFill>
            <a:schemeClr val="tx2"/>
          </a:solid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
        <p:nvSpPr>
          <p:cNvPr id="187" name="Flowchart: Connector 186"/>
          <p:cNvSpPr/>
          <p:nvPr/>
        </p:nvSpPr>
        <p:spPr bwMode="auto">
          <a:xfrm>
            <a:off x="766630" y="2392218"/>
            <a:ext cx="92352" cy="92364"/>
          </a:xfrm>
          <a:prstGeom prst="flowChartConnector">
            <a:avLst/>
          </a:prstGeom>
          <a:solidFill>
            <a:schemeClr val="tx2"/>
          </a:solidFill>
          <a:ln w="9525" cap="rnd" cmpd="sng" algn="ctr">
            <a:solidFill>
              <a:schemeClr val="tx1"/>
            </a:solidFill>
            <a:prstDash val="solid"/>
            <a:round/>
            <a:headEnd type="none" w="med" len="med"/>
            <a:tailEnd type="none" w="med" len="med"/>
          </a:ln>
          <a:effectLst/>
        </p:spPr>
        <p:txBody>
          <a:bodyPr vert="horz" wrap="square" lIns="92075" tIns="46038" rIns="92075" bIns="4603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 Decoupling Model</a:t>
            </a:r>
            <a:endParaRPr lang="en-US" dirty="0"/>
          </a:p>
        </p:txBody>
      </p:sp>
      <p:sp>
        <p:nvSpPr>
          <p:cNvPr id="4" name="Date Placeholder 3"/>
          <p:cNvSpPr>
            <a:spLocks noGrp="1"/>
          </p:cNvSpPr>
          <p:nvPr>
            <p:ph type="dt" sz="half" idx="12"/>
          </p:nvPr>
        </p:nvSpPr>
        <p:spPr>
          <a:xfrm>
            <a:off x="2700338" y="6492875"/>
            <a:ext cx="1871662" cy="365125"/>
          </a:xfrm>
          <a:prstGeom prst="rect">
            <a:avLst/>
          </a:prstGeom>
        </p:spPr>
        <p:txBody>
          <a:bodyPr/>
          <a:lstStyle/>
          <a:p>
            <a:r>
              <a:rPr lang="en-US" dirty="0" smtClean="0"/>
              <a:t>February 2, 2012</a:t>
            </a:r>
          </a:p>
        </p:txBody>
      </p:sp>
      <p:pic>
        <p:nvPicPr>
          <p:cNvPr id="7" name="Chart Placeholder 6" descr="sso_x2_no_intrinsic_cfat_simde_I.png"/>
          <p:cNvPicPr>
            <a:picLocks noGrp="1" noChangeAspect="1"/>
          </p:cNvPicPr>
          <p:nvPr>
            <p:ph type="chart" sz="quarter" idx="10"/>
          </p:nvPr>
        </p:nvPicPr>
        <p:blipFill>
          <a:blip r:embed="rId2" cstate="print"/>
          <a:stretch>
            <a:fillRect/>
          </a:stretch>
        </p:blipFill>
        <p:spPr>
          <a:xfrm>
            <a:off x="260350" y="1418300"/>
            <a:ext cx="8442325" cy="4445262"/>
          </a:xfr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rnd" cmpd="sng" algn="ctr">
          <a:solidFill>
            <a:schemeClr val="tx1"/>
          </a:solidFill>
          <a:prstDash val="solid"/>
          <a:round/>
          <a:headEnd type="none" w="med" len="med"/>
          <a:tailEnd type="none" w="med" len="med"/>
        </a:ln>
        <a:effectLst/>
      </a:spPr>
      <a:bodyPr vert="horz" wrap="square" lIns="92075" tIns="46038" rIns="92075" bIns="46038" numCol="1" rtlCol="0"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2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2075" tIns="46038" rIns="92075" bIns="4603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defRPr>
        </a:defPPr>
      </a:lstStyle>
    </a:lnDef>
    <a:txDef>
      <a:spPr>
        <a:noFill/>
      </a:spPr>
      <a:bodyPr wrap="none" rtlCol="0">
        <a:spAutoFit/>
      </a:bodyPr>
      <a:lstStyle>
        <a:defPPr>
          <a:defRPr sz="1800" dirty="0" smtClean="0"/>
        </a:defPPr>
      </a:lstStyle>
    </a:txDef>
  </a:objectDefaults>
  <a:extraClrSchemeLst>
    <a:extraClrScheme>
      <a:clrScheme name="1_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8">
        <a:dk1>
          <a:srgbClr val="000000"/>
        </a:dk1>
        <a:lt1>
          <a:srgbClr val="FFFFFF"/>
        </a:lt1>
        <a:dk2>
          <a:srgbClr val="000099"/>
        </a:dk2>
        <a:lt2>
          <a:srgbClr val="808080"/>
        </a:lt2>
        <a:accent1>
          <a:srgbClr val="FFCC00"/>
        </a:accent1>
        <a:accent2>
          <a:srgbClr val="800080"/>
        </a:accent2>
        <a:accent3>
          <a:srgbClr val="FFFFFF"/>
        </a:accent3>
        <a:accent4>
          <a:srgbClr val="000000"/>
        </a:accent4>
        <a:accent5>
          <a:srgbClr val="FFE2AA"/>
        </a:accent5>
        <a:accent6>
          <a:srgbClr val="730073"/>
        </a:accent6>
        <a:hlink>
          <a:srgbClr val="006666"/>
        </a:hlink>
        <a:folHlink>
          <a:srgbClr val="A50021"/>
        </a:folHlink>
      </a:clrScheme>
      <a:clrMap bg1="lt1" tx1="dk1" bg2="lt2" tx2="dk2" accent1="accent1" accent2="accent2" accent3="accent3" accent4="accent4" accent5="accent5" accent6="accent6" hlink="hlink" folHlink="folHlink"/>
    </a:extraClrScheme>
    <a:extraClrScheme>
      <a:clrScheme name="1_Blank 9">
        <a:dk1>
          <a:srgbClr val="072B5E"/>
        </a:dk1>
        <a:lt1>
          <a:srgbClr val="FFFFFF"/>
        </a:lt1>
        <a:dk2>
          <a:srgbClr val="072B5E"/>
        </a:dk2>
        <a:lt2>
          <a:srgbClr val="808080"/>
        </a:lt2>
        <a:accent1>
          <a:srgbClr val="455E90"/>
        </a:accent1>
        <a:accent2>
          <a:srgbClr val="7F0700"/>
        </a:accent2>
        <a:accent3>
          <a:srgbClr val="FFFFFF"/>
        </a:accent3>
        <a:accent4>
          <a:srgbClr val="05234F"/>
        </a:accent4>
        <a:accent5>
          <a:srgbClr val="B0B6C6"/>
        </a:accent5>
        <a:accent6>
          <a:srgbClr val="720600"/>
        </a:accent6>
        <a:hlink>
          <a:srgbClr val="3D8DA9"/>
        </a:hlink>
        <a:folHlink>
          <a:srgbClr val="796BB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icron 2007">
      <a:dk1>
        <a:srgbClr val="002060"/>
      </a:dk1>
      <a:lt1>
        <a:sysClr val="window" lastClr="FFFFFF"/>
      </a:lt1>
      <a:dk2>
        <a:srgbClr val="002060"/>
      </a:dk2>
      <a:lt2>
        <a:srgbClr val="FFFFFF"/>
      </a:lt2>
      <a:accent1>
        <a:srgbClr val="CEB966"/>
      </a:accent1>
      <a:accent2>
        <a:srgbClr val="9CB084"/>
      </a:accent2>
      <a:accent3>
        <a:srgbClr val="6BB1C9"/>
      </a:accent3>
      <a:accent4>
        <a:srgbClr val="6585CF"/>
      </a:accent4>
      <a:accent5>
        <a:srgbClr val="7E6BC9"/>
      </a:accent5>
      <a:accent6>
        <a:srgbClr val="A379BB"/>
      </a:accent6>
      <a:hlink>
        <a:srgbClr val="2F75FF"/>
      </a:hlink>
      <a:folHlink>
        <a:srgbClr val="3D8DA9"/>
      </a:folHlink>
    </a:clrScheme>
    <a:fontScheme name="Tahoma">
      <a:majorFont>
        <a:latin typeface="Tahoma"/>
        <a:ea typeface="MS PGothic"/>
        <a:cs typeface=""/>
      </a:majorFont>
      <a:minorFont>
        <a:latin typeface="Tahoma"/>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2B691885D53743AA16D888E4907591" ma:contentTypeVersion="0" ma:contentTypeDescription="Create a new document." ma:contentTypeScope="" ma:versionID="5232b155e346b251610eaf28e18a2e51">
  <xsd:schema xmlns:xsd="http://www.w3.org/2001/XMLSchema" xmlns:p="http://schemas.microsoft.com/office/2006/metadata/properties" targetNamespace="http://schemas.microsoft.com/office/2006/metadata/properties" ma:root="true" ma:fieldsID="b6d07dc4efc8556ce6720bc4f79f387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BD46EB2-B5BA-4CE6-9530-CA4B79B3B8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9B0FFEA-8180-4DB1-AA11-804DDD642BD2}">
  <ds:schemaRefs>
    <ds:schemaRef ds:uri="http://schemas.microsoft.com/sharepoint/v3/contenttype/forms"/>
  </ds:schemaRefs>
</ds:datastoreItem>
</file>

<file path=customXml/itemProps3.xml><?xml version="1.0" encoding="utf-8"?>
<ds:datastoreItem xmlns:ds="http://schemas.openxmlformats.org/officeDocument/2006/customXml" ds:itemID="{9B3D7A20-896A-4F05-96E5-DB1F4696A271}">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blank</Template>
  <TotalTime>13208</TotalTime>
  <Words>379</Words>
  <Application>Microsoft Office PowerPoint</Application>
  <PresentationFormat>On-screen Show (4:3)</PresentationFormat>
  <Paragraphs>92</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16</vt:i4>
      </vt:variant>
    </vt:vector>
  </HeadingPairs>
  <TitlesOfParts>
    <vt:vector size="17" baseType="lpstr">
      <vt:lpstr>blank</vt:lpstr>
      <vt:lpstr>Modeling On-Die Power Supply Decoupling</vt:lpstr>
      <vt:lpstr>Outline</vt:lpstr>
      <vt:lpstr>IBIS 5.0 Power Integrity Modeling</vt:lpstr>
      <vt:lpstr>Power Supply Decoupling Elements</vt:lpstr>
      <vt:lpstr>Parasitic Decoupling Capacitance</vt:lpstr>
      <vt:lpstr>Optimization of Parasitic Decoupling</vt:lpstr>
      <vt:lpstr>Optimization of All Decoupling</vt:lpstr>
      <vt:lpstr>Simulation Setup</vt:lpstr>
      <vt:lpstr>No Decoupling Model</vt:lpstr>
      <vt:lpstr>No Decoupling Model</vt:lpstr>
      <vt:lpstr>Parasitic Decoupling Model Included</vt:lpstr>
      <vt:lpstr>Parasitic Decoupling Model Included</vt:lpstr>
      <vt:lpstr>All Decoupling Modeled</vt:lpstr>
      <vt:lpstr>All Decoupling Modeled</vt:lpstr>
      <vt:lpstr>Conclusions</vt:lpstr>
      <vt:lpstr>Slide 16</vt:lpstr>
    </vt:vector>
  </TitlesOfParts>
  <Company>Micron Technology,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HSPICE 2010.12 sims with IBIS 5.0 models</dc:title>
  <dc:creator>Randy Wolff</dc:creator>
  <cp:lastModifiedBy>Randy Wolff</cp:lastModifiedBy>
  <cp:revision>543</cp:revision>
  <cp:lastPrinted>2001-04-11T21:27:24Z</cp:lastPrinted>
  <dcterms:created xsi:type="dcterms:W3CDTF">2011-04-18T19:31:38Z</dcterms:created>
  <dcterms:modified xsi:type="dcterms:W3CDTF">2012-01-26T00:24:38Z</dcterms:modified>
</cp:coreProperties>
</file>