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5" r:id="rId3"/>
    <p:sldId id="315" r:id="rId4"/>
    <p:sldId id="319" r:id="rId5"/>
    <p:sldId id="320" r:id="rId6"/>
    <p:sldId id="316" r:id="rId7"/>
    <p:sldId id="317" r:id="rId8"/>
    <p:sldId id="314" r:id="rId9"/>
    <p:sldId id="321" r:id="rId10"/>
    <p:sldId id="318" r:id="rId11"/>
    <p:sldId id="308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00FF"/>
    <a:srgbClr val="6699FF"/>
    <a:srgbClr val="6666FF"/>
    <a:srgbClr val="99CC00"/>
    <a:srgbClr val="FFFF66"/>
    <a:srgbClr val="008000"/>
    <a:srgbClr val="33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32" autoAdjust="0"/>
    <p:restoredTop sz="93087" autoAdjust="0"/>
  </p:normalViewPr>
  <p:slideViewPr>
    <p:cSldViewPr snapToGrid="0">
      <p:cViewPr>
        <p:scale>
          <a:sx n="100" d="100"/>
          <a:sy n="100" d="100"/>
        </p:scale>
        <p:origin x="-2286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69C13730-80B0-43A1-BA35-DFD854EB7A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D4F4FA-FE13-435F-BAD5-743D12337D86}" type="slidenum">
              <a:rPr lang="en-US"/>
              <a:pPr/>
              <a:t>3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0156-11B6-4C03-8EBB-46EE1659CDDE}" type="slidenum">
              <a:rPr lang="en-US"/>
              <a:pPr/>
              <a:t>8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9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11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2011 IBIS Summit at DesignCon </a:t>
            </a: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bugs/ibischk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71600"/>
            <a:ext cx="8515350" cy="7620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Chair’s Status Report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at DesignCon </a:t>
            </a:r>
            <a:r>
              <a:rPr lang="en-US" sz="2000" dirty="0" smtClean="0">
                <a:latin typeface="Arial" pitchFamily="34" charset="0"/>
              </a:rPr>
              <a:t>2012 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February </a:t>
            </a:r>
            <a:r>
              <a:rPr lang="en-US" sz="2000" dirty="0" smtClean="0">
                <a:latin typeface="Arial" pitchFamily="34" charset="0"/>
              </a:rPr>
              <a:t>2, 2012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5.2 BIRDs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BIRDs may be added to later versions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" y="1828799"/>
            <a:ext cx="8202685" cy="386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2012 </a:t>
            </a:r>
            <a:r>
              <a:rPr lang="en-US" dirty="0" smtClean="0">
                <a:latin typeface="Arial" pitchFamily="34" charset="0"/>
              </a:rPr>
              <a:t>IBIS Summit at DesignCon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11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2011 Progress (and One Hurdle)</a:t>
            </a:r>
          </a:p>
          <a:p>
            <a:endParaRPr lang="en-US" dirty="0" smtClean="0"/>
          </a:p>
          <a:p>
            <a:r>
              <a:rPr lang="en-US" dirty="0" smtClean="0"/>
              <a:t>IBIS Lifetime Statistics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Schedule for IBIS Releases</a:t>
            </a:r>
          </a:p>
          <a:p>
            <a:endParaRPr lang="en-US" dirty="0" smtClean="0"/>
          </a:p>
          <a:p>
            <a:r>
              <a:rPr lang="en-US" dirty="0" smtClean="0"/>
              <a:t>Looking Ahead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2012 </a:t>
            </a:r>
            <a:r>
              <a:rPr lang="en-US" dirty="0" smtClean="0"/>
              <a:t>IBIS Summit at DesignCon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Progress… and a Hurdle</a:t>
            </a:r>
            <a:endParaRPr lang="en-US" dirty="0"/>
          </a:p>
        </p:txBody>
      </p:sp>
      <p:sp>
        <p:nvSpPr>
          <p:cNvPr id="7782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38 BIRDs submitted, 16 approved, 1 rejected</a:t>
            </a:r>
          </a:p>
          <a:p>
            <a:r>
              <a:rPr lang="en-US" sz="2800" dirty="0" smtClean="0"/>
              <a:t>IBISCHK5</a:t>
            </a:r>
            <a:r>
              <a:rPr lang="en-US" sz="2800" dirty="0" smtClean="0"/>
              <a:t>, ver. </a:t>
            </a:r>
            <a:r>
              <a:rPr lang="en-US" sz="2800" dirty="0" smtClean="0"/>
              <a:t>5.0.7 </a:t>
            </a:r>
            <a:r>
              <a:rPr lang="en-US" sz="2800" dirty="0" smtClean="0"/>
              <a:t>distributed </a:t>
            </a:r>
            <a:r>
              <a:rPr lang="en-US" sz="2800" dirty="0" smtClean="0"/>
              <a:t>Oct. 2011</a:t>
            </a:r>
            <a:endParaRPr lang="en-US" sz="2800" dirty="0" smtClean="0"/>
          </a:p>
          <a:p>
            <a:pPr lvl="1"/>
            <a:r>
              <a:rPr lang="en-US" sz="2400" dirty="0" smtClean="0">
                <a:hlinkClick r:id="rId3"/>
              </a:rPr>
              <a:t>http</a:t>
            </a:r>
            <a:r>
              <a:rPr lang="en-US" sz="2400" dirty="0" smtClean="0">
                <a:hlinkClick r:id="rId3"/>
              </a:rPr>
              <a:t>://www.eda.org/ibis/bugs/ibischk/</a:t>
            </a:r>
            <a:r>
              <a:rPr lang="en-US" sz="2400" dirty="0" smtClean="0"/>
              <a:t> </a:t>
            </a:r>
            <a:endParaRPr lang="en-US" sz="2800" dirty="0" smtClean="0"/>
          </a:p>
          <a:p>
            <a:r>
              <a:rPr lang="en-US" sz="2800" dirty="0" smtClean="0"/>
              <a:t>Asian and European Summits Continue</a:t>
            </a:r>
            <a:endParaRPr lang="en-US" sz="2800" dirty="0" smtClean="0"/>
          </a:p>
          <a:p>
            <a:pPr lvl="1"/>
            <a:r>
              <a:rPr lang="en-US" sz="2400" dirty="0" smtClean="0"/>
              <a:t>Over </a:t>
            </a:r>
            <a:r>
              <a:rPr lang="en-US" sz="2400" u="sng" dirty="0" smtClean="0"/>
              <a:t>414</a:t>
            </a:r>
            <a:r>
              <a:rPr lang="en-US" sz="2400" dirty="0" smtClean="0"/>
              <a:t> attendees in Shanghai</a:t>
            </a:r>
            <a:r>
              <a:rPr lang="en-US" sz="2400" dirty="0" smtClean="0"/>
              <a:t>, Tokyo and </a:t>
            </a:r>
            <a:r>
              <a:rPr lang="en-US" sz="2400" dirty="0" smtClean="0"/>
              <a:t>Taipei</a:t>
            </a:r>
          </a:p>
          <a:p>
            <a:pPr lvl="1"/>
            <a:r>
              <a:rPr lang="en-US" sz="2400" dirty="0" smtClean="0"/>
              <a:t>~20 attendees at SPI Naples Summit with good in-depth discussions</a:t>
            </a:r>
          </a:p>
          <a:p>
            <a:r>
              <a:rPr lang="en-US" sz="2800" dirty="0" smtClean="0"/>
              <a:t>IEC standardization of 4.2 through IEEE blocked</a:t>
            </a:r>
          </a:p>
          <a:p>
            <a:pPr lvl="1"/>
            <a:r>
              <a:rPr lang="en-US" sz="2400" dirty="0" smtClean="0"/>
              <a:t>IBIS 4.2 would have become IEEE P1852</a:t>
            </a:r>
          </a:p>
          <a:p>
            <a:pPr lvl="1"/>
            <a:r>
              <a:rPr lang="en-US" sz="2400" dirty="0" smtClean="0"/>
              <a:t>But IEEE policy prohibits “double ANSI approval”</a:t>
            </a:r>
          </a:p>
          <a:p>
            <a:pPr lvl="1"/>
            <a:r>
              <a:rPr lang="en-US" sz="2400" dirty="0" smtClean="0"/>
              <a:t>ANSI submission to IEC likely in September</a:t>
            </a:r>
          </a:p>
          <a:p>
            <a:pPr lvl="1"/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618C9-FBB3-4E8E-9810-1BC65915DD5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2012 </a:t>
            </a:r>
            <a:r>
              <a:rPr lang="en-US" dirty="0" smtClean="0"/>
              <a:t>IBIS Summit at DesignCon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850" y="2501001"/>
            <a:ext cx="5200649" cy="378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How long are BIRDs considered?</a:t>
            </a:r>
          </a:p>
          <a:p>
            <a:pPr lvl="1"/>
            <a:r>
              <a:rPr lang="en-US" sz="2400" dirty="0" smtClean="0"/>
              <a:t>Average days considered: 134</a:t>
            </a:r>
          </a:p>
          <a:p>
            <a:pPr lvl="1"/>
            <a:r>
              <a:rPr lang="en-US" sz="2400" dirty="0" smtClean="0"/>
              <a:t>Timelines range from 3-1001 days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5125" y="6248400"/>
            <a:ext cx="3505200" cy="457200"/>
          </a:xfrm>
        </p:spPr>
        <p:txBody>
          <a:bodyPr/>
          <a:lstStyle/>
          <a:p>
            <a:r>
              <a:rPr lang="en-US" dirty="0" smtClean="0"/>
              <a:t>2012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Version “Life Spans” (Days)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48171"/>
            <a:ext cx="6134100" cy="445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 bwMode="auto">
          <a:xfrm flipH="1">
            <a:off x="7124700" y="1238250"/>
            <a:ext cx="638175" cy="10287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286625" y="857250"/>
            <a:ext cx="1501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To date…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Schedule for IBIS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133475"/>
            <a:ext cx="8505825" cy="4962525"/>
          </a:xfrm>
        </p:spPr>
        <p:txBody>
          <a:bodyPr/>
          <a:lstStyle/>
          <a:p>
            <a:r>
              <a:rPr lang="en-US" sz="2400" dirty="0" smtClean="0"/>
              <a:t>Moving to a </a:t>
            </a:r>
            <a:r>
              <a:rPr lang="en-US" sz="2400" dirty="0" smtClean="0"/>
              <a:t>regular, software-like release plan</a:t>
            </a:r>
          </a:p>
          <a:p>
            <a:pPr lvl="1"/>
            <a:r>
              <a:rPr lang="en-US" sz="2000" dirty="0" smtClean="0"/>
              <a:t>Allows better planning by “customers” (IBIS community)</a:t>
            </a:r>
          </a:p>
          <a:p>
            <a:pPr lvl="1"/>
            <a:r>
              <a:rPr lang="en-US" sz="2000" dirty="0" smtClean="0"/>
              <a:t>Keeps number of changes manageable</a:t>
            </a:r>
          </a:p>
          <a:p>
            <a:pPr lvl="1"/>
            <a:r>
              <a:rPr lang="en-US" sz="2000" dirty="0" smtClean="0"/>
              <a:t>Reduces &amp; </a:t>
            </a:r>
            <a:r>
              <a:rPr lang="en-US" sz="2000" dirty="0" smtClean="0"/>
              <a:t>stabilizes </a:t>
            </a:r>
            <a:r>
              <a:rPr lang="en-US" sz="2000" dirty="0" smtClean="0"/>
              <a:t>parser development cycle time and cost</a:t>
            </a:r>
            <a:endParaRPr lang="en-US" sz="2000" dirty="0" smtClean="0"/>
          </a:p>
          <a:p>
            <a:r>
              <a:rPr lang="en-US" sz="2400" dirty="0" smtClean="0"/>
              <a:t>Two “cycles”, each with two parts</a:t>
            </a:r>
          </a:p>
          <a:p>
            <a:pPr lvl="1"/>
            <a:r>
              <a:rPr lang="en-US" sz="2000" dirty="0" smtClean="0"/>
              <a:t>Cycle 1</a:t>
            </a:r>
          </a:p>
          <a:p>
            <a:pPr lvl="2"/>
            <a:r>
              <a:rPr lang="en-US" sz="1800" dirty="0" smtClean="0"/>
              <a:t>Nov. – Feb.: technical development</a:t>
            </a:r>
          </a:p>
          <a:p>
            <a:pPr lvl="2"/>
            <a:r>
              <a:rPr lang="en-US" sz="1800" dirty="0" smtClean="0"/>
              <a:t>March 1 – close technical changes</a:t>
            </a:r>
          </a:p>
          <a:p>
            <a:pPr lvl="2"/>
            <a:r>
              <a:rPr lang="en-US" sz="1800" dirty="0" smtClean="0"/>
              <a:t>May 1 – close final document (editorial fixes in-between)</a:t>
            </a:r>
            <a:endParaRPr lang="en-US" sz="1800" dirty="0" smtClean="0"/>
          </a:p>
          <a:p>
            <a:pPr lvl="1"/>
            <a:r>
              <a:rPr lang="en-US" sz="2000" dirty="0" smtClean="0"/>
              <a:t>Cycle 2</a:t>
            </a:r>
          </a:p>
          <a:p>
            <a:pPr lvl="2"/>
            <a:r>
              <a:rPr lang="en-US" sz="1800" dirty="0" smtClean="0"/>
              <a:t>May – Aug.: technical development</a:t>
            </a:r>
          </a:p>
          <a:p>
            <a:pPr lvl="2"/>
            <a:r>
              <a:rPr lang="en-US" sz="1800" dirty="0" smtClean="0"/>
              <a:t>Sept. </a:t>
            </a:r>
            <a:r>
              <a:rPr lang="en-US" sz="1800" dirty="0" smtClean="0"/>
              <a:t>1 – close technical changes</a:t>
            </a:r>
          </a:p>
          <a:p>
            <a:pPr lvl="2"/>
            <a:r>
              <a:rPr lang="en-US" sz="1800" dirty="0" smtClean="0"/>
              <a:t>Nov. </a:t>
            </a:r>
            <a:r>
              <a:rPr lang="en-US" sz="1800" dirty="0" smtClean="0"/>
              <a:t>1 – close final document (editorial fixes in-between</a:t>
            </a:r>
            <a:r>
              <a:rPr lang="en-US" sz="1800" dirty="0" smtClean="0"/>
              <a:t>)</a:t>
            </a: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2012 </a:t>
            </a:r>
            <a:r>
              <a:rPr lang="en-US" dirty="0" smtClean="0"/>
              <a:t>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Work?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28625" y="2933700"/>
          <a:ext cx="842962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469"/>
                <a:gridCol w="702469"/>
                <a:gridCol w="728662"/>
                <a:gridCol w="676276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2012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857375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267075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6057900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7467600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295650" y="4029075"/>
            <a:ext cx="2695575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7496175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533400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362325" y="4181475"/>
            <a:ext cx="264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BIRD Development</a:t>
            </a:r>
            <a:endParaRPr lang="en-US" sz="16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96175" y="4333875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BIRD Development</a:t>
            </a:r>
            <a:endParaRPr lang="en-US" sz="1400" b="1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" y="4229100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BIRD Development</a:t>
            </a:r>
            <a:endParaRPr lang="en-US" sz="1400" b="1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8325" y="2486025"/>
            <a:ext cx="150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Cycle 1</a:t>
            </a:r>
            <a:endParaRPr lang="en-US" b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00750" y="2486025"/>
            <a:ext cx="150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Cycle 2</a:t>
            </a:r>
            <a:endParaRPr lang="en-US" b="1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63884" y="3676650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64409" y="3676650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838700" y="1504950"/>
            <a:ext cx="1143000" cy="9525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1866901" y="1495425"/>
            <a:ext cx="1323974" cy="914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095375" y="1038225"/>
            <a:ext cx="593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Parser development can start as early as this point</a:t>
            </a:r>
            <a:endParaRPr lang="en-US" sz="2000" i="1" dirty="0"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5495925" y="4562475"/>
            <a:ext cx="1914525" cy="6953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H="1" flipV="1">
            <a:off x="3333751" y="4524376"/>
            <a:ext cx="1152524" cy="7143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3009900" y="5238750"/>
            <a:ext cx="3902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Document votes &amp; releases here</a:t>
            </a:r>
            <a:endParaRPr lang="en-US" sz="2000" i="1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Looking Ahead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Focus areas for 1H </a:t>
            </a:r>
            <a:r>
              <a:rPr lang="en-US" sz="2800" dirty="0" smtClean="0"/>
              <a:t>2012</a:t>
            </a:r>
            <a:endParaRPr lang="en-US" sz="2800" dirty="0" smtClean="0"/>
          </a:p>
          <a:p>
            <a:pPr lvl="1"/>
            <a:r>
              <a:rPr lang="en-US" sz="2400" dirty="0" smtClean="0"/>
              <a:t>Close final IBIS 5.1 BIRD (149: Usage Out Syntax)</a:t>
            </a:r>
            <a:endParaRPr lang="en-US" sz="2400" dirty="0" smtClean="0"/>
          </a:p>
          <a:p>
            <a:pPr lvl="1"/>
            <a:r>
              <a:rPr lang="en-US" sz="2400" dirty="0" smtClean="0"/>
              <a:t>Complete IBIS 5.1 reformatting (now in-progress)</a:t>
            </a:r>
          </a:p>
          <a:p>
            <a:pPr lvl="1"/>
            <a:r>
              <a:rPr lang="en-US" sz="2400" dirty="0" smtClean="0"/>
              <a:t>Vote out IBIS 5.1 in May!</a:t>
            </a:r>
            <a:endParaRPr lang="en-US" sz="2400" dirty="0"/>
          </a:p>
          <a:p>
            <a:r>
              <a:rPr lang="en-US" sz="2800" dirty="0" smtClean="0"/>
              <a:t>Parsers for IBIS 5.1 and IBIS-ISS</a:t>
            </a:r>
          </a:p>
          <a:p>
            <a:pPr lvl="1"/>
            <a:r>
              <a:rPr lang="en-US" sz="2400" dirty="0" smtClean="0"/>
              <a:t>Calls for parser bids ready for IBIS-ISS</a:t>
            </a:r>
            <a:endParaRPr lang="en-US" sz="2400" dirty="0" smtClean="0"/>
          </a:p>
          <a:p>
            <a:r>
              <a:rPr lang="en-US" sz="2800" dirty="0" smtClean="0"/>
              <a:t>Administrative </a:t>
            </a:r>
            <a:r>
              <a:rPr lang="en-US" sz="2800" dirty="0" smtClean="0"/>
              <a:t>improvements</a:t>
            </a:r>
          </a:p>
          <a:p>
            <a:pPr lvl="1"/>
            <a:r>
              <a:rPr lang="en-US" sz="2400" dirty="0" smtClean="0"/>
              <a:t>Move to Mantis system for BIRDs and BUGs</a:t>
            </a:r>
            <a:endParaRPr lang="en-US" sz="2400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2012 </a:t>
            </a:r>
            <a:r>
              <a:rPr lang="en-US" dirty="0" smtClean="0"/>
              <a:t>IBIS Summit at DesignCon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CE3A-10EF-4D17-BCD9-1815782C14E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32100" name="Picture 4" descr="vul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0713" y="204788"/>
            <a:ext cx="1973262" cy="1279525"/>
          </a:xfrm>
          <a:prstGeom prst="rect">
            <a:avLst/>
          </a:prstGeom>
          <a:noFill/>
        </p:spPr>
      </p:pic>
      <p:sp>
        <p:nvSpPr>
          <p:cNvPr id="14" name="Rounded Rectangle 13"/>
          <p:cNvSpPr/>
          <p:nvPr/>
        </p:nvSpPr>
        <p:spPr bwMode="auto">
          <a:xfrm>
            <a:off x="647700" y="5286375"/>
            <a:ext cx="8058150" cy="6286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Thanks for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another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great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year!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2012 </a:t>
            </a:r>
            <a:r>
              <a:rPr lang="en-US" dirty="0" smtClean="0">
                <a:latin typeface="Arial" pitchFamily="34" charset="0"/>
              </a:rPr>
              <a:t>IBIS Summit at DesignCon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9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279557"/>
            <a:ext cx="754380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Backup</a:t>
            </a: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4174</TotalTime>
  <Words>457</Words>
  <Application>Microsoft Office PowerPoint</Application>
  <PresentationFormat>On-screen Show (4:3)</PresentationFormat>
  <Paragraphs>126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Bamboo</vt:lpstr>
      <vt:lpstr>Chair’s Status Report</vt:lpstr>
      <vt:lpstr>Agenda</vt:lpstr>
      <vt:lpstr>Progress… and a Hurdle</vt:lpstr>
      <vt:lpstr>Some Statistics</vt:lpstr>
      <vt:lpstr>Some Statistics</vt:lpstr>
      <vt:lpstr>Release Schedule for IBIS</vt:lpstr>
      <vt:lpstr>How Does This Work?</vt:lpstr>
      <vt:lpstr>Looking Ahead</vt:lpstr>
      <vt:lpstr>Backup</vt:lpstr>
      <vt:lpstr>IBIS 5.2 BIRDs So Far</vt:lpstr>
      <vt:lpstr>Q/A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Michael Mirmak</cp:lastModifiedBy>
  <cp:revision>554</cp:revision>
  <cp:lastPrinted>1601-01-01T00:00:00Z</cp:lastPrinted>
  <dcterms:created xsi:type="dcterms:W3CDTF">2002-06-07T19:20:36Z</dcterms:created>
  <dcterms:modified xsi:type="dcterms:W3CDTF">2012-01-27T04:24:19Z</dcterms:modified>
</cp:coreProperties>
</file>