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0" r:id="rId4"/>
  </p:sldMasterIdLst>
  <p:notesMasterIdLst>
    <p:notesMasterId r:id="rId20"/>
  </p:notesMasterIdLst>
  <p:handoutMasterIdLst>
    <p:handoutMasterId r:id="rId21"/>
  </p:handoutMasterIdLst>
  <p:sldIdLst>
    <p:sldId id="313" r:id="rId5"/>
    <p:sldId id="312" r:id="rId6"/>
    <p:sldId id="314" r:id="rId7"/>
    <p:sldId id="323" r:id="rId8"/>
    <p:sldId id="324" r:id="rId9"/>
    <p:sldId id="322" r:id="rId10"/>
    <p:sldId id="318" r:id="rId11"/>
    <p:sldId id="315" r:id="rId12"/>
    <p:sldId id="319" r:id="rId13"/>
    <p:sldId id="316" r:id="rId14"/>
    <p:sldId id="320" r:id="rId15"/>
    <p:sldId id="321" r:id="rId16"/>
    <p:sldId id="325" r:id="rId17"/>
    <p:sldId id="317" r:id="rId18"/>
    <p:sldId id="310" r:id="rId19"/>
  </p:sldIdLst>
  <p:sldSz cx="9144000" cy="6858000" type="screen4x3"/>
  <p:notesSz cx="7019925" cy="9305925"/>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tera User"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2D2D89"/>
    <a:srgbClr val="000066"/>
    <a:srgbClr val="3366CC"/>
    <a:srgbClr val="3333CC"/>
    <a:srgbClr val="A549DD"/>
    <a:srgbClr val="909090"/>
    <a:srgbClr val="FF66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707" autoAdjust="0"/>
    <p:restoredTop sz="94574" autoAdjust="0"/>
  </p:normalViewPr>
  <p:slideViewPr>
    <p:cSldViewPr snapToGrid="0">
      <p:cViewPr varScale="1">
        <p:scale>
          <a:sx n="122" d="100"/>
          <a:sy n="122" d="100"/>
        </p:scale>
        <p:origin x="-624" y="-90"/>
      </p:cViewPr>
      <p:guideLst>
        <p:guide orient="horz" pos="2160"/>
        <p:guide pos="2880"/>
      </p:guideLst>
    </p:cSldViewPr>
  </p:slideViewPr>
  <p:notesTextViewPr>
    <p:cViewPr>
      <p:scale>
        <a:sx n="100" d="100"/>
        <a:sy n="100" d="100"/>
      </p:scale>
      <p:origin x="0" y="0"/>
    </p:cViewPr>
  </p:notesTextViewPr>
  <p:notesViewPr>
    <p:cSldViewPr snapToGrid="0">
      <p:cViewPr varScale="1">
        <p:scale>
          <a:sx n="94" d="100"/>
          <a:sy n="94" d="100"/>
        </p:scale>
        <p:origin x="-2646" y="-102"/>
      </p:cViewPr>
      <p:guideLst>
        <p:guide orient="horz" pos="2931"/>
        <p:guide pos="221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3060700" cy="458788"/>
          </a:xfrm>
          <a:prstGeom prst="rect">
            <a:avLst/>
          </a:prstGeom>
          <a:noFill/>
          <a:ln w="9525">
            <a:noFill/>
            <a:miter lim="800000"/>
            <a:headEnd/>
            <a:tailEnd/>
          </a:ln>
          <a:effectLst/>
        </p:spPr>
        <p:txBody>
          <a:bodyPr vert="horz" wrap="square" lIns="91733" tIns="45866" rIns="91733" bIns="45866" numCol="1" anchor="t" anchorCtr="0" compatLnSpc="1">
            <a:prstTxWarp prst="textNoShape">
              <a:avLst/>
            </a:prstTxWarp>
          </a:bodyPr>
          <a:lstStyle>
            <a:lvl1pPr defTabSz="917575">
              <a:defRPr sz="1200"/>
            </a:lvl1pPr>
          </a:lstStyle>
          <a:p>
            <a:endParaRPr lang="en-US" dirty="0"/>
          </a:p>
        </p:txBody>
      </p:sp>
      <p:sp>
        <p:nvSpPr>
          <p:cNvPr id="15363" name="Rectangle 3"/>
          <p:cNvSpPr>
            <a:spLocks noGrp="1" noChangeArrowheads="1"/>
          </p:cNvSpPr>
          <p:nvPr>
            <p:ph type="dt" sz="quarter" idx="1"/>
          </p:nvPr>
        </p:nvSpPr>
        <p:spPr bwMode="auto">
          <a:xfrm>
            <a:off x="3978275" y="0"/>
            <a:ext cx="3060700" cy="458788"/>
          </a:xfrm>
          <a:prstGeom prst="rect">
            <a:avLst/>
          </a:prstGeom>
          <a:noFill/>
          <a:ln w="9525">
            <a:noFill/>
            <a:miter lim="800000"/>
            <a:headEnd/>
            <a:tailEnd/>
          </a:ln>
          <a:effectLst/>
        </p:spPr>
        <p:txBody>
          <a:bodyPr vert="horz" wrap="square" lIns="91733" tIns="45866" rIns="91733" bIns="45866" numCol="1" anchor="t" anchorCtr="0" compatLnSpc="1">
            <a:prstTxWarp prst="textNoShape">
              <a:avLst/>
            </a:prstTxWarp>
          </a:bodyPr>
          <a:lstStyle>
            <a:lvl1pPr algn="r" defTabSz="917575">
              <a:defRPr sz="1200"/>
            </a:lvl1pPr>
          </a:lstStyle>
          <a:p>
            <a:endParaRPr lang="en-US" dirty="0"/>
          </a:p>
        </p:txBody>
      </p:sp>
      <p:sp>
        <p:nvSpPr>
          <p:cNvPr id="15364" name="Rectangle 4"/>
          <p:cNvSpPr>
            <a:spLocks noGrp="1" noChangeArrowheads="1"/>
          </p:cNvSpPr>
          <p:nvPr>
            <p:ph type="ftr" sz="quarter" idx="2"/>
          </p:nvPr>
        </p:nvSpPr>
        <p:spPr bwMode="auto">
          <a:xfrm>
            <a:off x="0" y="8861425"/>
            <a:ext cx="3060700" cy="458788"/>
          </a:xfrm>
          <a:prstGeom prst="rect">
            <a:avLst/>
          </a:prstGeom>
          <a:noFill/>
          <a:ln w="9525">
            <a:noFill/>
            <a:miter lim="800000"/>
            <a:headEnd/>
            <a:tailEnd/>
          </a:ln>
          <a:effectLst/>
        </p:spPr>
        <p:txBody>
          <a:bodyPr vert="horz" wrap="square" lIns="91733" tIns="45866" rIns="91733" bIns="45866" numCol="1" anchor="b" anchorCtr="0" compatLnSpc="1">
            <a:prstTxWarp prst="textNoShape">
              <a:avLst/>
            </a:prstTxWarp>
          </a:bodyPr>
          <a:lstStyle>
            <a:lvl1pPr defTabSz="917575">
              <a:defRPr sz="1200"/>
            </a:lvl1pPr>
          </a:lstStyle>
          <a:p>
            <a:endParaRPr lang="en-US" dirty="0"/>
          </a:p>
        </p:txBody>
      </p:sp>
      <p:sp>
        <p:nvSpPr>
          <p:cNvPr id="15365" name="Rectangle 5"/>
          <p:cNvSpPr>
            <a:spLocks noGrp="1" noChangeArrowheads="1"/>
          </p:cNvSpPr>
          <p:nvPr>
            <p:ph type="sldNum" sz="quarter" idx="3"/>
          </p:nvPr>
        </p:nvSpPr>
        <p:spPr bwMode="auto">
          <a:xfrm>
            <a:off x="3978275" y="8861425"/>
            <a:ext cx="3060700" cy="458788"/>
          </a:xfrm>
          <a:prstGeom prst="rect">
            <a:avLst/>
          </a:prstGeom>
          <a:noFill/>
          <a:ln w="9525">
            <a:noFill/>
            <a:miter lim="800000"/>
            <a:headEnd/>
            <a:tailEnd/>
          </a:ln>
          <a:effectLst/>
        </p:spPr>
        <p:txBody>
          <a:bodyPr vert="horz" wrap="square" lIns="91733" tIns="45866" rIns="91733" bIns="45866" numCol="1" anchor="b" anchorCtr="0" compatLnSpc="1">
            <a:prstTxWarp prst="textNoShape">
              <a:avLst/>
            </a:prstTxWarp>
          </a:bodyPr>
          <a:lstStyle>
            <a:lvl1pPr algn="r" defTabSz="917575">
              <a:defRPr sz="1200"/>
            </a:lvl1pPr>
          </a:lstStyle>
          <a:p>
            <a:fld id="{0D905744-8C46-4C5C-B9E5-2AE5888A716F}" type="slidenum">
              <a:rPr lang="en-US"/>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43238" cy="465138"/>
          </a:xfrm>
          <a:prstGeom prst="rect">
            <a:avLst/>
          </a:prstGeom>
          <a:noFill/>
          <a:ln w="9525">
            <a:noFill/>
            <a:miter lim="800000"/>
            <a:headEnd/>
            <a:tailEnd/>
          </a:ln>
          <a:effectLst/>
        </p:spPr>
        <p:txBody>
          <a:bodyPr vert="horz" wrap="square" lIns="93281" tIns="46640" rIns="93281" bIns="46640" numCol="1" anchor="t" anchorCtr="0" compatLnSpc="1">
            <a:prstTxWarp prst="textNoShape">
              <a:avLst/>
            </a:prstTxWarp>
          </a:bodyPr>
          <a:lstStyle>
            <a:lvl1pPr defTabSz="931863">
              <a:defRPr sz="1200"/>
            </a:lvl1pPr>
          </a:lstStyle>
          <a:p>
            <a:endParaRPr lang="en-US" dirty="0"/>
          </a:p>
        </p:txBody>
      </p:sp>
      <p:sp>
        <p:nvSpPr>
          <p:cNvPr id="12291" name="Rectangle 3"/>
          <p:cNvSpPr>
            <a:spLocks noGrp="1" noChangeArrowheads="1"/>
          </p:cNvSpPr>
          <p:nvPr>
            <p:ph type="dt" idx="1"/>
          </p:nvPr>
        </p:nvSpPr>
        <p:spPr bwMode="auto">
          <a:xfrm>
            <a:off x="3976688" y="0"/>
            <a:ext cx="3043237" cy="465138"/>
          </a:xfrm>
          <a:prstGeom prst="rect">
            <a:avLst/>
          </a:prstGeom>
          <a:noFill/>
          <a:ln w="9525">
            <a:noFill/>
            <a:miter lim="800000"/>
            <a:headEnd/>
            <a:tailEnd/>
          </a:ln>
          <a:effectLst/>
        </p:spPr>
        <p:txBody>
          <a:bodyPr vert="horz" wrap="square" lIns="93281" tIns="46640" rIns="93281" bIns="46640" numCol="1" anchor="t" anchorCtr="0" compatLnSpc="1">
            <a:prstTxWarp prst="textNoShape">
              <a:avLst/>
            </a:prstTxWarp>
          </a:bodyPr>
          <a:lstStyle>
            <a:lvl1pPr algn="r" defTabSz="931863">
              <a:defRPr sz="1200"/>
            </a:lvl1pPr>
          </a:lstStyle>
          <a:p>
            <a:endParaRPr lang="en-US" dirty="0"/>
          </a:p>
        </p:txBody>
      </p:sp>
      <p:sp>
        <p:nvSpPr>
          <p:cNvPr id="12292" name="Rectangle 4"/>
          <p:cNvSpPr>
            <a:spLocks noGrp="1" noRot="1" noChangeAspect="1" noChangeArrowheads="1" noTextEdit="1"/>
          </p:cNvSpPr>
          <p:nvPr>
            <p:ph type="sldImg" idx="2"/>
          </p:nvPr>
        </p:nvSpPr>
        <p:spPr bwMode="auto">
          <a:xfrm>
            <a:off x="1182688" y="696913"/>
            <a:ext cx="4654550" cy="3490912"/>
          </a:xfrm>
          <a:prstGeom prst="rect">
            <a:avLst/>
          </a:prstGeom>
          <a:noFill/>
          <a:ln w="9525">
            <a:solidFill>
              <a:srgbClr val="000000"/>
            </a:solidFill>
            <a:miter lim="800000"/>
            <a:headEnd/>
            <a:tailEnd/>
          </a:ln>
          <a:effectLst/>
        </p:spPr>
      </p:sp>
      <p:sp>
        <p:nvSpPr>
          <p:cNvPr id="12293" name="Rectangle 5"/>
          <p:cNvSpPr>
            <a:spLocks noGrp="1" noChangeArrowheads="1"/>
          </p:cNvSpPr>
          <p:nvPr>
            <p:ph type="body" sz="quarter" idx="3"/>
          </p:nvPr>
        </p:nvSpPr>
        <p:spPr bwMode="auto">
          <a:xfrm>
            <a:off x="935038" y="4419600"/>
            <a:ext cx="5149850" cy="4189413"/>
          </a:xfrm>
          <a:prstGeom prst="rect">
            <a:avLst/>
          </a:prstGeom>
          <a:noFill/>
          <a:ln w="9525">
            <a:noFill/>
            <a:miter lim="800000"/>
            <a:headEnd/>
            <a:tailEnd/>
          </a:ln>
          <a:effectLst/>
        </p:spPr>
        <p:txBody>
          <a:bodyPr vert="horz" wrap="square" lIns="93281" tIns="46640" rIns="93281" bIns="4664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294" name="Rectangle 6"/>
          <p:cNvSpPr>
            <a:spLocks noGrp="1" noChangeArrowheads="1"/>
          </p:cNvSpPr>
          <p:nvPr>
            <p:ph type="ftr" sz="quarter" idx="4"/>
          </p:nvPr>
        </p:nvSpPr>
        <p:spPr bwMode="auto">
          <a:xfrm>
            <a:off x="0" y="8840788"/>
            <a:ext cx="3043238" cy="465137"/>
          </a:xfrm>
          <a:prstGeom prst="rect">
            <a:avLst/>
          </a:prstGeom>
          <a:noFill/>
          <a:ln w="9525">
            <a:noFill/>
            <a:miter lim="800000"/>
            <a:headEnd/>
            <a:tailEnd/>
          </a:ln>
          <a:effectLst/>
        </p:spPr>
        <p:txBody>
          <a:bodyPr vert="horz" wrap="square" lIns="93281" tIns="46640" rIns="93281" bIns="46640" numCol="1" anchor="b" anchorCtr="0" compatLnSpc="1">
            <a:prstTxWarp prst="textNoShape">
              <a:avLst/>
            </a:prstTxWarp>
          </a:bodyPr>
          <a:lstStyle>
            <a:lvl1pPr defTabSz="931863">
              <a:defRPr sz="1200"/>
            </a:lvl1pPr>
          </a:lstStyle>
          <a:p>
            <a:endParaRPr lang="en-US" dirty="0"/>
          </a:p>
        </p:txBody>
      </p:sp>
      <p:sp>
        <p:nvSpPr>
          <p:cNvPr id="12295" name="Rectangle 7"/>
          <p:cNvSpPr>
            <a:spLocks noGrp="1" noChangeArrowheads="1"/>
          </p:cNvSpPr>
          <p:nvPr>
            <p:ph type="sldNum" sz="quarter" idx="5"/>
          </p:nvPr>
        </p:nvSpPr>
        <p:spPr bwMode="auto">
          <a:xfrm>
            <a:off x="3976688" y="8840788"/>
            <a:ext cx="3043237" cy="465137"/>
          </a:xfrm>
          <a:prstGeom prst="rect">
            <a:avLst/>
          </a:prstGeom>
          <a:noFill/>
          <a:ln w="9525">
            <a:noFill/>
            <a:miter lim="800000"/>
            <a:headEnd/>
            <a:tailEnd/>
          </a:ln>
          <a:effectLst/>
        </p:spPr>
        <p:txBody>
          <a:bodyPr vert="horz" wrap="square" lIns="93281" tIns="46640" rIns="93281" bIns="46640" numCol="1" anchor="b" anchorCtr="0" compatLnSpc="1">
            <a:prstTxWarp prst="textNoShape">
              <a:avLst/>
            </a:prstTxWarp>
          </a:bodyPr>
          <a:lstStyle>
            <a:lvl1pPr algn="r" defTabSz="931863">
              <a:defRPr sz="1200"/>
            </a:lvl1pPr>
          </a:lstStyle>
          <a:p>
            <a:fld id="{0F7FA150-0838-478C-814C-9E90F4E4AF9F}"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hyperlink" Target="http://www.altera.com/legal"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99331" name="Rectangle 3"/>
          <p:cNvSpPr>
            <a:spLocks noGrp="1" noChangeArrowheads="1"/>
          </p:cNvSpPr>
          <p:nvPr>
            <p:ph type="ctrTitle"/>
          </p:nvPr>
        </p:nvSpPr>
        <p:spPr>
          <a:xfrm>
            <a:off x="533400" y="1250950"/>
            <a:ext cx="5824538" cy="1143000"/>
          </a:xfrm>
        </p:spPr>
        <p:txBody>
          <a:bodyPr anchor="ctr"/>
          <a:lstStyle>
            <a:lvl1pPr>
              <a:defRPr>
                <a:solidFill>
                  <a:srgbClr val="FF6600"/>
                </a:solidFill>
              </a:defRPr>
            </a:lvl1pPr>
          </a:lstStyle>
          <a:p>
            <a:r>
              <a:rPr lang="en-US" smtClean="0"/>
              <a:t>Click to edit Master title style</a:t>
            </a:r>
            <a:endParaRPr lang="en-US"/>
          </a:p>
        </p:txBody>
      </p:sp>
      <p:sp>
        <p:nvSpPr>
          <p:cNvPr id="99332" name="Rectangle 4"/>
          <p:cNvSpPr>
            <a:spLocks noGrp="1" noChangeArrowheads="1"/>
          </p:cNvSpPr>
          <p:nvPr>
            <p:ph type="subTitle" idx="1"/>
          </p:nvPr>
        </p:nvSpPr>
        <p:spPr>
          <a:xfrm>
            <a:off x="533400" y="2393950"/>
            <a:ext cx="5867400" cy="838200"/>
          </a:xfrm>
        </p:spPr>
        <p:txBody>
          <a:bodyPr/>
          <a:lstStyle>
            <a:lvl1pPr marL="0" indent="0">
              <a:buFont typeface="Wingdings" pitchFamily="2" charset="2"/>
              <a:buNone/>
              <a:defRPr sz="2400">
                <a:solidFill>
                  <a:srgbClr val="909090"/>
                </a:solidFill>
              </a:defRPr>
            </a:lvl1pPr>
          </a:lstStyle>
          <a:p>
            <a:r>
              <a:rPr lang="en-US" smtClean="0"/>
              <a:t>Click to edit Master subtitle style</a:t>
            </a:r>
            <a:endParaRPr lang="en-US"/>
          </a:p>
        </p:txBody>
      </p:sp>
      <p:sp>
        <p:nvSpPr>
          <p:cNvPr id="99340" name="Rectangle 12"/>
          <p:cNvSpPr>
            <a:spLocks noChangeArrowheads="1"/>
          </p:cNvSpPr>
          <p:nvPr/>
        </p:nvSpPr>
        <p:spPr bwMode="auto">
          <a:xfrm>
            <a:off x="295275" y="6438900"/>
            <a:ext cx="4248150" cy="381000"/>
          </a:xfrm>
          <a:prstGeom prst="rect">
            <a:avLst/>
          </a:prstGeom>
          <a:noFill/>
          <a:ln w="9525">
            <a:noFill/>
            <a:miter lim="800000"/>
            <a:headEnd/>
            <a:tailEnd/>
          </a:ln>
          <a:effectLst/>
        </p:spPr>
        <p:txBody>
          <a:bodyPr/>
          <a:lstStyle/>
          <a:p>
            <a:r>
              <a:rPr lang="en-US" sz="900" dirty="0">
                <a:solidFill>
                  <a:schemeClr val="bg1"/>
                </a:solidFill>
              </a:rPr>
              <a:t>© </a:t>
            </a:r>
            <a:r>
              <a:rPr lang="en-US" sz="900" dirty="0" smtClean="0">
                <a:solidFill>
                  <a:schemeClr val="bg1"/>
                </a:solidFill>
              </a:rPr>
              <a:t>2012 </a:t>
            </a:r>
            <a:r>
              <a:rPr lang="en-US" sz="900" dirty="0">
                <a:solidFill>
                  <a:schemeClr val="bg1"/>
                </a:solidFill>
              </a:rPr>
              <a:t>Altera </a:t>
            </a:r>
            <a:r>
              <a:rPr lang="en-US" sz="900" dirty="0" smtClean="0">
                <a:solidFill>
                  <a:schemeClr val="bg1"/>
                </a:solidFill>
              </a:rPr>
              <a:t>Corporation</a:t>
            </a:r>
            <a:endParaRPr lang="en-US" sz="900" b="1" dirty="0">
              <a:solidFill>
                <a:schemeClr val="bg1"/>
              </a:solidFill>
            </a:endParaRPr>
          </a:p>
        </p:txBody>
      </p:sp>
      <p:pic>
        <p:nvPicPr>
          <p:cNvPr id="99347" name="Picture 9" descr="Untitled-4.png"/>
          <p:cNvPicPr>
            <a:picLocks noChangeAspect="1"/>
          </p:cNvPicPr>
          <p:nvPr/>
        </p:nvPicPr>
        <p:blipFill>
          <a:blip r:embed="rId3"/>
          <a:srcRect/>
          <a:stretch>
            <a:fillRect/>
          </a:stretch>
        </p:blipFill>
        <p:spPr bwMode="auto">
          <a:xfrm>
            <a:off x="7388225" y="6276975"/>
            <a:ext cx="1384300" cy="295275"/>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p:txBody>
          <a:bodyPr/>
          <a:lstStyle>
            <a:lvl1pPr>
              <a:defRPr smtClean="0"/>
            </a:lvl1pPr>
          </a:lstStyle>
          <a:p>
            <a:pPr>
              <a:defRPr/>
            </a:pPr>
            <a:fld id="{6CE5E3FE-A279-48DF-B3FF-4EAF46D5DB6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hank You Slide">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99331" name="Rectangle 3"/>
          <p:cNvSpPr>
            <a:spLocks noGrp="1" noChangeArrowheads="1"/>
          </p:cNvSpPr>
          <p:nvPr>
            <p:ph type="ctrTitle"/>
          </p:nvPr>
        </p:nvSpPr>
        <p:spPr>
          <a:xfrm flipV="1">
            <a:off x="6972300" y="68581"/>
            <a:ext cx="701040" cy="45719"/>
          </a:xfrm>
        </p:spPr>
        <p:txBody>
          <a:bodyPr anchor="ctr"/>
          <a:lstStyle>
            <a:lvl1pPr>
              <a:defRPr sz="500">
                <a:solidFill>
                  <a:schemeClr val="bg1"/>
                </a:solidFill>
              </a:defRPr>
            </a:lvl1pPr>
          </a:lstStyle>
          <a:p>
            <a:r>
              <a:rPr lang="en-US" smtClean="0"/>
              <a:t>Click to edit Master title style</a:t>
            </a:r>
            <a:endParaRPr lang="en-US" dirty="0"/>
          </a:p>
        </p:txBody>
      </p:sp>
      <p:pic>
        <p:nvPicPr>
          <p:cNvPr id="99347" name="Picture 9" descr="Untitled-4.png"/>
          <p:cNvPicPr>
            <a:picLocks noChangeAspect="1"/>
          </p:cNvPicPr>
          <p:nvPr/>
        </p:nvPicPr>
        <p:blipFill>
          <a:blip r:embed="rId3"/>
          <a:srcRect/>
          <a:stretch>
            <a:fillRect/>
          </a:stretch>
        </p:blipFill>
        <p:spPr bwMode="auto">
          <a:xfrm>
            <a:off x="7388225" y="6276975"/>
            <a:ext cx="1384300" cy="295275"/>
          </a:xfrm>
          <a:prstGeom prst="rect">
            <a:avLst/>
          </a:prstGeom>
          <a:noFill/>
          <a:ln w="9525">
            <a:noFill/>
            <a:miter lim="800000"/>
            <a:headEnd/>
            <a:tailEnd/>
          </a:ln>
        </p:spPr>
      </p:pic>
      <p:sp>
        <p:nvSpPr>
          <p:cNvPr id="6" name="Rectangle 12"/>
          <p:cNvSpPr>
            <a:spLocks noChangeArrowheads="1"/>
          </p:cNvSpPr>
          <p:nvPr userDrawn="1"/>
        </p:nvSpPr>
        <p:spPr bwMode="auto">
          <a:xfrm>
            <a:off x="295275" y="6332220"/>
            <a:ext cx="4248150" cy="381000"/>
          </a:xfrm>
          <a:prstGeom prst="rect">
            <a:avLst/>
          </a:prstGeom>
          <a:noFill/>
          <a:ln w="9525">
            <a:noFill/>
            <a:miter lim="800000"/>
            <a:headEnd/>
            <a:tailEnd/>
          </a:ln>
          <a:effectLst/>
        </p:spPr>
        <p:txBody>
          <a:bodyPr/>
          <a:lstStyle/>
          <a:p>
            <a:r>
              <a:rPr lang="en-US" sz="900" dirty="0">
                <a:solidFill>
                  <a:schemeClr val="bg1"/>
                </a:solidFill>
              </a:rPr>
              <a:t>© </a:t>
            </a:r>
            <a:r>
              <a:rPr lang="en-US" sz="900" dirty="0" smtClean="0">
                <a:solidFill>
                  <a:schemeClr val="bg1"/>
                </a:solidFill>
              </a:rPr>
              <a:t>2012 Altera </a:t>
            </a:r>
            <a:r>
              <a:rPr lang="en-US" sz="900" dirty="0" smtClean="0">
                <a:solidFill>
                  <a:schemeClr val="bg1"/>
                </a:solidFill>
              </a:rPr>
              <a:t>Corporation</a:t>
            </a:r>
            <a:endParaRPr lang="en-US" sz="900" b="1" dirty="0">
              <a:solidFill>
                <a:schemeClr val="bg1"/>
              </a:solidFill>
            </a:endParaRPr>
          </a:p>
        </p:txBody>
      </p:sp>
      <p:sp>
        <p:nvSpPr>
          <p:cNvPr id="7" name="Rectangle 11"/>
          <p:cNvSpPr>
            <a:spLocks noChangeArrowheads="1"/>
          </p:cNvSpPr>
          <p:nvPr userDrawn="1"/>
        </p:nvSpPr>
        <p:spPr bwMode="auto">
          <a:xfrm>
            <a:off x="295275" y="6519446"/>
            <a:ext cx="6734175" cy="276999"/>
          </a:xfrm>
          <a:prstGeom prst="rect">
            <a:avLst/>
          </a:prstGeom>
          <a:noFill/>
          <a:ln w="9525">
            <a:noFill/>
            <a:miter lim="800000"/>
            <a:headEnd/>
            <a:tailEnd/>
          </a:ln>
          <a:effectLst/>
        </p:spPr>
        <p:txBody>
          <a:bodyPr wrap="square">
            <a:spAutoFit/>
          </a:bodyPr>
          <a:lstStyle/>
          <a:p>
            <a:pPr>
              <a:defRPr/>
            </a:pPr>
            <a:r>
              <a:rPr lang="en-US" sz="600" b="0" kern="1200" dirty="0" smtClean="0">
                <a:solidFill>
                  <a:schemeClr val="bg1"/>
                </a:solidFill>
                <a:latin typeface="Arial" charset="0"/>
                <a:ea typeface="+mn-ea"/>
                <a:cs typeface="+mn-cs"/>
              </a:rPr>
              <a:t>ALTERA, ARRIA, CYCLONE, HARDCOPY, MAX, MEGACORE, NIOS, QUARTUS and STRATIX words and logos are trademarks of Altera Corporation and registered in the U.S. Patent and Trademark Office and in other countries. All other words and logos identified as trademarks or service marks are the property of their respective holders as described at </a:t>
            </a:r>
            <a:r>
              <a:rPr lang="en-US" sz="600" b="0" u="none" strike="noStrike" kern="1200" dirty="0" smtClean="0">
                <a:solidFill>
                  <a:schemeClr val="bg1"/>
                </a:solidFill>
                <a:latin typeface="Arial" charset="0"/>
                <a:ea typeface="+mn-ea"/>
                <a:cs typeface="+mn-cs"/>
                <a:hlinkClick r:id="rId4"/>
              </a:rPr>
              <a:t>www.altera.com/legal</a:t>
            </a:r>
            <a:r>
              <a:rPr lang="en-US" sz="600" b="0" kern="1200" dirty="0" smtClean="0">
                <a:solidFill>
                  <a:schemeClr val="bg1"/>
                </a:solidFill>
                <a:latin typeface="Arial" charset="0"/>
                <a:ea typeface="+mn-ea"/>
                <a:cs typeface="+mn-cs"/>
              </a:rPr>
              <a:t>.</a:t>
            </a:r>
            <a:endParaRPr lang="en-US" sz="600" b="0" dirty="0" smtClean="0">
              <a:solidFill>
                <a:schemeClr val="bg1"/>
              </a:solidFill>
              <a:latin typeface="Arial" charset="0"/>
            </a:endParaRPr>
          </a:p>
        </p:txBody>
      </p:sp>
      <p:sp>
        <p:nvSpPr>
          <p:cNvPr id="8" name="Rectangle 7"/>
          <p:cNvSpPr>
            <a:spLocks noGrp="1" noChangeArrowheads="1"/>
          </p:cNvSpPr>
          <p:nvPr userDrawn="1"/>
        </p:nvSpPr>
        <p:spPr bwMode="auto">
          <a:xfrm>
            <a:off x="541020" y="1749038"/>
            <a:ext cx="7772400" cy="14700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3200" b="1">
                <a:solidFill>
                  <a:srgbClr val="FF6600"/>
                </a:solidFill>
                <a:latin typeface="+mj-lt"/>
                <a:ea typeface="+mj-ea"/>
                <a:cs typeface="+mj-cs"/>
              </a:defRPr>
            </a:lvl1pPr>
            <a:lvl2pPr algn="l" rtl="0" eaLnBrk="1" fontAlgn="base" hangingPunct="1">
              <a:spcBef>
                <a:spcPct val="0"/>
              </a:spcBef>
              <a:spcAft>
                <a:spcPct val="0"/>
              </a:spcAft>
              <a:defRPr sz="3200" b="1">
                <a:solidFill>
                  <a:srgbClr val="003399"/>
                </a:solidFill>
                <a:latin typeface="Arial" pitchFamily="34" charset="0"/>
              </a:defRPr>
            </a:lvl2pPr>
            <a:lvl3pPr algn="l" rtl="0" eaLnBrk="1" fontAlgn="base" hangingPunct="1">
              <a:spcBef>
                <a:spcPct val="0"/>
              </a:spcBef>
              <a:spcAft>
                <a:spcPct val="0"/>
              </a:spcAft>
              <a:defRPr sz="3200" b="1">
                <a:solidFill>
                  <a:srgbClr val="003399"/>
                </a:solidFill>
                <a:latin typeface="Arial" pitchFamily="34" charset="0"/>
              </a:defRPr>
            </a:lvl3pPr>
            <a:lvl4pPr algn="l" rtl="0" eaLnBrk="1" fontAlgn="base" hangingPunct="1">
              <a:spcBef>
                <a:spcPct val="0"/>
              </a:spcBef>
              <a:spcAft>
                <a:spcPct val="0"/>
              </a:spcAft>
              <a:defRPr sz="3200" b="1">
                <a:solidFill>
                  <a:srgbClr val="003399"/>
                </a:solidFill>
                <a:latin typeface="Arial" pitchFamily="34" charset="0"/>
              </a:defRPr>
            </a:lvl4pPr>
            <a:lvl5pPr algn="l" rtl="0" eaLnBrk="1" fontAlgn="base" hangingPunct="1">
              <a:spcBef>
                <a:spcPct val="0"/>
              </a:spcBef>
              <a:spcAft>
                <a:spcPct val="0"/>
              </a:spcAft>
              <a:defRPr sz="3200" b="1">
                <a:solidFill>
                  <a:srgbClr val="003399"/>
                </a:solidFill>
                <a:latin typeface="Arial" pitchFamily="34" charset="0"/>
              </a:defRPr>
            </a:lvl5pPr>
            <a:lvl6pPr marL="457200" algn="l" rtl="0" eaLnBrk="1" fontAlgn="base" hangingPunct="1">
              <a:spcBef>
                <a:spcPct val="0"/>
              </a:spcBef>
              <a:spcAft>
                <a:spcPct val="0"/>
              </a:spcAft>
              <a:defRPr sz="3200" b="1">
                <a:solidFill>
                  <a:srgbClr val="003399"/>
                </a:solidFill>
                <a:latin typeface="Arial" pitchFamily="34" charset="0"/>
              </a:defRPr>
            </a:lvl6pPr>
            <a:lvl7pPr marL="914400" algn="l" rtl="0" eaLnBrk="1" fontAlgn="base" hangingPunct="1">
              <a:spcBef>
                <a:spcPct val="0"/>
              </a:spcBef>
              <a:spcAft>
                <a:spcPct val="0"/>
              </a:spcAft>
              <a:defRPr sz="3200" b="1">
                <a:solidFill>
                  <a:srgbClr val="003399"/>
                </a:solidFill>
                <a:latin typeface="Arial" pitchFamily="34" charset="0"/>
              </a:defRPr>
            </a:lvl7pPr>
            <a:lvl8pPr marL="1371600" algn="l" rtl="0" eaLnBrk="1" fontAlgn="base" hangingPunct="1">
              <a:spcBef>
                <a:spcPct val="0"/>
              </a:spcBef>
              <a:spcAft>
                <a:spcPct val="0"/>
              </a:spcAft>
              <a:defRPr sz="3200" b="1">
                <a:solidFill>
                  <a:srgbClr val="003399"/>
                </a:solidFill>
                <a:latin typeface="Arial" pitchFamily="34" charset="0"/>
              </a:defRPr>
            </a:lvl8pPr>
            <a:lvl9pPr marL="1828800" algn="l" rtl="0" eaLnBrk="1" fontAlgn="base" hangingPunct="1">
              <a:spcBef>
                <a:spcPct val="0"/>
              </a:spcBef>
              <a:spcAft>
                <a:spcPct val="0"/>
              </a:spcAft>
              <a:defRPr sz="3200" b="1">
                <a:solidFill>
                  <a:srgbClr val="003399"/>
                </a:solidFill>
                <a:latin typeface="Arial" pitchFamily="34" charset="0"/>
              </a:defRPr>
            </a:lvl9pPr>
          </a:lstStyle>
          <a:p>
            <a:r>
              <a:rPr lang="en-US" dirty="0" smtClean="0"/>
              <a:t>Thank You</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bwMode="auto">
          <a:xfrm>
            <a:off x="350838" y="273050"/>
            <a:ext cx="833120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98307" name="Rectangle 3"/>
          <p:cNvSpPr>
            <a:spLocks noGrp="1" noChangeArrowheads="1"/>
          </p:cNvSpPr>
          <p:nvPr>
            <p:ph type="body" idx="1"/>
          </p:nvPr>
        </p:nvSpPr>
        <p:spPr bwMode="auto">
          <a:xfrm>
            <a:off x="350838" y="1187450"/>
            <a:ext cx="8331200" cy="4679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8308" name="Rectangle 4"/>
          <p:cNvSpPr>
            <a:spLocks noGrp="1" noChangeArrowheads="1"/>
          </p:cNvSpPr>
          <p:nvPr>
            <p:ph type="sldNum" sz="quarter" idx="4"/>
          </p:nvPr>
        </p:nvSpPr>
        <p:spPr bwMode="auto">
          <a:xfrm>
            <a:off x="350838" y="6588125"/>
            <a:ext cx="698500" cy="2825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800"/>
            </a:lvl1pPr>
          </a:lstStyle>
          <a:p>
            <a:pPr>
              <a:defRPr/>
            </a:pPr>
            <a:fld id="{D7458CCC-A01F-4BAD-8893-F5EE8547F955}" type="slidenum">
              <a:rPr lang="en-US"/>
              <a:pPr>
                <a:defRPr/>
              </a:pPr>
              <a:t>‹#›</a:t>
            </a:fld>
            <a:endParaRPr lang="en-US" dirty="0"/>
          </a:p>
        </p:txBody>
      </p:sp>
      <p:sp>
        <p:nvSpPr>
          <p:cNvPr id="98311" name="Rectangle 7"/>
          <p:cNvSpPr>
            <a:spLocks noChangeArrowheads="1"/>
          </p:cNvSpPr>
          <p:nvPr/>
        </p:nvSpPr>
        <p:spPr bwMode="auto">
          <a:xfrm>
            <a:off x="350838" y="6414505"/>
            <a:ext cx="4248150" cy="381000"/>
          </a:xfrm>
          <a:prstGeom prst="rect">
            <a:avLst/>
          </a:prstGeom>
          <a:noFill/>
          <a:ln w="9525">
            <a:noFill/>
            <a:miter lim="800000"/>
            <a:headEnd/>
            <a:tailEnd/>
          </a:ln>
          <a:effectLst/>
        </p:spPr>
        <p:txBody>
          <a:bodyPr/>
          <a:lstStyle/>
          <a:p>
            <a:pPr>
              <a:defRPr/>
            </a:pPr>
            <a:r>
              <a:rPr lang="en-US" sz="800" dirty="0"/>
              <a:t>© </a:t>
            </a:r>
            <a:r>
              <a:rPr lang="en-US" sz="800" dirty="0" smtClean="0"/>
              <a:t>2012 </a:t>
            </a:r>
            <a:r>
              <a:rPr lang="en-US" sz="800" dirty="0"/>
              <a:t>Altera </a:t>
            </a:r>
            <a:r>
              <a:rPr lang="en-US" sz="800" dirty="0" smtClean="0"/>
              <a:t>Corporation</a:t>
            </a:r>
            <a:endParaRPr lang="en-US" sz="800" b="1" dirty="0">
              <a:solidFill>
                <a:schemeClr val="folHlink"/>
              </a:solidFill>
            </a:endParaRPr>
          </a:p>
        </p:txBody>
      </p:sp>
      <p:pic>
        <p:nvPicPr>
          <p:cNvPr id="98324" name="Picture 7" descr="Untitled-5.png"/>
          <p:cNvPicPr>
            <a:picLocks noChangeAspect="1"/>
          </p:cNvPicPr>
          <p:nvPr/>
        </p:nvPicPr>
        <p:blipFill>
          <a:blip r:embed="rId5"/>
          <a:srcRect/>
          <a:stretch>
            <a:fillRect/>
          </a:stretch>
        </p:blipFill>
        <p:spPr bwMode="auto">
          <a:xfrm>
            <a:off x="7624763" y="6316663"/>
            <a:ext cx="1147762" cy="2444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Lst>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003399"/>
          </a:solidFill>
          <a:latin typeface="+mj-lt"/>
          <a:ea typeface="+mj-ea"/>
          <a:cs typeface="+mj-cs"/>
        </a:defRPr>
      </a:lvl1pPr>
      <a:lvl2pPr algn="l" rtl="0" eaLnBrk="1" fontAlgn="base" hangingPunct="1">
        <a:spcBef>
          <a:spcPct val="0"/>
        </a:spcBef>
        <a:spcAft>
          <a:spcPct val="0"/>
        </a:spcAft>
        <a:defRPr sz="3200" b="1">
          <a:solidFill>
            <a:srgbClr val="003399"/>
          </a:solidFill>
          <a:latin typeface="Arial" charset="0"/>
        </a:defRPr>
      </a:lvl2pPr>
      <a:lvl3pPr algn="l" rtl="0" eaLnBrk="1" fontAlgn="base" hangingPunct="1">
        <a:spcBef>
          <a:spcPct val="0"/>
        </a:spcBef>
        <a:spcAft>
          <a:spcPct val="0"/>
        </a:spcAft>
        <a:defRPr sz="3200" b="1">
          <a:solidFill>
            <a:srgbClr val="003399"/>
          </a:solidFill>
          <a:latin typeface="Arial" charset="0"/>
        </a:defRPr>
      </a:lvl3pPr>
      <a:lvl4pPr algn="l" rtl="0" eaLnBrk="1" fontAlgn="base" hangingPunct="1">
        <a:spcBef>
          <a:spcPct val="0"/>
        </a:spcBef>
        <a:spcAft>
          <a:spcPct val="0"/>
        </a:spcAft>
        <a:defRPr sz="3200" b="1">
          <a:solidFill>
            <a:srgbClr val="003399"/>
          </a:solidFill>
          <a:latin typeface="Arial" charset="0"/>
        </a:defRPr>
      </a:lvl4pPr>
      <a:lvl5pPr algn="l" rtl="0" eaLnBrk="1" fontAlgn="base" hangingPunct="1">
        <a:spcBef>
          <a:spcPct val="0"/>
        </a:spcBef>
        <a:spcAft>
          <a:spcPct val="0"/>
        </a:spcAft>
        <a:defRPr sz="3200" b="1">
          <a:solidFill>
            <a:srgbClr val="003399"/>
          </a:solidFill>
          <a:latin typeface="Arial" charset="0"/>
        </a:defRPr>
      </a:lvl5pPr>
      <a:lvl6pPr marL="457200" algn="l" rtl="0" eaLnBrk="1" fontAlgn="base" hangingPunct="1">
        <a:spcBef>
          <a:spcPct val="0"/>
        </a:spcBef>
        <a:spcAft>
          <a:spcPct val="0"/>
        </a:spcAft>
        <a:defRPr sz="3200" b="1">
          <a:solidFill>
            <a:srgbClr val="003399"/>
          </a:solidFill>
          <a:latin typeface="Arial" charset="0"/>
        </a:defRPr>
      </a:lvl6pPr>
      <a:lvl7pPr marL="914400" algn="l" rtl="0" eaLnBrk="1" fontAlgn="base" hangingPunct="1">
        <a:spcBef>
          <a:spcPct val="0"/>
        </a:spcBef>
        <a:spcAft>
          <a:spcPct val="0"/>
        </a:spcAft>
        <a:defRPr sz="3200" b="1">
          <a:solidFill>
            <a:srgbClr val="003399"/>
          </a:solidFill>
          <a:latin typeface="Arial" charset="0"/>
        </a:defRPr>
      </a:lvl7pPr>
      <a:lvl8pPr marL="1371600" algn="l" rtl="0" eaLnBrk="1" fontAlgn="base" hangingPunct="1">
        <a:spcBef>
          <a:spcPct val="0"/>
        </a:spcBef>
        <a:spcAft>
          <a:spcPct val="0"/>
        </a:spcAft>
        <a:defRPr sz="3200" b="1">
          <a:solidFill>
            <a:srgbClr val="003399"/>
          </a:solidFill>
          <a:latin typeface="Arial" charset="0"/>
        </a:defRPr>
      </a:lvl8pPr>
      <a:lvl9pPr marL="1828800" algn="l" rtl="0" eaLnBrk="1" fontAlgn="base" hangingPunct="1">
        <a:spcBef>
          <a:spcPct val="0"/>
        </a:spcBef>
        <a:spcAft>
          <a:spcPct val="0"/>
        </a:spcAft>
        <a:defRPr sz="3200" b="1">
          <a:solidFill>
            <a:srgbClr val="003399"/>
          </a:solidFill>
          <a:latin typeface="Arial" charset="0"/>
        </a:defRPr>
      </a:lvl9pPr>
    </p:titleStyle>
    <p:bodyStyle>
      <a:lvl1pPr marL="342900" indent="-342900" algn="l" rtl="0" eaLnBrk="1" fontAlgn="base" hangingPunct="1">
        <a:spcBef>
          <a:spcPct val="20000"/>
        </a:spcBef>
        <a:spcAft>
          <a:spcPct val="0"/>
        </a:spcAft>
        <a:buClr>
          <a:srgbClr val="003399"/>
        </a:buClr>
        <a:buSzPct val="75000"/>
        <a:buFont typeface="Wingdings" pitchFamily="2" charset="2"/>
        <a:buChar char="n"/>
        <a:defRPr sz="2800">
          <a:solidFill>
            <a:schemeClr val="tx1"/>
          </a:solidFill>
          <a:latin typeface="+mn-lt"/>
          <a:ea typeface="+mn-ea"/>
          <a:cs typeface="+mn-cs"/>
        </a:defRPr>
      </a:lvl1pPr>
      <a:lvl2pPr marL="742950" indent="-285750" algn="l" rtl="0" eaLnBrk="1" fontAlgn="base" hangingPunct="1">
        <a:spcBef>
          <a:spcPct val="20000"/>
        </a:spcBef>
        <a:spcAft>
          <a:spcPct val="0"/>
        </a:spcAft>
        <a:buClr>
          <a:srgbClr val="003399"/>
        </a:buClr>
        <a:buSzPct val="90000"/>
        <a:buFont typeface="Symbol" pitchFamily="18" charset="2"/>
        <a:buChar char="-"/>
        <a:defRPr sz="2000">
          <a:solidFill>
            <a:schemeClr val="tx1"/>
          </a:solidFill>
          <a:latin typeface="+mn-lt"/>
        </a:defRPr>
      </a:lvl2pPr>
      <a:lvl3pPr marL="1143000" indent="-228600" algn="l" rtl="0" eaLnBrk="1" fontAlgn="base" hangingPunct="1">
        <a:spcBef>
          <a:spcPct val="20000"/>
        </a:spcBef>
        <a:spcAft>
          <a:spcPct val="0"/>
        </a:spcAft>
        <a:buClr>
          <a:srgbClr val="003399"/>
        </a:buClr>
        <a:buSzPct val="90000"/>
        <a:buFont typeface="Wingdings" pitchFamily="2" charset="2"/>
        <a:buChar char="l"/>
        <a:defRPr>
          <a:solidFill>
            <a:schemeClr val="tx1"/>
          </a:solidFill>
          <a:latin typeface="+mn-lt"/>
        </a:defRPr>
      </a:lvl3pPr>
      <a:lvl4pPr marL="1600200" indent="-228600" algn="l" rtl="0" eaLnBrk="1" fontAlgn="base" hangingPunct="1">
        <a:spcBef>
          <a:spcPct val="20000"/>
        </a:spcBef>
        <a:spcAft>
          <a:spcPct val="0"/>
        </a:spcAft>
        <a:buClr>
          <a:srgbClr val="003399"/>
        </a:buClr>
        <a:buSzPct val="90000"/>
        <a:buFont typeface="Symbol" pitchFamily="18" charset="2"/>
        <a:buChar char="-"/>
        <a:defRPr sz="1600">
          <a:solidFill>
            <a:schemeClr val="tx1"/>
          </a:solidFill>
          <a:latin typeface="+mn-lt"/>
        </a:defRPr>
      </a:lvl4pPr>
      <a:lvl5pPr marL="2057400" indent="-228600" algn="l" rtl="0" eaLnBrk="1" fontAlgn="base" hangingPunct="1">
        <a:spcBef>
          <a:spcPct val="20000"/>
        </a:spcBef>
        <a:spcAft>
          <a:spcPct val="0"/>
        </a:spcAft>
        <a:buClr>
          <a:srgbClr val="003399"/>
        </a:buClr>
        <a:buSzPct val="90000"/>
        <a:buFont typeface="Symbol" pitchFamily="18" charset="2"/>
        <a:buChar char="-"/>
        <a:defRPr sz="1600">
          <a:solidFill>
            <a:schemeClr val="tx1"/>
          </a:solidFill>
          <a:latin typeface="+mn-lt"/>
        </a:defRPr>
      </a:lvl5pPr>
      <a:lvl6pPr marL="2514600" indent="-228600" algn="l" rtl="0" eaLnBrk="1" fontAlgn="base" hangingPunct="1">
        <a:spcBef>
          <a:spcPct val="20000"/>
        </a:spcBef>
        <a:spcAft>
          <a:spcPct val="0"/>
        </a:spcAft>
        <a:buClr>
          <a:srgbClr val="003399"/>
        </a:buClr>
        <a:buSzPct val="90000"/>
        <a:buFont typeface="Symbol" pitchFamily="18" charset="2"/>
        <a:buChar char="-"/>
        <a:defRPr sz="1600">
          <a:solidFill>
            <a:schemeClr val="tx1"/>
          </a:solidFill>
          <a:latin typeface="+mn-lt"/>
        </a:defRPr>
      </a:lvl6pPr>
      <a:lvl7pPr marL="2971800" indent="-228600" algn="l" rtl="0" eaLnBrk="1" fontAlgn="base" hangingPunct="1">
        <a:spcBef>
          <a:spcPct val="20000"/>
        </a:spcBef>
        <a:spcAft>
          <a:spcPct val="0"/>
        </a:spcAft>
        <a:buClr>
          <a:srgbClr val="003399"/>
        </a:buClr>
        <a:buSzPct val="90000"/>
        <a:buFont typeface="Symbol" pitchFamily="18" charset="2"/>
        <a:buChar char="-"/>
        <a:defRPr sz="1600">
          <a:solidFill>
            <a:schemeClr val="tx1"/>
          </a:solidFill>
          <a:latin typeface="+mn-lt"/>
        </a:defRPr>
      </a:lvl7pPr>
      <a:lvl8pPr marL="3429000" indent="-228600" algn="l" rtl="0" eaLnBrk="1" fontAlgn="base" hangingPunct="1">
        <a:spcBef>
          <a:spcPct val="20000"/>
        </a:spcBef>
        <a:spcAft>
          <a:spcPct val="0"/>
        </a:spcAft>
        <a:buClr>
          <a:srgbClr val="003399"/>
        </a:buClr>
        <a:buSzPct val="90000"/>
        <a:buFont typeface="Symbol" pitchFamily="18" charset="2"/>
        <a:buChar char="-"/>
        <a:defRPr sz="1600">
          <a:solidFill>
            <a:schemeClr val="tx1"/>
          </a:solidFill>
          <a:latin typeface="+mn-lt"/>
        </a:defRPr>
      </a:lvl8pPr>
      <a:lvl9pPr marL="3886200" indent="-228600" algn="l" rtl="0" eaLnBrk="1" fontAlgn="base" hangingPunct="1">
        <a:spcBef>
          <a:spcPct val="20000"/>
        </a:spcBef>
        <a:spcAft>
          <a:spcPct val="0"/>
        </a:spcAft>
        <a:buClr>
          <a:srgbClr val="003399"/>
        </a:buClr>
        <a:buSzPct val="90000"/>
        <a:buFont typeface="Symbol" pitchFamily="18"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250950"/>
            <a:ext cx="7467600" cy="1143000"/>
          </a:xfrm>
        </p:spPr>
        <p:txBody>
          <a:bodyPr/>
          <a:lstStyle/>
          <a:p>
            <a:r>
              <a:rPr lang="en-US" dirty="0" smtClean="0"/>
              <a:t>Using Functional Programming Languages in IBIS-AMI Modeling</a:t>
            </a:r>
            <a:endParaRPr lang="en-US" dirty="0"/>
          </a:p>
        </p:txBody>
      </p:sp>
      <p:sp>
        <p:nvSpPr>
          <p:cNvPr id="3" name="Subtitle 2"/>
          <p:cNvSpPr>
            <a:spLocks noGrp="1"/>
          </p:cNvSpPr>
          <p:nvPr>
            <p:ph type="subTitle" idx="1"/>
          </p:nvPr>
        </p:nvSpPr>
        <p:spPr>
          <a:xfrm>
            <a:off x="533400" y="2393950"/>
            <a:ext cx="5867400" cy="1416050"/>
          </a:xfrm>
        </p:spPr>
        <p:txBody>
          <a:bodyPr/>
          <a:lstStyle/>
          <a:p>
            <a:r>
              <a:rPr lang="en-US" dirty="0" smtClean="0"/>
              <a:t>David Banas</a:t>
            </a:r>
          </a:p>
          <a:p>
            <a:r>
              <a:rPr lang="en-US" dirty="0" smtClean="0"/>
              <a:t>IBIS Open Forum Summit at </a:t>
            </a:r>
            <a:r>
              <a:rPr lang="en-US" dirty="0" smtClean="0"/>
              <a:t>DesignCon, Santa Clara</a:t>
            </a:r>
            <a:endParaRPr lang="en-US" dirty="0" smtClean="0"/>
          </a:p>
          <a:p>
            <a:r>
              <a:rPr lang="en-US" dirty="0" smtClean="0"/>
              <a:t>February </a:t>
            </a:r>
            <a:r>
              <a:rPr lang="en-US" dirty="0" smtClean="0"/>
              <a:t>2, </a:t>
            </a:r>
            <a:r>
              <a:rPr lang="en-US" dirty="0" smtClean="0"/>
              <a:t>2012</a:t>
            </a:r>
          </a:p>
          <a:p>
            <a:r>
              <a:rPr lang="en-US" dirty="0" smtClean="0"/>
              <a:t>Version: </a:t>
            </a:r>
            <a:r>
              <a:rPr lang="en-US" dirty="0" smtClean="0"/>
              <a:t>1.0</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 Outline</a:t>
            </a:r>
            <a:endParaRPr lang="en-US" dirty="0"/>
          </a:p>
        </p:txBody>
      </p:sp>
      <p:sp>
        <p:nvSpPr>
          <p:cNvPr id="3" name="Content Placeholder 2"/>
          <p:cNvSpPr>
            <a:spLocks noGrp="1"/>
          </p:cNvSpPr>
          <p:nvPr>
            <p:ph idx="1"/>
          </p:nvPr>
        </p:nvSpPr>
        <p:spPr/>
        <p:txBody>
          <a:bodyPr/>
          <a:lstStyle/>
          <a:p>
            <a:r>
              <a:rPr lang="en-US" dirty="0" smtClean="0">
                <a:solidFill>
                  <a:schemeClr val="bg2"/>
                </a:solidFill>
              </a:rPr>
              <a:t>What are functional languages?</a:t>
            </a:r>
          </a:p>
          <a:p>
            <a:r>
              <a:rPr lang="en-US" dirty="0" smtClean="0">
                <a:solidFill>
                  <a:schemeClr val="bg2"/>
                </a:solidFill>
              </a:rPr>
              <a:t>Why </a:t>
            </a:r>
            <a:r>
              <a:rPr lang="en-US" dirty="0" smtClean="0">
                <a:solidFill>
                  <a:schemeClr val="bg2"/>
                </a:solidFill>
              </a:rPr>
              <a:t>functional languages?</a:t>
            </a:r>
          </a:p>
          <a:p>
            <a:r>
              <a:rPr lang="en-US" dirty="0" smtClean="0">
                <a:solidFill>
                  <a:schemeClr val="bg2"/>
                </a:solidFill>
              </a:rPr>
              <a:t>Where/how are/can they be used?</a:t>
            </a:r>
          </a:p>
          <a:p>
            <a:r>
              <a:rPr lang="en-US" dirty="0" smtClean="0"/>
              <a:t>How do they compare to C?</a:t>
            </a:r>
          </a:p>
          <a:p>
            <a:r>
              <a:rPr lang="en-US" dirty="0" smtClean="0">
                <a:solidFill>
                  <a:schemeClr val="bg2"/>
                </a:solidFill>
              </a:rPr>
              <a:t>Q&amp;A</a:t>
            </a:r>
          </a:p>
          <a:p>
            <a:endParaRPr lang="en-US" dirty="0"/>
          </a:p>
        </p:txBody>
      </p:sp>
      <p:sp>
        <p:nvSpPr>
          <p:cNvPr id="4" name="Slide Number Placeholder 3"/>
          <p:cNvSpPr>
            <a:spLocks noGrp="1"/>
          </p:cNvSpPr>
          <p:nvPr>
            <p:ph type="sldNum" sz="quarter" idx="10"/>
          </p:nvPr>
        </p:nvSpPr>
        <p:spPr/>
        <p:txBody>
          <a:bodyPr/>
          <a:lstStyle/>
          <a:p>
            <a:pPr>
              <a:defRPr/>
            </a:pPr>
            <a:fld id="{6CE5E3FE-A279-48DF-B3FF-4EAF46D5DB6F}" type="slidenum">
              <a:rPr lang="en-US" smtClean="0"/>
              <a:pPr>
                <a:defRPr/>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6CE5E3FE-A279-48DF-B3FF-4EAF46D5DB6F}" type="slidenum">
              <a:rPr lang="en-US" smtClean="0"/>
              <a:pPr>
                <a:defRPr/>
              </a:pPr>
              <a:t>11</a:t>
            </a:fld>
            <a:endParaRPr lang="en-US" dirty="0"/>
          </a:p>
        </p:txBody>
      </p:sp>
      <p:pic>
        <p:nvPicPr>
          <p:cNvPr id="1026" name="Picture 2" descr="http://www.haskell.org/wikiupload/a/a3/Model_Comparison.png"/>
          <p:cNvPicPr>
            <a:picLocks noChangeAspect="1" noChangeArrowheads="1"/>
          </p:cNvPicPr>
          <p:nvPr/>
        </p:nvPicPr>
        <p:blipFill>
          <a:blip r:embed="rId2"/>
          <a:srcRect/>
          <a:stretch>
            <a:fillRect/>
          </a:stretch>
        </p:blipFill>
        <p:spPr bwMode="auto">
          <a:xfrm>
            <a:off x="749300" y="0"/>
            <a:ext cx="7635421" cy="632750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 on previous graph</a:t>
            </a:r>
            <a:endParaRPr lang="en-US" dirty="0"/>
          </a:p>
        </p:txBody>
      </p:sp>
      <p:sp>
        <p:nvSpPr>
          <p:cNvPr id="3" name="Content Placeholder 2"/>
          <p:cNvSpPr>
            <a:spLocks noGrp="1"/>
          </p:cNvSpPr>
          <p:nvPr>
            <p:ph idx="1"/>
          </p:nvPr>
        </p:nvSpPr>
        <p:spPr>
          <a:xfrm>
            <a:off x="350838" y="1364104"/>
            <a:ext cx="8331200" cy="4886793"/>
          </a:xfrm>
        </p:spPr>
        <p:txBody>
          <a:bodyPr>
            <a:normAutofit fontScale="92500" lnSpcReduction="20000"/>
          </a:bodyPr>
          <a:lstStyle/>
          <a:p>
            <a:r>
              <a:rPr lang="en-US" dirty="0" smtClean="0"/>
              <a:t>The agreement between the Haskell model and Hspice AC sweep, with regard to spectral magnitude, is excellent, out past </a:t>
            </a:r>
            <a:r>
              <a:rPr lang="en-US" u="sng" dirty="0" smtClean="0"/>
              <a:t>16 GHz</a:t>
            </a:r>
            <a:r>
              <a:rPr lang="en-US" dirty="0" smtClean="0"/>
              <a:t>.</a:t>
            </a:r>
          </a:p>
          <a:p>
            <a:r>
              <a:rPr lang="en-US" dirty="0" smtClean="0"/>
              <a:t>The spurs in the C model transfer function at 5, 10, and 15 GHz are due to a well understood bug in the C code, which is easy to fix. </a:t>
            </a:r>
          </a:p>
          <a:p>
            <a:r>
              <a:rPr lang="en-US" dirty="0" smtClean="0"/>
              <a:t>The flipped up tail near the end of the Haskell model spectral magnitude curve is reminiscent of aliasing, but I'm puzzled as to why the same effect is not present in the C model. </a:t>
            </a:r>
          </a:p>
          <a:p>
            <a:r>
              <a:rPr lang="en-US" dirty="0" smtClean="0"/>
              <a:t>Finally, it is necessary to offset the HSpice results by -36 dB, in order to match the </a:t>
            </a:r>
            <a:r>
              <a:rPr lang="en-US" dirty="0" smtClean="0"/>
              <a:t>three </a:t>
            </a:r>
            <a:r>
              <a:rPr lang="en-US" dirty="0" smtClean="0"/>
              <a:t>models. I don't understand where this normalization error is creeping into the process. </a:t>
            </a:r>
          </a:p>
        </p:txBody>
      </p:sp>
      <p:sp>
        <p:nvSpPr>
          <p:cNvPr id="4" name="Slide Number Placeholder 3"/>
          <p:cNvSpPr>
            <a:spLocks noGrp="1"/>
          </p:cNvSpPr>
          <p:nvPr>
            <p:ph type="sldNum" sz="quarter" idx="10"/>
          </p:nvPr>
        </p:nvSpPr>
        <p:spPr/>
        <p:txBody>
          <a:bodyPr/>
          <a:lstStyle/>
          <a:p>
            <a:pPr>
              <a:defRPr/>
            </a:pPr>
            <a:fld id="{6CE5E3FE-A279-48DF-B3FF-4EAF46D5DB6F}" type="slidenum">
              <a:rPr lang="en-US" smtClean="0"/>
              <a:pPr>
                <a:defRPr/>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Haskell vs. C Performance Comparison</a:t>
            </a:r>
            <a:endParaRPr lang="en-US" dirty="0"/>
          </a:p>
        </p:txBody>
      </p:sp>
      <p:sp>
        <p:nvSpPr>
          <p:cNvPr id="3" name="Content Placeholder 2"/>
          <p:cNvSpPr>
            <a:spLocks noGrp="1"/>
          </p:cNvSpPr>
          <p:nvPr>
            <p:ph idx="1"/>
          </p:nvPr>
        </p:nvSpPr>
        <p:spPr/>
        <p:txBody>
          <a:bodyPr/>
          <a:lstStyle/>
          <a:p>
            <a:r>
              <a:rPr lang="en-US" dirty="0" smtClean="0"/>
              <a:t>(Stay tuned…)</a:t>
            </a:r>
            <a:endParaRPr lang="en-US" dirty="0"/>
          </a:p>
        </p:txBody>
      </p:sp>
      <p:sp>
        <p:nvSpPr>
          <p:cNvPr id="4" name="Slide Number Placeholder 3"/>
          <p:cNvSpPr>
            <a:spLocks noGrp="1"/>
          </p:cNvSpPr>
          <p:nvPr>
            <p:ph type="sldNum" sz="quarter" idx="10"/>
          </p:nvPr>
        </p:nvSpPr>
        <p:spPr/>
        <p:txBody>
          <a:bodyPr/>
          <a:lstStyle/>
          <a:p>
            <a:pPr>
              <a:defRPr/>
            </a:pPr>
            <a:fld id="{6CE5E3FE-A279-48DF-B3FF-4EAF46D5DB6F}" type="slidenum">
              <a:rPr lang="en-US" smtClean="0"/>
              <a:pPr>
                <a:defRPr/>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 Outline</a:t>
            </a:r>
            <a:endParaRPr lang="en-US" dirty="0"/>
          </a:p>
        </p:txBody>
      </p:sp>
      <p:sp>
        <p:nvSpPr>
          <p:cNvPr id="3" name="Content Placeholder 2"/>
          <p:cNvSpPr>
            <a:spLocks noGrp="1"/>
          </p:cNvSpPr>
          <p:nvPr>
            <p:ph idx="1"/>
          </p:nvPr>
        </p:nvSpPr>
        <p:spPr/>
        <p:txBody>
          <a:bodyPr/>
          <a:lstStyle/>
          <a:p>
            <a:r>
              <a:rPr lang="en-US" dirty="0" smtClean="0">
                <a:solidFill>
                  <a:schemeClr val="bg2"/>
                </a:solidFill>
              </a:rPr>
              <a:t>What are functional languages?</a:t>
            </a:r>
          </a:p>
          <a:p>
            <a:r>
              <a:rPr lang="en-US" dirty="0" smtClean="0">
                <a:solidFill>
                  <a:schemeClr val="bg2"/>
                </a:solidFill>
              </a:rPr>
              <a:t>Why </a:t>
            </a:r>
            <a:r>
              <a:rPr lang="en-US" dirty="0" smtClean="0">
                <a:solidFill>
                  <a:schemeClr val="bg2"/>
                </a:solidFill>
              </a:rPr>
              <a:t>functional languages?</a:t>
            </a:r>
          </a:p>
          <a:p>
            <a:r>
              <a:rPr lang="en-US" dirty="0" smtClean="0">
                <a:solidFill>
                  <a:schemeClr val="bg2"/>
                </a:solidFill>
              </a:rPr>
              <a:t>Where/how are/can they be used?</a:t>
            </a:r>
          </a:p>
          <a:p>
            <a:r>
              <a:rPr lang="en-US" dirty="0" smtClean="0">
                <a:solidFill>
                  <a:schemeClr val="bg2"/>
                </a:solidFill>
              </a:rPr>
              <a:t>How do they compare to C?</a:t>
            </a:r>
          </a:p>
          <a:p>
            <a:r>
              <a:rPr lang="en-US" dirty="0" smtClean="0"/>
              <a:t>Q&amp;A</a:t>
            </a:r>
          </a:p>
          <a:p>
            <a:endParaRPr lang="en-US" dirty="0"/>
          </a:p>
        </p:txBody>
      </p:sp>
      <p:sp>
        <p:nvSpPr>
          <p:cNvPr id="4" name="Slide Number Placeholder 3"/>
          <p:cNvSpPr>
            <a:spLocks noGrp="1"/>
          </p:cNvSpPr>
          <p:nvPr>
            <p:ph type="sldNum" sz="quarter" idx="10"/>
          </p:nvPr>
        </p:nvSpPr>
        <p:spPr/>
        <p:txBody>
          <a:bodyPr/>
          <a:lstStyle/>
          <a:p>
            <a:pPr>
              <a:defRPr/>
            </a:pPr>
            <a:fld id="{6CE5E3FE-A279-48DF-B3FF-4EAF46D5DB6F}" type="slidenum">
              <a:rPr lang="en-US" smtClean="0"/>
              <a:pPr>
                <a:defRPr/>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 Outline</a:t>
            </a:r>
            <a:endParaRPr lang="en-US" dirty="0"/>
          </a:p>
        </p:txBody>
      </p:sp>
      <p:sp>
        <p:nvSpPr>
          <p:cNvPr id="3" name="Content Placeholder 2"/>
          <p:cNvSpPr>
            <a:spLocks noGrp="1"/>
          </p:cNvSpPr>
          <p:nvPr>
            <p:ph idx="1"/>
          </p:nvPr>
        </p:nvSpPr>
        <p:spPr/>
        <p:txBody>
          <a:bodyPr/>
          <a:lstStyle/>
          <a:p>
            <a:r>
              <a:rPr lang="en-US" dirty="0" smtClean="0"/>
              <a:t>What are functional languages?</a:t>
            </a:r>
          </a:p>
          <a:p>
            <a:r>
              <a:rPr lang="en-US" dirty="0" smtClean="0"/>
              <a:t>Why </a:t>
            </a:r>
            <a:r>
              <a:rPr lang="en-US" dirty="0" smtClean="0"/>
              <a:t>functional languages?</a:t>
            </a:r>
          </a:p>
          <a:p>
            <a:r>
              <a:rPr lang="en-US" dirty="0" smtClean="0"/>
              <a:t>Where/how are/can they be used?</a:t>
            </a:r>
          </a:p>
          <a:p>
            <a:r>
              <a:rPr lang="en-US" dirty="0" smtClean="0"/>
              <a:t>How do they compare to C?</a:t>
            </a:r>
          </a:p>
          <a:p>
            <a:r>
              <a:rPr lang="en-US" dirty="0" smtClean="0"/>
              <a:t>Q&amp;A</a:t>
            </a:r>
          </a:p>
          <a:p>
            <a:endParaRPr lang="en-US" dirty="0"/>
          </a:p>
        </p:txBody>
      </p:sp>
      <p:sp>
        <p:nvSpPr>
          <p:cNvPr id="4" name="Slide Number Placeholder 3"/>
          <p:cNvSpPr>
            <a:spLocks noGrp="1"/>
          </p:cNvSpPr>
          <p:nvPr>
            <p:ph type="sldNum" sz="quarter" idx="10"/>
          </p:nvPr>
        </p:nvSpPr>
        <p:spPr/>
        <p:txBody>
          <a:bodyPr/>
          <a:lstStyle/>
          <a:p>
            <a:pPr>
              <a:defRPr/>
            </a:pPr>
            <a:fld id="{6CE5E3FE-A279-48DF-B3FF-4EAF46D5DB6F}" type="slidenum">
              <a:rPr lang="en-US" smtClean="0"/>
              <a:pPr>
                <a:defRPr/>
              </a:pPr>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 Outline</a:t>
            </a:r>
            <a:endParaRPr lang="en-US" dirty="0"/>
          </a:p>
        </p:txBody>
      </p:sp>
      <p:sp>
        <p:nvSpPr>
          <p:cNvPr id="3" name="Content Placeholder 2"/>
          <p:cNvSpPr>
            <a:spLocks noGrp="1"/>
          </p:cNvSpPr>
          <p:nvPr>
            <p:ph idx="1"/>
          </p:nvPr>
        </p:nvSpPr>
        <p:spPr/>
        <p:txBody>
          <a:bodyPr/>
          <a:lstStyle/>
          <a:p>
            <a:r>
              <a:rPr lang="en-US" dirty="0" smtClean="0"/>
              <a:t>What are functional languages?</a:t>
            </a:r>
          </a:p>
          <a:p>
            <a:r>
              <a:rPr lang="en-US" dirty="0" smtClean="0">
                <a:solidFill>
                  <a:schemeClr val="bg2"/>
                </a:solidFill>
              </a:rPr>
              <a:t>Why </a:t>
            </a:r>
            <a:r>
              <a:rPr lang="en-US" dirty="0" smtClean="0">
                <a:solidFill>
                  <a:schemeClr val="bg2"/>
                </a:solidFill>
              </a:rPr>
              <a:t>functional languages?</a:t>
            </a:r>
          </a:p>
          <a:p>
            <a:r>
              <a:rPr lang="en-US" dirty="0" smtClean="0">
                <a:solidFill>
                  <a:schemeClr val="bg2"/>
                </a:solidFill>
              </a:rPr>
              <a:t>Where/how are/can they be used?</a:t>
            </a:r>
          </a:p>
          <a:p>
            <a:r>
              <a:rPr lang="en-US" dirty="0" smtClean="0">
                <a:solidFill>
                  <a:schemeClr val="bg2"/>
                </a:solidFill>
              </a:rPr>
              <a:t>How do they compare to C?</a:t>
            </a:r>
          </a:p>
          <a:p>
            <a:r>
              <a:rPr lang="en-US" dirty="0" smtClean="0">
                <a:solidFill>
                  <a:schemeClr val="bg2"/>
                </a:solidFill>
              </a:rPr>
              <a:t>Q&amp;A</a:t>
            </a:r>
          </a:p>
          <a:p>
            <a:endParaRPr lang="en-US" dirty="0"/>
          </a:p>
        </p:txBody>
      </p:sp>
      <p:sp>
        <p:nvSpPr>
          <p:cNvPr id="4" name="Slide Number Placeholder 3"/>
          <p:cNvSpPr>
            <a:spLocks noGrp="1"/>
          </p:cNvSpPr>
          <p:nvPr>
            <p:ph type="sldNum" sz="quarter" idx="10"/>
          </p:nvPr>
        </p:nvSpPr>
        <p:spPr/>
        <p:txBody>
          <a:bodyPr/>
          <a:lstStyle/>
          <a:p>
            <a:pPr>
              <a:defRPr/>
            </a:pPr>
            <a:fld id="{6CE5E3FE-A279-48DF-B3FF-4EAF46D5DB6F}" type="slidenum">
              <a:rPr lang="en-US" smtClean="0"/>
              <a:pPr>
                <a:defRPr/>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a:t>
            </a:r>
            <a:r>
              <a:rPr lang="en-US" i="1" dirty="0" smtClean="0"/>
              <a:t>functional</a:t>
            </a:r>
            <a:r>
              <a:rPr lang="en-US" dirty="0" smtClean="0"/>
              <a:t> languages?</a:t>
            </a:r>
            <a:endParaRPr lang="en-US" dirty="0"/>
          </a:p>
        </p:txBody>
      </p:sp>
      <p:sp>
        <p:nvSpPr>
          <p:cNvPr id="3" name="Content Placeholder 2"/>
          <p:cNvSpPr>
            <a:spLocks noGrp="1"/>
          </p:cNvSpPr>
          <p:nvPr>
            <p:ph idx="1"/>
          </p:nvPr>
        </p:nvSpPr>
        <p:spPr>
          <a:xfrm>
            <a:off x="350838" y="1187450"/>
            <a:ext cx="8331200" cy="1290027"/>
          </a:xfrm>
        </p:spPr>
        <p:txBody>
          <a:bodyPr>
            <a:normAutofit fontScale="77500" lnSpcReduction="20000"/>
          </a:bodyPr>
          <a:lstStyle/>
          <a:p>
            <a:r>
              <a:rPr lang="en-US" dirty="0" smtClean="0"/>
              <a:t>They are a means of expressing a desired computation, at a higher level of abstraction than is provided by </a:t>
            </a:r>
            <a:r>
              <a:rPr lang="en-US" i="1" dirty="0" smtClean="0"/>
              <a:t>imperative</a:t>
            </a:r>
            <a:r>
              <a:rPr lang="en-US" dirty="0" smtClean="0"/>
              <a:t> languages.</a:t>
            </a:r>
          </a:p>
          <a:p>
            <a:r>
              <a:rPr lang="en-US" dirty="0" smtClean="0"/>
              <a:t>Consider the generation of the Fibonacci sequence:</a:t>
            </a:r>
          </a:p>
        </p:txBody>
      </p:sp>
      <p:sp>
        <p:nvSpPr>
          <p:cNvPr id="4" name="Slide Number Placeholder 3"/>
          <p:cNvSpPr>
            <a:spLocks noGrp="1"/>
          </p:cNvSpPr>
          <p:nvPr>
            <p:ph type="sldNum" sz="quarter" idx="10"/>
          </p:nvPr>
        </p:nvSpPr>
        <p:spPr/>
        <p:txBody>
          <a:bodyPr/>
          <a:lstStyle/>
          <a:p>
            <a:pPr>
              <a:defRPr/>
            </a:pPr>
            <a:fld id="{6CE5E3FE-A279-48DF-B3FF-4EAF46D5DB6F}" type="slidenum">
              <a:rPr lang="en-US" smtClean="0"/>
              <a:pPr>
                <a:defRPr/>
              </a:pPr>
              <a:t>4</a:t>
            </a:fld>
            <a:endParaRPr lang="en-US" dirty="0"/>
          </a:p>
        </p:txBody>
      </p:sp>
      <p:sp>
        <p:nvSpPr>
          <p:cNvPr id="8" name="Content Placeholder 2"/>
          <p:cNvSpPr txBox="1">
            <a:spLocks/>
          </p:cNvSpPr>
          <p:nvPr/>
        </p:nvSpPr>
        <p:spPr bwMode="auto">
          <a:xfrm>
            <a:off x="1038592" y="2476988"/>
            <a:ext cx="7628670" cy="37518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40000" lnSpcReduction="20000"/>
          </a:bodyPr>
          <a:lstStyle/>
          <a:p>
            <a:pPr marL="342900" indent="-342900" eaLnBrk="1" hangingPunct="1">
              <a:spcBef>
                <a:spcPct val="20000"/>
              </a:spcBef>
              <a:buClr>
                <a:srgbClr val="003399"/>
              </a:buClr>
              <a:buSzPct val="75000"/>
            </a:pPr>
            <a:r>
              <a:rPr lang="en-US" sz="2800" b="1" dirty="0" smtClean="0">
                <a:latin typeface="Courier New" pitchFamily="49" charset="0"/>
                <a:cs typeface="Courier New" pitchFamily="49" charset="0"/>
              </a:rPr>
              <a:t>// Fibonacci numbers, imperative </a:t>
            </a:r>
            <a:r>
              <a:rPr lang="en-US" sz="2800" b="1" dirty="0" smtClean="0">
                <a:latin typeface="Courier New" pitchFamily="49" charset="0"/>
                <a:cs typeface="Courier New" pitchFamily="49" charset="0"/>
              </a:rPr>
              <a:t>style (C++, 10 lines)</a:t>
            </a:r>
          </a:p>
          <a:p>
            <a:pPr marL="342900" indent="-342900" eaLnBrk="1" hangingPunct="1">
              <a:spcBef>
                <a:spcPct val="20000"/>
              </a:spcBef>
              <a:buClr>
                <a:srgbClr val="003399"/>
              </a:buClr>
              <a:buSzPct val="75000"/>
            </a:pPr>
            <a:r>
              <a:rPr lang="en-US" sz="2800" dirty="0" smtClean="0">
                <a:latin typeface="Courier New" pitchFamily="49" charset="0"/>
                <a:cs typeface="Courier New" pitchFamily="49" charset="0"/>
              </a:rPr>
              <a:t>int </a:t>
            </a:r>
            <a:r>
              <a:rPr lang="en-US" sz="2800" dirty="0" smtClean="0">
                <a:latin typeface="Courier New" pitchFamily="49" charset="0"/>
                <a:cs typeface="Courier New" pitchFamily="49" charset="0"/>
              </a:rPr>
              <a:t>fibonacci(int iterations) </a:t>
            </a:r>
            <a:r>
              <a:rPr lang="en-US" sz="2800" dirty="0" smtClean="0">
                <a:latin typeface="Courier New" pitchFamily="49" charset="0"/>
                <a:cs typeface="Courier New" pitchFamily="49" charset="0"/>
              </a:rPr>
              <a:t>{</a:t>
            </a:r>
          </a:p>
          <a:p>
            <a:pPr marL="342900" indent="-342900" eaLnBrk="1" hangingPunct="1">
              <a:spcBef>
                <a:spcPct val="20000"/>
              </a:spcBef>
              <a:buClr>
                <a:srgbClr val="003399"/>
              </a:buClr>
              <a:buSzPct val="75000"/>
            </a:pPr>
            <a:r>
              <a:rPr lang="en-US" sz="2800" dirty="0" smtClean="0">
                <a:latin typeface="Courier New" pitchFamily="49" charset="0"/>
                <a:cs typeface="Courier New" pitchFamily="49" charset="0"/>
              </a:rPr>
              <a:t> </a:t>
            </a:r>
            <a:r>
              <a:rPr lang="en-US" sz="2800" dirty="0" smtClean="0">
                <a:latin typeface="Courier New" pitchFamily="49" charset="0"/>
                <a:cs typeface="Courier New" pitchFamily="49" charset="0"/>
              </a:rPr>
              <a:t> int </a:t>
            </a:r>
            <a:r>
              <a:rPr lang="en-US" sz="2800" dirty="0" smtClean="0">
                <a:latin typeface="Courier New" pitchFamily="49" charset="0"/>
                <a:cs typeface="Courier New" pitchFamily="49" charset="0"/>
              </a:rPr>
              <a:t>first = 0, second = 1; // seed </a:t>
            </a:r>
            <a:r>
              <a:rPr lang="en-US" sz="2800" dirty="0" smtClean="0">
                <a:latin typeface="Courier New" pitchFamily="49" charset="0"/>
                <a:cs typeface="Courier New" pitchFamily="49" charset="0"/>
              </a:rPr>
              <a:t>values</a:t>
            </a:r>
          </a:p>
          <a:p>
            <a:pPr marL="342900" indent="-342900" eaLnBrk="1" hangingPunct="1">
              <a:spcBef>
                <a:spcPct val="20000"/>
              </a:spcBef>
              <a:buClr>
                <a:srgbClr val="003399"/>
              </a:buClr>
              <a:buSzPct val="75000"/>
            </a:pPr>
            <a:r>
              <a:rPr lang="en-US" sz="2800" dirty="0" smtClean="0">
                <a:latin typeface="Courier New" pitchFamily="49" charset="0"/>
                <a:cs typeface="Courier New" pitchFamily="49" charset="0"/>
              </a:rPr>
              <a:t> </a:t>
            </a:r>
            <a:r>
              <a:rPr lang="en-US" sz="2800" dirty="0" smtClean="0">
                <a:latin typeface="Courier New" pitchFamily="49" charset="0"/>
                <a:cs typeface="Courier New" pitchFamily="49" charset="0"/>
              </a:rPr>
              <a:t> for </a:t>
            </a:r>
            <a:r>
              <a:rPr lang="en-US" sz="2800" dirty="0" smtClean="0">
                <a:latin typeface="Courier New" pitchFamily="49" charset="0"/>
                <a:cs typeface="Courier New" pitchFamily="49" charset="0"/>
              </a:rPr>
              <a:t>(int i = 0; i &lt; iterations; ++i) </a:t>
            </a:r>
            <a:r>
              <a:rPr lang="en-US" sz="2800" dirty="0" smtClean="0">
                <a:latin typeface="Courier New" pitchFamily="49" charset="0"/>
                <a:cs typeface="Courier New" pitchFamily="49" charset="0"/>
              </a:rPr>
              <a:t>{</a:t>
            </a:r>
          </a:p>
          <a:p>
            <a:pPr marL="342900" indent="-342900" eaLnBrk="1" hangingPunct="1">
              <a:spcBef>
                <a:spcPct val="20000"/>
              </a:spcBef>
              <a:buClr>
                <a:srgbClr val="003399"/>
              </a:buClr>
              <a:buSzPct val="75000"/>
            </a:pPr>
            <a:r>
              <a:rPr lang="en-US" sz="2800" dirty="0" smtClean="0">
                <a:latin typeface="Courier New" pitchFamily="49" charset="0"/>
                <a:cs typeface="Courier New" pitchFamily="49" charset="0"/>
              </a:rPr>
              <a:t> </a:t>
            </a:r>
            <a:r>
              <a:rPr lang="en-US" sz="2800" dirty="0" smtClean="0">
                <a:latin typeface="Courier New" pitchFamily="49" charset="0"/>
                <a:cs typeface="Courier New" pitchFamily="49" charset="0"/>
              </a:rPr>
              <a:t>   int </a:t>
            </a:r>
            <a:r>
              <a:rPr lang="en-US" sz="2800" dirty="0" smtClean="0">
                <a:latin typeface="Courier New" pitchFamily="49" charset="0"/>
                <a:cs typeface="Courier New" pitchFamily="49" charset="0"/>
              </a:rPr>
              <a:t>sum = first + </a:t>
            </a:r>
            <a:r>
              <a:rPr lang="en-US" sz="2800" dirty="0" smtClean="0">
                <a:latin typeface="Courier New" pitchFamily="49" charset="0"/>
                <a:cs typeface="Courier New" pitchFamily="49" charset="0"/>
              </a:rPr>
              <a:t>second;</a:t>
            </a:r>
          </a:p>
          <a:p>
            <a:pPr marL="342900" indent="-342900" eaLnBrk="1" hangingPunct="1">
              <a:spcBef>
                <a:spcPct val="20000"/>
              </a:spcBef>
              <a:buClr>
                <a:srgbClr val="003399"/>
              </a:buClr>
              <a:buSzPct val="75000"/>
            </a:pPr>
            <a:r>
              <a:rPr lang="en-US" sz="2800" dirty="0" smtClean="0">
                <a:latin typeface="Courier New" pitchFamily="49" charset="0"/>
                <a:cs typeface="Courier New" pitchFamily="49" charset="0"/>
              </a:rPr>
              <a:t> </a:t>
            </a:r>
            <a:r>
              <a:rPr lang="en-US" sz="2800" dirty="0" smtClean="0">
                <a:latin typeface="Courier New" pitchFamily="49" charset="0"/>
                <a:cs typeface="Courier New" pitchFamily="49" charset="0"/>
              </a:rPr>
              <a:t>   first </a:t>
            </a:r>
            <a:r>
              <a:rPr lang="en-US" sz="2800" dirty="0" smtClean="0">
                <a:latin typeface="Courier New" pitchFamily="49" charset="0"/>
                <a:cs typeface="Courier New" pitchFamily="49" charset="0"/>
              </a:rPr>
              <a:t>= </a:t>
            </a:r>
            <a:r>
              <a:rPr lang="en-US" sz="2800" dirty="0" smtClean="0">
                <a:latin typeface="Courier New" pitchFamily="49" charset="0"/>
                <a:cs typeface="Courier New" pitchFamily="49" charset="0"/>
              </a:rPr>
              <a:t>second;</a:t>
            </a:r>
          </a:p>
          <a:p>
            <a:pPr marL="342900" indent="-342900" eaLnBrk="1" hangingPunct="1">
              <a:spcBef>
                <a:spcPct val="20000"/>
              </a:spcBef>
              <a:buClr>
                <a:srgbClr val="003399"/>
              </a:buClr>
              <a:buSzPct val="75000"/>
            </a:pPr>
            <a:r>
              <a:rPr lang="en-US" sz="2800" dirty="0" smtClean="0">
                <a:latin typeface="Courier New" pitchFamily="49" charset="0"/>
                <a:cs typeface="Courier New" pitchFamily="49" charset="0"/>
              </a:rPr>
              <a:t> </a:t>
            </a:r>
            <a:r>
              <a:rPr lang="en-US" sz="2800" dirty="0" smtClean="0">
                <a:latin typeface="Courier New" pitchFamily="49" charset="0"/>
                <a:cs typeface="Courier New" pitchFamily="49" charset="0"/>
              </a:rPr>
              <a:t>   second </a:t>
            </a:r>
            <a:r>
              <a:rPr lang="en-US" sz="2800" dirty="0" smtClean="0">
                <a:latin typeface="Courier New" pitchFamily="49" charset="0"/>
                <a:cs typeface="Courier New" pitchFamily="49" charset="0"/>
              </a:rPr>
              <a:t>= sum</a:t>
            </a:r>
            <a:r>
              <a:rPr lang="en-US" sz="2800" dirty="0" smtClean="0">
                <a:latin typeface="Courier New" pitchFamily="49" charset="0"/>
                <a:cs typeface="Courier New" pitchFamily="49" charset="0"/>
              </a:rPr>
              <a:t>;</a:t>
            </a:r>
          </a:p>
          <a:p>
            <a:pPr marL="342900" indent="-342900" eaLnBrk="1" hangingPunct="1">
              <a:spcBef>
                <a:spcPct val="20000"/>
              </a:spcBef>
              <a:buClr>
                <a:srgbClr val="003399"/>
              </a:buClr>
              <a:buSzPct val="75000"/>
            </a:pPr>
            <a:r>
              <a:rPr lang="en-US" sz="2800" dirty="0" smtClean="0">
                <a:latin typeface="Courier New" pitchFamily="49" charset="0"/>
                <a:cs typeface="Courier New" pitchFamily="49" charset="0"/>
              </a:rPr>
              <a:t> </a:t>
            </a:r>
            <a:r>
              <a:rPr lang="en-US" sz="2800" dirty="0" smtClean="0">
                <a:latin typeface="Courier New" pitchFamily="49" charset="0"/>
                <a:cs typeface="Courier New" pitchFamily="49" charset="0"/>
              </a:rPr>
              <a:t> }</a:t>
            </a:r>
          </a:p>
          <a:p>
            <a:pPr marL="342900" indent="-342900" eaLnBrk="1" hangingPunct="1">
              <a:spcBef>
                <a:spcPct val="20000"/>
              </a:spcBef>
              <a:buClr>
                <a:srgbClr val="003399"/>
              </a:buClr>
              <a:buSzPct val="75000"/>
            </a:pPr>
            <a:r>
              <a:rPr lang="en-US" sz="2800" dirty="0" smtClean="0">
                <a:latin typeface="Courier New" pitchFamily="49" charset="0"/>
                <a:cs typeface="Courier New" pitchFamily="49" charset="0"/>
              </a:rPr>
              <a:t> </a:t>
            </a:r>
            <a:r>
              <a:rPr lang="en-US" sz="2800" dirty="0" smtClean="0">
                <a:latin typeface="Courier New" pitchFamily="49" charset="0"/>
                <a:cs typeface="Courier New" pitchFamily="49" charset="0"/>
              </a:rPr>
              <a:t> return </a:t>
            </a:r>
            <a:r>
              <a:rPr lang="en-US" sz="2800" dirty="0" smtClean="0">
                <a:latin typeface="Courier New" pitchFamily="49" charset="0"/>
                <a:cs typeface="Courier New" pitchFamily="49" charset="0"/>
              </a:rPr>
              <a:t>first</a:t>
            </a:r>
            <a:r>
              <a:rPr lang="en-US" sz="2800" dirty="0" smtClean="0">
                <a:latin typeface="Courier New" pitchFamily="49" charset="0"/>
                <a:cs typeface="Courier New" pitchFamily="49" charset="0"/>
              </a:rPr>
              <a:t>;</a:t>
            </a:r>
          </a:p>
          <a:p>
            <a:pPr marL="342900" indent="-342900" eaLnBrk="1" hangingPunct="1">
              <a:spcBef>
                <a:spcPct val="20000"/>
              </a:spcBef>
              <a:buClr>
                <a:srgbClr val="003399"/>
              </a:buClr>
              <a:buSzPct val="75000"/>
            </a:pPr>
            <a:r>
              <a:rPr lang="en-US" sz="2800" dirty="0" smtClean="0">
                <a:latin typeface="Courier New" pitchFamily="49" charset="0"/>
                <a:cs typeface="Courier New" pitchFamily="49" charset="0"/>
              </a:rPr>
              <a:t>}</a:t>
            </a:r>
          </a:p>
          <a:p>
            <a:pPr marL="342900" indent="-342900" eaLnBrk="1" hangingPunct="1">
              <a:spcBef>
                <a:spcPct val="20000"/>
              </a:spcBef>
              <a:buClr>
                <a:srgbClr val="003399"/>
              </a:buClr>
              <a:buSzPct val="75000"/>
            </a:pPr>
            <a:r>
              <a:rPr lang="en-US" sz="2800" dirty="0" smtClean="0">
                <a:latin typeface="Courier New" pitchFamily="49" charset="0"/>
                <a:cs typeface="Courier New" pitchFamily="49" charset="0"/>
              </a:rPr>
              <a:t>std</a:t>
            </a:r>
            <a:r>
              <a:rPr lang="en-US" sz="2800" dirty="0" smtClean="0">
                <a:latin typeface="Courier New" pitchFamily="49" charset="0"/>
                <a:cs typeface="Courier New" pitchFamily="49" charset="0"/>
              </a:rPr>
              <a:t>::cout &lt;&lt; fibonacci(10) &lt;&lt; "\n"; </a:t>
            </a:r>
          </a:p>
          <a:p>
            <a:pPr marL="342900" marR="0" lvl="0" indent="-342900" algn="l" defTabSz="914400" rtl="0" eaLnBrk="1" fontAlgn="base" latinLnBrk="0" hangingPunct="1">
              <a:lnSpc>
                <a:spcPct val="100000"/>
              </a:lnSpc>
              <a:spcBef>
                <a:spcPct val="20000"/>
              </a:spcBef>
              <a:spcAft>
                <a:spcPct val="0"/>
              </a:spcAft>
              <a:buClr>
                <a:srgbClr val="003399"/>
              </a:buClr>
              <a:buSzPct val="75000"/>
              <a:tabLst/>
              <a:defRPr/>
            </a:pPr>
            <a:endParaRPr kumimoji="0" lang="en-US" sz="2800" b="0" i="0" u="none" strike="noStrike" kern="0" cap="none" spc="0" normalizeH="0" baseline="0" noProof="0" dirty="0" smtClean="0">
              <a:ln>
                <a:noFill/>
              </a:ln>
              <a:solidFill>
                <a:schemeClr val="tx1"/>
              </a:solidFill>
              <a:effectLst/>
              <a:uLnTx/>
              <a:uFillTx/>
              <a:latin typeface="Courier New" pitchFamily="49" charset="0"/>
              <a:cs typeface="Courier New" pitchFamily="49" charset="0"/>
            </a:endParaRPr>
          </a:p>
          <a:p>
            <a:pPr marL="342900" indent="-342900" eaLnBrk="1" hangingPunct="1">
              <a:spcBef>
                <a:spcPct val="20000"/>
              </a:spcBef>
              <a:buClr>
                <a:srgbClr val="003399"/>
              </a:buClr>
              <a:buSzPct val="75000"/>
            </a:pPr>
            <a:r>
              <a:rPr lang="en-US" sz="2800" b="1" dirty="0" smtClean="0">
                <a:latin typeface="Courier New" pitchFamily="49" charset="0"/>
                <a:cs typeface="Courier New" pitchFamily="49" charset="0"/>
              </a:rPr>
              <a:t>-- Fibonacci numbers, functional </a:t>
            </a:r>
            <a:r>
              <a:rPr lang="en-US" sz="2800" b="1" dirty="0" smtClean="0">
                <a:latin typeface="Courier New" pitchFamily="49" charset="0"/>
                <a:cs typeface="Courier New" pitchFamily="49" charset="0"/>
              </a:rPr>
              <a:t>style (Haskell, 3 lines)</a:t>
            </a:r>
          </a:p>
          <a:p>
            <a:pPr marL="342900" indent="-342900" eaLnBrk="1" hangingPunct="1">
              <a:spcBef>
                <a:spcPct val="20000"/>
              </a:spcBef>
              <a:buClr>
                <a:srgbClr val="003399"/>
              </a:buClr>
              <a:buSzPct val="75000"/>
            </a:pPr>
            <a:r>
              <a:rPr lang="en-US" sz="2800" i="1" dirty="0" smtClean="0">
                <a:solidFill>
                  <a:schemeClr val="bg1">
                    <a:lumMod val="65000"/>
                  </a:schemeClr>
                </a:solidFill>
                <a:latin typeface="Courier New" pitchFamily="49" charset="0"/>
                <a:cs typeface="Courier New" pitchFamily="49" charset="0"/>
              </a:rPr>
              <a:t>-- </a:t>
            </a:r>
            <a:r>
              <a:rPr lang="en-US" sz="2800" i="1" dirty="0" smtClean="0">
                <a:solidFill>
                  <a:schemeClr val="bg1">
                    <a:lumMod val="65000"/>
                  </a:schemeClr>
                </a:solidFill>
                <a:latin typeface="Courier New" pitchFamily="49" charset="0"/>
                <a:cs typeface="Courier New" pitchFamily="49" charset="0"/>
              </a:rPr>
              <a:t>describe an infinite list based on the recurrence relation for Fibonacci </a:t>
            </a:r>
            <a:r>
              <a:rPr lang="en-US" sz="2800" i="1" dirty="0" smtClean="0">
                <a:solidFill>
                  <a:schemeClr val="bg1">
                    <a:lumMod val="65000"/>
                  </a:schemeClr>
                </a:solidFill>
                <a:latin typeface="Courier New" pitchFamily="49" charset="0"/>
                <a:cs typeface="Courier New" pitchFamily="49" charset="0"/>
              </a:rPr>
              <a:t>numbers</a:t>
            </a:r>
          </a:p>
          <a:p>
            <a:pPr marL="342900" indent="-342900" eaLnBrk="1" hangingPunct="1">
              <a:spcBef>
                <a:spcPct val="20000"/>
              </a:spcBef>
              <a:buClr>
                <a:srgbClr val="003399"/>
              </a:buClr>
              <a:buSzPct val="75000"/>
            </a:pPr>
            <a:r>
              <a:rPr lang="en-US" sz="2800" dirty="0" smtClean="0">
                <a:latin typeface="Courier New" pitchFamily="49" charset="0"/>
                <a:cs typeface="Courier New" pitchFamily="49" charset="0"/>
              </a:rPr>
              <a:t>fibRecurrence </a:t>
            </a:r>
            <a:r>
              <a:rPr lang="en-US" sz="2800" dirty="0" smtClean="0">
                <a:latin typeface="Courier New" pitchFamily="49" charset="0"/>
                <a:cs typeface="Courier New" pitchFamily="49" charset="0"/>
              </a:rPr>
              <a:t>first second = first : fibRecurrence second (first + second</a:t>
            </a:r>
            <a:r>
              <a:rPr lang="en-US" sz="2800" dirty="0" smtClean="0">
                <a:latin typeface="Courier New" pitchFamily="49" charset="0"/>
                <a:cs typeface="Courier New" pitchFamily="49" charset="0"/>
              </a:rPr>
              <a:t>)</a:t>
            </a:r>
          </a:p>
          <a:p>
            <a:pPr marL="342900" indent="-342900" eaLnBrk="1" hangingPunct="1">
              <a:spcBef>
                <a:spcPct val="20000"/>
              </a:spcBef>
              <a:buClr>
                <a:srgbClr val="003399"/>
              </a:buClr>
              <a:buSzPct val="75000"/>
            </a:pPr>
            <a:endParaRPr lang="en-US" sz="2800" dirty="0" smtClean="0">
              <a:latin typeface="Courier New" pitchFamily="49" charset="0"/>
              <a:cs typeface="Courier New" pitchFamily="49" charset="0"/>
            </a:endParaRPr>
          </a:p>
          <a:p>
            <a:pPr marL="342900" indent="-342900" eaLnBrk="1" hangingPunct="1">
              <a:spcBef>
                <a:spcPct val="20000"/>
              </a:spcBef>
              <a:buClr>
                <a:srgbClr val="003399"/>
              </a:buClr>
              <a:buSzPct val="75000"/>
            </a:pPr>
            <a:r>
              <a:rPr lang="en-US" sz="2800" i="1" dirty="0" smtClean="0">
                <a:solidFill>
                  <a:schemeClr val="bg1">
                    <a:lumMod val="65000"/>
                  </a:schemeClr>
                </a:solidFill>
                <a:latin typeface="Courier New" pitchFamily="49" charset="0"/>
                <a:cs typeface="Courier New" pitchFamily="49" charset="0"/>
              </a:rPr>
              <a:t>-- </a:t>
            </a:r>
            <a:r>
              <a:rPr lang="en-US" sz="2800" i="1" dirty="0" smtClean="0">
                <a:solidFill>
                  <a:schemeClr val="bg1">
                    <a:lumMod val="65000"/>
                  </a:schemeClr>
                </a:solidFill>
                <a:latin typeface="Courier New" pitchFamily="49" charset="0"/>
                <a:cs typeface="Courier New" pitchFamily="49" charset="0"/>
              </a:rPr>
              <a:t>describe fibonacci list as fibRecurrence with initial values 0 and </a:t>
            </a:r>
            <a:r>
              <a:rPr lang="en-US" sz="2800" i="1" dirty="0" smtClean="0">
                <a:solidFill>
                  <a:schemeClr val="bg1">
                    <a:lumMod val="65000"/>
                  </a:schemeClr>
                </a:solidFill>
                <a:latin typeface="Courier New" pitchFamily="49" charset="0"/>
                <a:cs typeface="Courier New" pitchFamily="49" charset="0"/>
              </a:rPr>
              <a:t>1</a:t>
            </a:r>
          </a:p>
          <a:p>
            <a:pPr marL="342900" indent="-342900" eaLnBrk="1" hangingPunct="1">
              <a:spcBef>
                <a:spcPct val="20000"/>
              </a:spcBef>
              <a:buClr>
                <a:srgbClr val="003399"/>
              </a:buClr>
              <a:buSzPct val="75000"/>
            </a:pPr>
            <a:r>
              <a:rPr lang="en-US" sz="2800" dirty="0" smtClean="0">
                <a:latin typeface="Courier New" pitchFamily="49" charset="0"/>
                <a:cs typeface="Courier New" pitchFamily="49" charset="0"/>
              </a:rPr>
              <a:t>fibonacci </a:t>
            </a:r>
            <a:r>
              <a:rPr lang="en-US" sz="2800" dirty="0" smtClean="0">
                <a:latin typeface="Courier New" pitchFamily="49" charset="0"/>
                <a:cs typeface="Courier New" pitchFamily="49" charset="0"/>
              </a:rPr>
              <a:t>= fibRecurrence 0 </a:t>
            </a:r>
            <a:r>
              <a:rPr lang="en-US" sz="2800" dirty="0" smtClean="0">
                <a:latin typeface="Courier New" pitchFamily="49" charset="0"/>
                <a:cs typeface="Courier New" pitchFamily="49" charset="0"/>
              </a:rPr>
              <a:t>1</a:t>
            </a:r>
          </a:p>
          <a:p>
            <a:pPr marL="342900" indent="-342900" eaLnBrk="1" hangingPunct="1">
              <a:spcBef>
                <a:spcPct val="20000"/>
              </a:spcBef>
              <a:buClr>
                <a:srgbClr val="003399"/>
              </a:buClr>
              <a:buSzPct val="75000"/>
            </a:pPr>
            <a:endParaRPr lang="en-US" sz="2800" dirty="0" smtClean="0">
              <a:latin typeface="Courier New" pitchFamily="49" charset="0"/>
              <a:cs typeface="Courier New" pitchFamily="49" charset="0"/>
            </a:endParaRPr>
          </a:p>
          <a:p>
            <a:pPr marL="342900" indent="-342900" eaLnBrk="1" hangingPunct="1">
              <a:spcBef>
                <a:spcPct val="20000"/>
              </a:spcBef>
              <a:buClr>
                <a:srgbClr val="003399"/>
              </a:buClr>
              <a:buSzPct val="75000"/>
            </a:pPr>
            <a:r>
              <a:rPr lang="en-US" sz="2800" i="1" dirty="0" smtClean="0">
                <a:solidFill>
                  <a:schemeClr val="bg1">
                    <a:lumMod val="65000"/>
                  </a:schemeClr>
                </a:solidFill>
                <a:latin typeface="Courier New" pitchFamily="49" charset="0"/>
                <a:cs typeface="Courier New" pitchFamily="49" charset="0"/>
              </a:rPr>
              <a:t>-- </a:t>
            </a:r>
            <a:r>
              <a:rPr lang="en-US" sz="2800" i="1" dirty="0" smtClean="0">
                <a:solidFill>
                  <a:schemeClr val="bg1">
                    <a:lumMod val="65000"/>
                  </a:schemeClr>
                </a:solidFill>
                <a:latin typeface="Courier New" pitchFamily="49" charset="0"/>
                <a:cs typeface="Courier New" pitchFamily="49" charset="0"/>
              </a:rPr>
              <a:t>describe action to print the 10th element of the fibonacci </a:t>
            </a:r>
            <a:r>
              <a:rPr lang="en-US" sz="2800" i="1" dirty="0" smtClean="0">
                <a:solidFill>
                  <a:schemeClr val="bg1">
                    <a:lumMod val="65000"/>
                  </a:schemeClr>
                </a:solidFill>
                <a:latin typeface="Courier New" pitchFamily="49" charset="0"/>
                <a:cs typeface="Courier New" pitchFamily="49" charset="0"/>
              </a:rPr>
              <a:t>list</a:t>
            </a:r>
          </a:p>
          <a:p>
            <a:pPr marL="342900" indent="-342900" eaLnBrk="1" hangingPunct="1">
              <a:spcBef>
                <a:spcPct val="20000"/>
              </a:spcBef>
              <a:buClr>
                <a:srgbClr val="003399"/>
              </a:buClr>
              <a:buSzPct val="75000"/>
            </a:pPr>
            <a:r>
              <a:rPr lang="en-US" sz="2800" dirty="0" smtClean="0">
                <a:latin typeface="Courier New" pitchFamily="49" charset="0"/>
                <a:cs typeface="Courier New" pitchFamily="49" charset="0"/>
              </a:rPr>
              <a:t>main </a:t>
            </a:r>
            <a:r>
              <a:rPr lang="en-US" sz="2800" dirty="0" smtClean="0">
                <a:latin typeface="Courier New" pitchFamily="49" charset="0"/>
                <a:cs typeface="Courier New" pitchFamily="49" charset="0"/>
              </a:rPr>
              <a:t>= print (fibonacci !! 10) </a:t>
            </a:r>
          </a:p>
          <a:p>
            <a:pPr marL="342900" marR="0" lvl="0" indent="-342900" algn="l" defTabSz="914400" rtl="0" eaLnBrk="1" fontAlgn="base" latinLnBrk="0" hangingPunct="1">
              <a:lnSpc>
                <a:spcPct val="100000"/>
              </a:lnSpc>
              <a:spcBef>
                <a:spcPct val="20000"/>
              </a:spcBef>
              <a:spcAft>
                <a:spcPct val="0"/>
              </a:spcAft>
              <a:buClr>
                <a:srgbClr val="003399"/>
              </a:buClr>
              <a:buSzPct val="75000"/>
              <a:tabLst/>
              <a:defRPr/>
            </a:pPr>
            <a:endParaRPr kumimoji="0" lang="en-US" sz="28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a:t>
            </a:r>
            <a:r>
              <a:rPr lang="en-US" i="1" dirty="0" smtClean="0"/>
              <a:t>functional</a:t>
            </a:r>
            <a:r>
              <a:rPr lang="en-US" dirty="0" smtClean="0"/>
              <a:t> languages? (cont’d.)</a:t>
            </a:r>
            <a:endParaRPr lang="en-US" dirty="0"/>
          </a:p>
        </p:txBody>
      </p:sp>
      <p:sp>
        <p:nvSpPr>
          <p:cNvPr id="3" name="Content Placeholder 2"/>
          <p:cNvSpPr>
            <a:spLocks noGrp="1"/>
          </p:cNvSpPr>
          <p:nvPr>
            <p:ph idx="1"/>
          </p:nvPr>
        </p:nvSpPr>
        <p:spPr>
          <a:xfrm>
            <a:off x="350838" y="1187450"/>
            <a:ext cx="8331200" cy="5025781"/>
          </a:xfrm>
        </p:spPr>
        <p:txBody>
          <a:bodyPr>
            <a:normAutofit lnSpcReduction="10000"/>
          </a:bodyPr>
          <a:lstStyle/>
          <a:p>
            <a:r>
              <a:rPr lang="en-US" dirty="0" smtClean="0"/>
              <a:t>Consider the following properties of the preceding functional code:</a:t>
            </a:r>
          </a:p>
          <a:p>
            <a:pPr lvl="1"/>
            <a:r>
              <a:rPr lang="en-US" dirty="0" smtClean="0"/>
              <a:t>It is </a:t>
            </a:r>
            <a:r>
              <a:rPr lang="en-US" i="1" dirty="0" smtClean="0"/>
              <a:t>succinct</a:t>
            </a:r>
            <a:r>
              <a:rPr lang="en-US" dirty="0" smtClean="0"/>
              <a:t>. (3 vs. 10 lines)</a:t>
            </a:r>
          </a:p>
          <a:p>
            <a:pPr lvl="1"/>
            <a:r>
              <a:rPr lang="en-US" dirty="0" smtClean="0"/>
              <a:t>It expresses the </a:t>
            </a:r>
            <a:r>
              <a:rPr lang="en-US" i="1" dirty="0" smtClean="0"/>
              <a:t>functional intent </a:t>
            </a:r>
            <a:r>
              <a:rPr lang="en-US" dirty="0" smtClean="0"/>
              <a:t>of the computation, as opposed to the (one of many possible) </a:t>
            </a:r>
            <a:r>
              <a:rPr lang="en-US" i="1" dirty="0" smtClean="0"/>
              <a:t>series of steps </a:t>
            </a:r>
            <a:r>
              <a:rPr lang="en-US" dirty="0" smtClean="0"/>
              <a:t>needed to implement the desired computation.</a:t>
            </a:r>
          </a:p>
          <a:p>
            <a:pPr lvl="1"/>
            <a:r>
              <a:rPr lang="en-US" dirty="0" smtClean="0"/>
              <a:t>It is allowed to define an </a:t>
            </a:r>
            <a:r>
              <a:rPr lang="en-US" i="1" dirty="0" smtClean="0"/>
              <a:t>infinite</a:t>
            </a:r>
            <a:r>
              <a:rPr lang="en-US" dirty="0" smtClean="0"/>
              <a:t> sequence.</a:t>
            </a:r>
          </a:p>
          <a:p>
            <a:pPr lvl="1"/>
            <a:r>
              <a:rPr lang="en-US" dirty="0" smtClean="0"/>
              <a:t>It does not require the intermediate `sum’ variable of the C++ code, nor does it need to explicitly shuttle values between `first’, `second’, and `sum’ at each loop iteration. That is, it is free of </a:t>
            </a:r>
            <a:r>
              <a:rPr lang="en-US" i="1" dirty="0" smtClean="0"/>
              <a:t>intermediate state maintenance</a:t>
            </a:r>
            <a:r>
              <a:rPr lang="en-US" dirty="0" smtClean="0"/>
              <a:t>. And it requires no mention of any variables, other than the original inputs to the function.</a:t>
            </a:r>
          </a:p>
          <a:p>
            <a:r>
              <a:rPr lang="en-US" dirty="0" smtClean="0"/>
              <a:t>Some newer imperative languages have functional constructs. (i.e. – Perl, Python)</a:t>
            </a:r>
          </a:p>
        </p:txBody>
      </p:sp>
      <p:sp>
        <p:nvSpPr>
          <p:cNvPr id="4" name="Slide Number Placeholder 3"/>
          <p:cNvSpPr>
            <a:spLocks noGrp="1"/>
          </p:cNvSpPr>
          <p:nvPr>
            <p:ph type="sldNum" sz="quarter" idx="10"/>
          </p:nvPr>
        </p:nvSpPr>
        <p:spPr/>
        <p:txBody>
          <a:bodyPr/>
          <a:lstStyle/>
          <a:p>
            <a:pPr>
              <a:defRPr/>
            </a:pPr>
            <a:fld id="{6CE5E3FE-A279-48DF-B3FF-4EAF46D5DB6F}" type="slidenum">
              <a:rPr lang="en-US" smtClean="0"/>
              <a:pPr>
                <a:defRPr/>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 Outline</a:t>
            </a:r>
            <a:endParaRPr lang="en-US" dirty="0"/>
          </a:p>
        </p:txBody>
      </p:sp>
      <p:sp>
        <p:nvSpPr>
          <p:cNvPr id="3" name="Content Placeholder 2"/>
          <p:cNvSpPr>
            <a:spLocks noGrp="1"/>
          </p:cNvSpPr>
          <p:nvPr>
            <p:ph idx="1"/>
          </p:nvPr>
        </p:nvSpPr>
        <p:spPr/>
        <p:txBody>
          <a:bodyPr/>
          <a:lstStyle/>
          <a:p>
            <a:r>
              <a:rPr lang="en-US" dirty="0" smtClean="0">
                <a:solidFill>
                  <a:schemeClr val="bg2"/>
                </a:solidFill>
              </a:rPr>
              <a:t>What are functional languages?</a:t>
            </a:r>
          </a:p>
          <a:p>
            <a:r>
              <a:rPr lang="en-US" dirty="0" smtClean="0"/>
              <a:t>Why </a:t>
            </a:r>
            <a:r>
              <a:rPr lang="en-US" dirty="0" smtClean="0"/>
              <a:t>functional languages?</a:t>
            </a:r>
          </a:p>
          <a:p>
            <a:r>
              <a:rPr lang="en-US" dirty="0" smtClean="0">
                <a:solidFill>
                  <a:schemeClr val="bg2"/>
                </a:solidFill>
              </a:rPr>
              <a:t>Where/how are/can they be used?</a:t>
            </a:r>
          </a:p>
          <a:p>
            <a:r>
              <a:rPr lang="en-US" dirty="0" smtClean="0">
                <a:solidFill>
                  <a:schemeClr val="bg2"/>
                </a:solidFill>
              </a:rPr>
              <a:t>How do they compare to C?</a:t>
            </a:r>
          </a:p>
          <a:p>
            <a:r>
              <a:rPr lang="en-US" dirty="0" smtClean="0">
                <a:solidFill>
                  <a:schemeClr val="bg2"/>
                </a:solidFill>
              </a:rPr>
              <a:t>Q&amp;A</a:t>
            </a:r>
          </a:p>
          <a:p>
            <a:endParaRPr lang="en-US" dirty="0"/>
          </a:p>
        </p:txBody>
      </p:sp>
      <p:sp>
        <p:nvSpPr>
          <p:cNvPr id="4" name="Slide Number Placeholder 3"/>
          <p:cNvSpPr>
            <a:spLocks noGrp="1"/>
          </p:cNvSpPr>
          <p:nvPr>
            <p:ph type="sldNum" sz="quarter" idx="10"/>
          </p:nvPr>
        </p:nvSpPr>
        <p:spPr/>
        <p:txBody>
          <a:bodyPr/>
          <a:lstStyle/>
          <a:p>
            <a:pPr>
              <a:defRPr/>
            </a:pPr>
            <a:fld id="{6CE5E3FE-A279-48DF-B3FF-4EAF46D5DB6F}" type="slidenum">
              <a:rPr lang="en-US" smtClean="0"/>
              <a:pPr>
                <a:defRPr/>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functional languages?</a:t>
            </a:r>
            <a:endParaRPr lang="en-US" dirty="0"/>
          </a:p>
        </p:txBody>
      </p:sp>
      <p:sp>
        <p:nvSpPr>
          <p:cNvPr id="3" name="Content Placeholder 2"/>
          <p:cNvSpPr>
            <a:spLocks noGrp="1"/>
          </p:cNvSpPr>
          <p:nvPr>
            <p:ph idx="1"/>
          </p:nvPr>
        </p:nvSpPr>
        <p:spPr>
          <a:xfrm>
            <a:off x="350838" y="1187450"/>
            <a:ext cx="8331200" cy="5041412"/>
          </a:xfrm>
        </p:spPr>
        <p:txBody>
          <a:bodyPr/>
          <a:lstStyle/>
          <a:p>
            <a:r>
              <a:rPr lang="en-US" dirty="0" smtClean="0"/>
              <a:t>Succinctness</a:t>
            </a:r>
          </a:p>
          <a:p>
            <a:pPr lvl="1"/>
            <a:r>
              <a:rPr lang="en-US" dirty="0" smtClean="0"/>
              <a:t>Current </a:t>
            </a:r>
            <a:r>
              <a:rPr lang="en-US" dirty="0" smtClean="0"/>
              <a:t>AMI </a:t>
            </a:r>
            <a:r>
              <a:rPr lang="en-US" dirty="0" smtClean="0"/>
              <a:t>parameter parsing code lengths:</a:t>
            </a:r>
          </a:p>
          <a:p>
            <a:pPr lvl="2"/>
            <a:r>
              <a:rPr lang="en-US" dirty="0" smtClean="0"/>
              <a:t>C		- 800+ lines</a:t>
            </a:r>
          </a:p>
          <a:p>
            <a:pPr lvl="2"/>
            <a:r>
              <a:rPr lang="en-US" dirty="0" smtClean="0"/>
              <a:t>Haskell	- 80 lines</a:t>
            </a:r>
          </a:p>
          <a:p>
            <a:r>
              <a:rPr lang="en-US" dirty="0" smtClean="0"/>
              <a:t>Believability</a:t>
            </a:r>
          </a:p>
          <a:p>
            <a:pPr lvl="1"/>
            <a:r>
              <a:rPr lang="en-US" dirty="0" smtClean="0"/>
              <a:t>Strong/static, as opposed to weak/dynamic, typing makes code that compiles easy to believe.</a:t>
            </a:r>
          </a:p>
          <a:p>
            <a:r>
              <a:rPr lang="en-US" dirty="0" smtClean="0"/>
              <a:t>Higher abstraction level</a:t>
            </a:r>
          </a:p>
          <a:p>
            <a:pPr lvl="1"/>
            <a:r>
              <a:rPr lang="en-US" dirty="0" smtClean="0"/>
              <a:t>Tend to describe what you want done, rather than how the CPU should do it.</a:t>
            </a:r>
          </a:p>
          <a:p>
            <a:pPr lvl="1"/>
            <a:r>
              <a:rPr lang="en-US" dirty="0" smtClean="0"/>
              <a:t>Makes intent of code easier to understand</a:t>
            </a:r>
            <a:r>
              <a:rPr lang="en-US" dirty="0" smtClean="0"/>
              <a:t>.</a:t>
            </a:r>
          </a:p>
          <a:p>
            <a:pPr lvl="1"/>
            <a:r>
              <a:rPr lang="en-US" dirty="0" smtClean="0"/>
              <a:t>Leaves compiler free to optimize implementation for different targets.</a:t>
            </a:r>
            <a:endParaRPr lang="en-US" dirty="0" smtClean="0"/>
          </a:p>
        </p:txBody>
      </p:sp>
      <p:sp>
        <p:nvSpPr>
          <p:cNvPr id="4" name="Slide Number Placeholder 3"/>
          <p:cNvSpPr>
            <a:spLocks noGrp="1"/>
          </p:cNvSpPr>
          <p:nvPr>
            <p:ph type="sldNum" sz="quarter" idx="10"/>
          </p:nvPr>
        </p:nvSpPr>
        <p:spPr/>
        <p:txBody>
          <a:bodyPr/>
          <a:lstStyle/>
          <a:p>
            <a:pPr>
              <a:defRPr/>
            </a:pPr>
            <a:fld id="{6CE5E3FE-A279-48DF-B3FF-4EAF46D5DB6F}" type="slidenum">
              <a:rPr lang="en-US" smtClean="0"/>
              <a:pPr>
                <a:defRPr/>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 Outline</a:t>
            </a:r>
            <a:endParaRPr lang="en-US" dirty="0"/>
          </a:p>
        </p:txBody>
      </p:sp>
      <p:sp>
        <p:nvSpPr>
          <p:cNvPr id="3" name="Content Placeholder 2"/>
          <p:cNvSpPr>
            <a:spLocks noGrp="1"/>
          </p:cNvSpPr>
          <p:nvPr>
            <p:ph idx="1"/>
          </p:nvPr>
        </p:nvSpPr>
        <p:spPr/>
        <p:txBody>
          <a:bodyPr/>
          <a:lstStyle/>
          <a:p>
            <a:r>
              <a:rPr lang="en-US" dirty="0" smtClean="0">
                <a:solidFill>
                  <a:schemeClr val="bg2"/>
                </a:solidFill>
              </a:rPr>
              <a:t>What are functional languages?</a:t>
            </a:r>
          </a:p>
          <a:p>
            <a:r>
              <a:rPr lang="en-US" dirty="0" smtClean="0">
                <a:solidFill>
                  <a:schemeClr val="bg2"/>
                </a:solidFill>
              </a:rPr>
              <a:t>Why </a:t>
            </a:r>
            <a:r>
              <a:rPr lang="en-US" dirty="0" smtClean="0">
                <a:solidFill>
                  <a:schemeClr val="bg2"/>
                </a:solidFill>
              </a:rPr>
              <a:t>functional languages?</a:t>
            </a:r>
          </a:p>
          <a:p>
            <a:r>
              <a:rPr lang="en-US" dirty="0" smtClean="0"/>
              <a:t>Where/how are/can they be used?</a:t>
            </a:r>
          </a:p>
          <a:p>
            <a:r>
              <a:rPr lang="en-US" dirty="0" smtClean="0">
                <a:solidFill>
                  <a:schemeClr val="bg2"/>
                </a:solidFill>
              </a:rPr>
              <a:t>How do they compare to C?</a:t>
            </a:r>
          </a:p>
          <a:p>
            <a:r>
              <a:rPr lang="en-US" dirty="0" smtClean="0">
                <a:solidFill>
                  <a:schemeClr val="bg2"/>
                </a:solidFill>
              </a:rPr>
              <a:t>Q&amp;A</a:t>
            </a:r>
          </a:p>
          <a:p>
            <a:endParaRPr lang="en-US" dirty="0"/>
          </a:p>
        </p:txBody>
      </p:sp>
      <p:sp>
        <p:nvSpPr>
          <p:cNvPr id="4" name="Slide Number Placeholder 3"/>
          <p:cNvSpPr>
            <a:spLocks noGrp="1"/>
          </p:cNvSpPr>
          <p:nvPr>
            <p:ph type="sldNum" sz="quarter" idx="10"/>
          </p:nvPr>
        </p:nvSpPr>
        <p:spPr/>
        <p:txBody>
          <a:bodyPr/>
          <a:lstStyle/>
          <a:p>
            <a:pPr>
              <a:defRPr/>
            </a:pPr>
            <a:fld id="{6CE5E3FE-A279-48DF-B3FF-4EAF46D5DB6F}" type="slidenum">
              <a:rPr lang="en-US" smtClean="0"/>
              <a:pPr>
                <a:defRPr/>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Where/how are/can they be used?</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NOT (yet) as source of released model.</a:t>
            </a:r>
          </a:p>
          <a:p>
            <a:pPr lvl="1"/>
            <a:r>
              <a:rPr lang="en-US" dirty="0" smtClean="0"/>
              <a:t>Still too obscure. (support liability to enterprise)</a:t>
            </a:r>
          </a:p>
          <a:p>
            <a:pPr lvl="1"/>
            <a:r>
              <a:rPr lang="en-US" dirty="0" smtClean="0"/>
              <a:t>Performance tuning is still a black art.</a:t>
            </a:r>
          </a:p>
          <a:p>
            <a:r>
              <a:rPr lang="en-US" dirty="0" smtClean="0"/>
              <a:t>As executable specification.</a:t>
            </a:r>
          </a:p>
          <a:p>
            <a:pPr lvl="1"/>
            <a:r>
              <a:rPr lang="en-US" dirty="0" smtClean="0"/>
              <a:t>Higher abstraction level yields something in between natural language and C, in terms of readability.</a:t>
            </a:r>
          </a:p>
          <a:p>
            <a:pPr lvl="1"/>
            <a:r>
              <a:rPr lang="en-US" dirty="0" smtClean="0"/>
              <a:t>Natural languages can’t be used as a verification metric by a scripted/automated process; functional programming languages can.</a:t>
            </a:r>
          </a:p>
          <a:p>
            <a:r>
              <a:rPr lang="en-US" dirty="0" smtClean="0"/>
              <a:t>As architectural exploration tool.</a:t>
            </a:r>
          </a:p>
          <a:p>
            <a:pPr lvl="1"/>
            <a:r>
              <a:rPr lang="en-US" dirty="0" smtClean="0"/>
              <a:t>Functional programs tend to be quick to create/modify, due to their succinct and expressive nature.</a:t>
            </a:r>
          </a:p>
          <a:p>
            <a:pPr lvl="1"/>
            <a:r>
              <a:rPr lang="en-US" dirty="0" smtClean="0"/>
              <a:t>Believability allows high level “what if”s to be explored with confidence.</a:t>
            </a:r>
          </a:p>
        </p:txBody>
      </p:sp>
      <p:sp>
        <p:nvSpPr>
          <p:cNvPr id="4" name="Slide Number Placeholder 3"/>
          <p:cNvSpPr>
            <a:spLocks noGrp="1"/>
          </p:cNvSpPr>
          <p:nvPr>
            <p:ph type="sldNum" sz="quarter" idx="10"/>
          </p:nvPr>
        </p:nvSpPr>
        <p:spPr/>
        <p:txBody>
          <a:bodyPr/>
          <a:lstStyle/>
          <a:p>
            <a:pPr>
              <a:defRPr/>
            </a:pPr>
            <a:fld id="{6CE5E3FE-A279-48DF-B3FF-4EAF46D5DB6F}" type="slidenum">
              <a:rPr lang="en-US" smtClean="0"/>
              <a:pPr>
                <a:defRPr/>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Altera">
      <a:dk1>
        <a:sysClr val="windowText" lastClr="000000"/>
      </a:dk1>
      <a:lt1>
        <a:sysClr val="window" lastClr="FFFFFF"/>
      </a:lt1>
      <a:dk2>
        <a:srgbClr val="00319E"/>
      </a:dk2>
      <a:lt2>
        <a:srgbClr val="C0C0C0"/>
      </a:lt2>
      <a:accent1>
        <a:srgbClr val="4F8A10"/>
      </a:accent1>
      <a:accent2>
        <a:srgbClr val="00AEEF"/>
      </a:accent2>
      <a:accent3>
        <a:srgbClr val="9933FF"/>
      </a:accent3>
      <a:accent4>
        <a:srgbClr val="30C1BE"/>
      </a:accent4>
      <a:accent5>
        <a:srgbClr val="FF6600"/>
      </a:accent5>
      <a:accent6>
        <a:srgbClr val="CC0000"/>
      </a:accent6>
      <a:hlink>
        <a:srgbClr val="00AEEF"/>
      </a:hlink>
      <a:folHlink>
        <a:srgbClr val="CC0000"/>
      </a:folHlink>
    </a:clrScheme>
    <a:fontScheme name="defaul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003399"/>
        </a:dk2>
        <a:lt2>
          <a:srgbClr val="B2B2B2"/>
        </a:lt2>
        <a:accent1>
          <a:srgbClr val="00AC00"/>
        </a:accent1>
        <a:accent2>
          <a:srgbClr val="FFCC00"/>
        </a:accent2>
        <a:accent3>
          <a:srgbClr val="FFFFFF"/>
        </a:accent3>
        <a:accent4>
          <a:srgbClr val="000000"/>
        </a:accent4>
        <a:accent5>
          <a:srgbClr val="AAD2AA"/>
        </a:accent5>
        <a:accent6>
          <a:srgbClr val="E7B900"/>
        </a:accent6>
        <a:hlink>
          <a:srgbClr val="3399FF"/>
        </a:hlink>
        <a:folHlink>
          <a:srgbClr val="E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00267F"/>
        </a:dk2>
        <a:lt2>
          <a:srgbClr val="B2B2B2"/>
        </a:lt2>
        <a:accent1>
          <a:srgbClr val="4F8A10"/>
        </a:accent1>
        <a:accent2>
          <a:srgbClr val="FFF200"/>
        </a:accent2>
        <a:accent3>
          <a:srgbClr val="FFFFFF"/>
        </a:accent3>
        <a:accent4>
          <a:srgbClr val="000000"/>
        </a:accent4>
        <a:accent5>
          <a:srgbClr val="B2C4AA"/>
        </a:accent5>
        <a:accent6>
          <a:srgbClr val="E7DB00"/>
        </a:accent6>
        <a:hlink>
          <a:srgbClr val="00AEEF"/>
        </a:hlink>
        <a:folHlink>
          <a:srgbClr val="C10435"/>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00529B"/>
        </a:dk2>
        <a:lt2>
          <a:srgbClr val="B2B2B2"/>
        </a:lt2>
        <a:accent1>
          <a:srgbClr val="4F8A10"/>
        </a:accent1>
        <a:accent2>
          <a:srgbClr val="FFF200"/>
        </a:accent2>
        <a:accent3>
          <a:srgbClr val="FFFFFF"/>
        </a:accent3>
        <a:accent4>
          <a:srgbClr val="000000"/>
        </a:accent4>
        <a:accent5>
          <a:srgbClr val="B2C4AA"/>
        </a:accent5>
        <a:accent6>
          <a:srgbClr val="E7DB00"/>
        </a:accent6>
        <a:hlink>
          <a:srgbClr val="00AEEF"/>
        </a:hlink>
        <a:folHlink>
          <a:srgbClr val="C10435"/>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00267F"/>
        </a:dk2>
        <a:lt2>
          <a:srgbClr val="B2B2B2"/>
        </a:lt2>
        <a:accent1>
          <a:srgbClr val="4F8A10"/>
        </a:accent1>
        <a:accent2>
          <a:srgbClr val="30B6B4"/>
        </a:accent2>
        <a:accent3>
          <a:srgbClr val="FFFFFF"/>
        </a:accent3>
        <a:accent4>
          <a:srgbClr val="000000"/>
        </a:accent4>
        <a:accent5>
          <a:srgbClr val="B2C4AA"/>
        </a:accent5>
        <a:accent6>
          <a:srgbClr val="2AA5A3"/>
        </a:accent6>
        <a:hlink>
          <a:srgbClr val="00AEEF"/>
        </a:hlink>
        <a:folHlink>
          <a:srgbClr val="C10435"/>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00267F"/>
        </a:dk2>
        <a:lt2>
          <a:srgbClr val="B2B2B2"/>
        </a:lt2>
        <a:accent1>
          <a:srgbClr val="4F8A10"/>
        </a:accent1>
        <a:accent2>
          <a:srgbClr val="30C1BE"/>
        </a:accent2>
        <a:accent3>
          <a:srgbClr val="FFFFFF"/>
        </a:accent3>
        <a:accent4>
          <a:srgbClr val="000000"/>
        </a:accent4>
        <a:accent5>
          <a:srgbClr val="B2C4AA"/>
        </a:accent5>
        <a:accent6>
          <a:srgbClr val="2AAFAC"/>
        </a:accent6>
        <a:hlink>
          <a:srgbClr val="30C1BE"/>
        </a:hlink>
        <a:folHlink>
          <a:srgbClr val="C10435"/>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00319E"/>
        </a:dk2>
        <a:lt2>
          <a:srgbClr val="B2B2B2"/>
        </a:lt2>
        <a:accent1>
          <a:srgbClr val="4F8A10"/>
        </a:accent1>
        <a:accent2>
          <a:srgbClr val="30C1BE"/>
        </a:accent2>
        <a:accent3>
          <a:srgbClr val="FFFFFF"/>
        </a:accent3>
        <a:accent4>
          <a:srgbClr val="000000"/>
        </a:accent4>
        <a:accent5>
          <a:srgbClr val="B2C4AA"/>
        </a:accent5>
        <a:accent6>
          <a:srgbClr val="2AAFAC"/>
        </a:accent6>
        <a:hlink>
          <a:srgbClr val="30C1BE"/>
        </a:hlink>
        <a:folHlink>
          <a:srgbClr val="C10435"/>
        </a:folHlink>
      </a:clrScheme>
      <a:clrMap bg1="lt1" tx1="dk1" bg2="lt2" tx2="dk2" accent1="accent1" accent2="accent2" accent3="accent3" accent4="accent4" accent5="accent5" accent6="accent6" hlink="hlink" folHlink="folHlink"/>
    </a:extraClrScheme>
    <a:extraClrScheme>
      <a:clrScheme name="default 14">
        <a:dk1>
          <a:srgbClr val="000000"/>
        </a:dk1>
        <a:lt1>
          <a:srgbClr val="FFFFFF"/>
        </a:lt1>
        <a:dk2>
          <a:srgbClr val="00319E"/>
        </a:dk2>
        <a:lt2>
          <a:srgbClr val="B2B2B2"/>
        </a:lt2>
        <a:accent1>
          <a:srgbClr val="4F8A10"/>
        </a:accent1>
        <a:accent2>
          <a:srgbClr val="00AEEF"/>
        </a:accent2>
        <a:accent3>
          <a:srgbClr val="FFFFFF"/>
        </a:accent3>
        <a:accent4>
          <a:srgbClr val="000000"/>
        </a:accent4>
        <a:accent5>
          <a:srgbClr val="B2C4AA"/>
        </a:accent5>
        <a:accent6>
          <a:srgbClr val="009DD9"/>
        </a:accent6>
        <a:hlink>
          <a:srgbClr val="30C1BE"/>
        </a:hlink>
        <a:folHlink>
          <a:srgbClr val="C1043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Date_x0020_Accessed xmlns="4d8b4f36-c942-4fa1-af54-68e6f147f840" xsi:nil="true"/>
    <SourceName xmlns="4d8b4f36-c942-4fa1-af54-68e6f147f840" xsi:nil="true"/>
    <UserName xmlns="4d8b4f36-c942-4fa1-af54-68e6f147f840" xsi:nil="true"/>
    <Pages0 xmlns="4d8b4f36-c942-4fa1-af54-68e6f147f840" xsi:nil="true"/>
    <File_x0020_Author xmlns="4d8b4f36-c942-4fa1-af54-68e6f147f840" xsi:nil="true"/>
    <Status xmlns="4d8b4f36-c942-4fa1-af54-68e6f147f84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2EF798D411014479819E4686473CA77" ma:contentTypeVersion="7" ma:contentTypeDescription="Create a new document." ma:contentTypeScope="" ma:versionID="a906b56235d3866cca8d32857c5f7ec7">
  <xsd:schema xmlns:xsd="http://www.w3.org/2001/XMLSchema" xmlns:p="http://schemas.microsoft.com/office/2006/metadata/properties" xmlns:ns2="4d8b4f36-c942-4fa1-af54-68e6f147f840" targetNamespace="http://schemas.microsoft.com/office/2006/metadata/properties" ma:root="true" ma:fieldsID="6ce8ccac0345bcc4c3162643f51a9aa9" ns2:_="">
    <xsd:import namespace="4d8b4f36-c942-4fa1-af54-68e6f147f840"/>
    <xsd:element name="properties">
      <xsd:complexType>
        <xsd:sequence>
          <xsd:element name="documentManagement">
            <xsd:complexType>
              <xsd:all>
                <xsd:element ref="ns2:UserName" minOccurs="0"/>
                <xsd:element ref="ns2:SourceName" minOccurs="0"/>
                <xsd:element ref="ns2:File_x0020_Author" minOccurs="0"/>
                <xsd:element ref="ns2:Date_x0020_Accessed" minOccurs="0"/>
                <xsd:element ref="ns2:Status" minOccurs="0"/>
                <xsd:element ref="ns2:Pages0" minOccurs="0"/>
              </xsd:all>
            </xsd:complexType>
          </xsd:element>
        </xsd:sequence>
      </xsd:complexType>
    </xsd:element>
  </xsd:schema>
  <xsd:schema xmlns:xsd="http://www.w3.org/2001/XMLSchema" xmlns:dms="http://schemas.microsoft.com/office/2006/documentManagement/types" targetNamespace="4d8b4f36-c942-4fa1-af54-68e6f147f840" elementFormDefault="qualified">
    <xsd:import namespace="http://schemas.microsoft.com/office/2006/documentManagement/types"/>
    <xsd:element name="UserName" ma:index="8" nillable="true" ma:displayName="UserName" ma:internalName="UserName">
      <xsd:simpleType>
        <xsd:restriction base="dms:Text"/>
      </xsd:simpleType>
    </xsd:element>
    <xsd:element name="SourceName" ma:index="9" nillable="true" ma:displayName="SourceName" ma:internalName="SourceName">
      <xsd:simpleType>
        <xsd:restriction base="dms:Text"/>
      </xsd:simpleType>
    </xsd:element>
    <xsd:element name="File_x0020_Author" ma:index="10" nillable="true" ma:displayName="File Author" ma:internalName="File_x0020_Author">
      <xsd:simpleType>
        <xsd:restriction base="dms:Text"/>
      </xsd:simpleType>
    </xsd:element>
    <xsd:element name="Date_x0020_Accessed" ma:index="11" nillable="true" ma:displayName="Date Accessed" ma:internalName="Date_x0020_Accessed">
      <xsd:simpleType>
        <xsd:restriction base="dms:Text"/>
      </xsd:simpleType>
    </xsd:element>
    <xsd:element name="Status" ma:index="12" nillable="true" ma:displayName="Status" ma:internalName="Status">
      <xsd:simpleType>
        <xsd:restriction base="dms:Text"/>
      </xsd:simpleType>
    </xsd:element>
    <xsd:element name="Pages0" ma:index="13" nillable="true" ma:displayName="Pages" ma:internalName="Pages0">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DBC885A6-F109-4189-ADD4-B08284657EA9}">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4d8b4f36-c942-4fa1-af54-68e6f147f840"/>
    <ds:schemaRef ds:uri="http://schemas.openxmlformats.org/package/2006/metadata/core-properties"/>
  </ds:schemaRefs>
</ds:datastoreItem>
</file>

<file path=customXml/itemProps2.xml><?xml version="1.0" encoding="utf-8"?>
<ds:datastoreItem xmlns:ds="http://schemas.openxmlformats.org/officeDocument/2006/customXml" ds:itemID="{7A84DC93-5FFA-4DFF-936D-378066EDCD7D}">
  <ds:schemaRefs>
    <ds:schemaRef ds:uri="http://schemas.microsoft.com/sharepoint/v3/contenttype/forms"/>
  </ds:schemaRefs>
</ds:datastoreItem>
</file>

<file path=customXml/itemProps3.xml><?xml version="1.0" encoding="utf-8"?>
<ds:datastoreItem xmlns:ds="http://schemas.openxmlformats.org/officeDocument/2006/customXml" ds:itemID="{97A7612C-A144-4372-83D1-C3A6701572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d8b4f36-c942-4fa1-af54-68e6f147f840"/>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Blank</Template>
  <TotalTime>136</TotalTime>
  <Words>799</Words>
  <Application>Microsoft Office PowerPoint</Application>
  <PresentationFormat>On-screen Show (4:3)</PresentationFormat>
  <Paragraphs>113</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Blank</vt:lpstr>
      <vt:lpstr>Using Functional Programming Languages in IBIS-AMI Modeling</vt:lpstr>
      <vt:lpstr>Presentation Outline</vt:lpstr>
      <vt:lpstr>Presentation Outline</vt:lpstr>
      <vt:lpstr>What are functional languages?</vt:lpstr>
      <vt:lpstr>What are functional languages? (cont’d.)</vt:lpstr>
      <vt:lpstr>Presentation Outline</vt:lpstr>
      <vt:lpstr>Why functional languages?</vt:lpstr>
      <vt:lpstr>Presentation Outline</vt:lpstr>
      <vt:lpstr>Where/how are/can they be used? </vt:lpstr>
      <vt:lpstr>Presentation Outline</vt:lpstr>
      <vt:lpstr>Slide 11</vt:lpstr>
      <vt:lpstr>Notes on previous graph</vt:lpstr>
      <vt:lpstr>Haskell vs. C Performance Comparison</vt:lpstr>
      <vt:lpstr>Presentation Outline</vt:lpstr>
      <vt:lpstr>Slide 15</vt:lpstr>
    </vt:vector>
  </TitlesOfParts>
  <Company>Altera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Functional Programming Languages in IBIS-AMI Modeling</dc:title>
  <dc:creator>David Banas</dc:creator>
  <cp:lastModifiedBy>David Banas</cp:lastModifiedBy>
  <cp:revision>23</cp:revision>
  <cp:lastPrinted>2007-02-01T00:01:47Z</cp:lastPrinted>
  <dcterms:created xsi:type="dcterms:W3CDTF">2012-01-06T17:00:31Z</dcterms:created>
  <dcterms:modified xsi:type="dcterms:W3CDTF">2012-01-26T00:31:49Z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0x01010002EF798D411014479819E4686473CA77</vt:lpwstr>
  </property>
</Properties>
</file>