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commentAuthors.xml" ContentType="application/vnd.openxmlformats-officedocument.presentationml.commentAuthor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52" r:id="rId1"/>
  </p:sldMasterIdLst>
  <p:notesMasterIdLst>
    <p:notesMasterId r:id="rId14"/>
  </p:notesMasterIdLst>
  <p:sldIdLst>
    <p:sldId id="452" r:id="rId2"/>
    <p:sldId id="453" r:id="rId3"/>
    <p:sldId id="454" r:id="rId4"/>
    <p:sldId id="455" r:id="rId5"/>
    <p:sldId id="456" r:id="rId6"/>
    <p:sldId id="457" r:id="rId7"/>
    <p:sldId id="458" r:id="rId8"/>
    <p:sldId id="459" r:id="rId9"/>
    <p:sldId id="461" r:id="rId10"/>
    <p:sldId id="462" r:id="rId11"/>
    <p:sldId id="464" r:id="rId12"/>
    <p:sldId id="463" r:id="rId13"/>
  </p:sldIdLst>
  <p:sldSz cx="9144000" cy="6858000" type="screen4x3"/>
  <p:notesSz cx="7315200" cy="9601200"/>
  <p:defaultTextStyle>
    <a:defPPr>
      <a:defRPr lang="en-US"/>
    </a:defPPr>
    <a:lvl1pPr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1pPr>
    <a:lvl2pPr marL="4572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9144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13716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1828800" algn="ctr" rtl="0" eaLnBrk="0" fontAlgn="base" hangingPunct="0">
      <a:lnSpc>
        <a:spcPct val="80000"/>
      </a:lnSpc>
      <a:spcBef>
        <a:spcPct val="50000"/>
      </a:spcBef>
      <a:spcAft>
        <a:spcPct val="0"/>
      </a:spcAft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Verdana" pitchFamily="34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jennifer barbour" initials="" lastIdx="8" clrIdx="0"/>
  <p:cmAuthor id="1" name="Suzanne L. Pritchard" initials="" lastIdx="2" clrIdx="1"/>
  <p:cmAuthor id="2" name="Cheung, Tommy M" initials="CTM" lastIdx="4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7015B"/>
    <a:srgbClr val="FFE1DD"/>
    <a:srgbClr val="4D4D4D"/>
    <a:srgbClr val="292929"/>
    <a:srgbClr val="FF5C00"/>
    <a:srgbClr val="003399"/>
    <a:srgbClr val="FFFFCC"/>
    <a:srgbClr val="000099"/>
    <a:srgbClr val="339933"/>
    <a:srgbClr val="A50021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7030" autoAdjust="0"/>
    <p:restoredTop sz="86842" autoAdjust="0"/>
  </p:normalViewPr>
  <p:slideViewPr>
    <p:cSldViewPr>
      <p:cViewPr varScale="1">
        <p:scale>
          <a:sx n="97" d="100"/>
          <a:sy n="97" d="100"/>
        </p:scale>
        <p:origin x="-2820" y="-90"/>
      </p:cViewPr>
      <p:guideLst>
        <p:guide orient="horz"/>
        <p:guide/>
      </p:guideLst>
    </p:cSldViewPr>
  </p:slideViewPr>
  <p:notesTextViewPr>
    <p:cViewPr>
      <p:scale>
        <a:sx n="66" d="100"/>
        <a:sy n="66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>
      <p:cViewPr>
        <p:scale>
          <a:sx n="100" d="100"/>
          <a:sy n="100" d="100"/>
        </p:scale>
        <p:origin x="-2592" y="294"/>
      </p:cViewPr>
      <p:guideLst>
        <p:guide orient="horz" pos="3024"/>
        <p:guide pos="2304"/>
      </p:guideLst>
    </p:cSldViewPr>
  </p:notesViewPr>
  <p:gridSpacing cx="36868100" cy="368681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commentAuthors" Target="commentAuthors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1"/>
            <a:ext cx="3170353" cy="4807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t" anchorCtr="0" compatLnSpc="1">
            <a:prstTxWarp prst="textNoShape">
              <a:avLst/>
            </a:prstTxWarp>
          </a:bodyPr>
          <a:lstStyle>
            <a:lvl1pPr algn="l" defTabSz="965840">
              <a:lnSpc>
                <a:spcPct val="100000"/>
              </a:lnSpc>
              <a:spcBef>
                <a:spcPct val="0"/>
              </a:spcBef>
              <a:defRPr sz="1200"/>
            </a:lvl1pPr>
          </a:lstStyle>
          <a:p>
            <a:endParaRPr lang="en-US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4144847" y="1"/>
            <a:ext cx="3170353" cy="4807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t" anchorCtr="0" compatLnSpc="1">
            <a:prstTxWarp prst="textNoShape">
              <a:avLst/>
            </a:prstTxWarp>
          </a:bodyPr>
          <a:lstStyle>
            <a:lvl1pPr algn="r" defTabSz="965840">
              <a:lnSpc>
                <a:spcPct val="100000"/>
              </a:lnSpc>
              <a:spcBef>
                <a:spcPct val="0"/>
              </a:spcBef>
              <a:defRPr sz="1200"/>
            </a:lvl1pPr>
          </a:lstStyle>
          <a:p>
            <a:endParaRPr lang="en-US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257300" y="719138"/>
            <a:ext cx="4800600" cy="36004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76119" y="4560248"/>
            <a:ext cx="5362964" cy="432150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120495"/>
            <a:ext cx="3170353" cy="4807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b" anchorCtr="0" compatLnSpc="1">
            <a:prstTxWarp prst="textNoShape">
              <a:avLst/>
            </a:prstTxWarp>
          </a:bodyPr>
          <a:lstStyle>
            <a:lvl1pPr algn="l" defTabSz="965840">
              <a:lnSpc>
                <a:spcPct val="100000"/>
              </a:lnSpc>
              <a:spcBef>
                <a:spcPct val="0"/>
              </a:spcBef>
              <a:defRPr sz="1200"/>
            </a:lvl1pPr>
          </a:lstStyle>
          <a:p>
            <a:endParaRPr lang="en-US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4144847" y="9120495"/>
            <a:ext cx="3170353" cy="4807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663" tIns="48331" rIns="96663" bIns="48331" numCol="1" anchor="b" anchorCtr="0" compatLnSpc="1">
            <a:prstTxWarp prst="textNoShape">
              <a:avLst/>
            </a:prstTxWarp>
          </a:bodyPr>
          <a:lstStyle>
            <a:lvl1pPr algn="r" defTabSz="965840">
              <a:lnSpc>
                <a:spcPct val="100000"/>
              </a:lnSpc>
              <a:spcBef>
                <a:spcPct val="0"/>
              </a:spcBef>
              <a:defRPr sz="1200"/>
            </a:lvl1pPr>
          </a:lstStyle>
          <a:p>
            <a:fld id="{2FDB19F5-E9DA-419C-9768-4ACA4E34DDB5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Verdana" pitchFamily="34" charset="0"/>
        <a:ea typeface="+mn-ea"/>
        <a:cs typeface="+mn-cs"/>
      </a:defRPr>
    </a:lvl1pPr>
    <a:lvl2pPr marL="231775" indent="-230188" algn="l" rtl="0" fontAlgn="base">
      <a:spcBef>
        <a:spcPct val="30000"/>
      </a:spcBef>
      <a:spcAft>
        <a:spcPct val="0"/>
      </a:spcAft>
      <a:buChar char="•"/>
      <a:defRPr sz="1200" kern="1200">
        <a:solidFill>
          <a:schemeClr val="tx1"/>
        </a:solidFill>
        <a:latin typeface="Verdana" pitchFamily="34" charset="0"/>
        <a:ea typeface="+mn-ea"/>
        <a:cs typeface="+mn-cs"/>
      </a:defRPr>
    </a:lvl2pPr>
    <a:lvl3pPr marL="461963" indent="-228600" algn="l" rtl="0" fontAlgn="base">
      <a:spcBef>
        <a:spcPct val="30000"/>
      </a:spcBef>
      <a:spcAft>
        <a:spcPct val="0"/>
      </a:spcAft>
      <a:buFont typeface="Verdana" pitchFamily="34" charset="0"/>
      <a:buChar char="–"/>
      <a:defRPr sz="1200" kern="1200">
        <a:solidFill>
          <a:schemeClr val="tx1"/>
        </a:solidFill>
        <a:latin typeface="Verdana" pitchFamily="34" charset="0"/>
        <a:ea typeface="+mn-ea"/>
        <a:cs typeface="+mn-cs"/>
      </a:defRPr>
    </a:lvl3pPr>
    <a:lvl4pPr marL="633413" indent="-169863" algn="l" rtl="0" fontAlgn="base">
      <a:spcBef>
        <a:spcPct val="30000"/>
      </a:spcBef>
      <a:spcAft>
        <a:spcPct val="0"/>
      </a:spcAft>
      <a:buFont typeface="Verdana" pitchFamily="34" charset="0"/>
      <a:buChar char="•"/>
      <a:defRPr sz="1000" kern="1200">
        <a:solidFill>
          <a:schemeClr val="tx1"/>
        </a:solidFill>
        <a:latin typeface="Verdana" pitchFamily="34" charset="0"/>
        <a:ea typeface="+mn-ea"/>
        <a:cs typeface="+mn-cs"/>
      </a:defRPr>
    </a:lvl4pPr>
    <a:lvl5pPr marL="803275" indent="-168275" algn="l" rtl="0" fontAlgn="base">
      <a:spcBef>
        <a:spcPct val="30000"/>
      </a:spcBef>
      <a:spcAft>
        <a:spcPct val="0"/>
      </a:spcAft>
      <a:buFont typeface="Verdana" pitchFamily="34" charset="0"/>
      <a:buChar char="–"/>
      <a:defRPr sz="1000" kern="1200">
        <a:solidFill>
          <a:schemeClr val="tx1"/>
        </a:solidFill>
        <a:latin typeface="Verdana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FDB19F5-E9DA-419C-9768-4ACA4E34DDB5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2196" name="Rectangle 4"/>
          <p:cNvSpPr>
            <a:spLocks noGrp="1" noChangeArrowheads="1"/>
          </p:cNvSpPr>
          <p:nvPr>
            <p:ph type="ctrTitle" sz="quarter"/>
          </p:nvPr>
        </p:nvSpPr>
        <p:spPr>
          <a:xfrm>
            <a:off x="500063" y="2130425"/>
            <a:ext cx="7772400" cy="1470025"/>
          </a:xfrm>
        </p:spPr>
        <p:txBody>
          <a:bodyPr lIns="91440" tIns="45720" rIns="91440" bIns="45720" anchor="ctr"/>
          <a:lstStyle>
            <a:lvl1pPr algn="r">
              <a:defRPr sz="36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92197" name="Rectangle 5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871663" y="3886200"/>
            <a:ext cx="6400800" cy="1752600"/>
          </a:xfrm>
        </p:spPr>
        <p:txBody>
          <a:bodyPr lIns="91440" tIns="45720" rIns="91440" bIns="45720"/>
          <a:lstStyle>
            <a:lvl1pPr marL="0" indent="0" algn="r">
              <a:buFontTx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392198" name="Rectangle 6"/>
          <p:cNvSpPr>
            <a:spLocks noChangeArrowheads="1"/>
          </p:cNvSpPr>
          <p:nvPr/>
        </p:nvSpPr>
        <p:spPr bwMode="auto">
          <a:xfrm>
            <a:off x="0" y="6273800"/>
            <a:ext cx="592083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9DF6B3AD-8DDE-4AC2-AEA7-3DB8B810E783}" type="slidenum">
              <a:rPr lang="en-US" sz="1000"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34163" y="158750"/>
            <a:ext cx="2058987" cy="588327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5613" y="158750"/>
            <a:ext cx="6026150" cy="58832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5613" y="158750"/>
            <a:ext cx="8237537" cy="889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5613" y="1201738"/>
            <a:ext cx="8237537" cy="4840287"/>
          </a:xfrm>
        </p:spPr>
        <p:txBody>
          <a:bodyPr/>
          <a:lstStyle/>
          <a:p>
            <a:endParaRPr lang="en-US"/>
          </a:p>
        </p:txBody>
      </p:sp>
      <p:sp>
        <p:nvSpPr>
          <p:cNvPr id="4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Title, Text,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5613" y="158750"/>
            <a:ext cx="8237537" cy="889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sz="half" idx="1"/>
          </p:nvPr>
        </p:nvSpPr>
        <p:spPr>
          <a:xfrm>
            <a:off x="455613" y="1201738"/>
            <a:ext cx="4041775" cy="48402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9788" y="1201738"/>
            <a:ext cx="4043362" cy="48402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8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7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5613" y="1201738"/>
            <a:ext cx="4041775" cy="484028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9788" y="1201738"/>
            <a:ext cx="4043362" cy="484028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pic>
        <p:nvPicPr>
          <p:cNvPr id="6" name="Picture 5" descr="Intel_white"/>
          <p:cNvPicPr>
            <a:picLocks noChangeAspect="1" noChangeArrowheads="1"/>
          </p:cNvPicPr>
          <p:nvPr userDrawn="1"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889875" y="6169025"/>
            <a:ext cx="811213" cy="541338"/>
          </a:xfrm>
          <a:prstGeom prst="rect">
            <a:avLst/>
          </a:prstGeom>
          <a:noFill/>
        </p:spPr>
      </p:pic>
      <p:sp>
        <p:nvSpPr>
          <p:cNvPr id="8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10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6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5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8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ChangeArrowheads="1"/>
          </p:cNvSpPr>
          <p:nvPr userDrawn="1"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sp>
        <p:nvSpPr>
          <p:cNvPr id="8" name="Rectangle 7"/>
          <p:cNvSpPr>
            <a:spLocks noChangeArrowheads="1"/>
          </p:cNvSpPr>
          <p:nvPr userDrawn="1"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1170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5613" y="158750"/>
            <a:ext cx="8237537" cy="889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391171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5613" y="1201738"/>
            <a:ext cx="8237537" cy="48402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91172" name="Rectangle 4"/>
          <p:cNvSpPr>
            <a:spLocks noChangeArrowheads="1"/>
          </p:cNvSpPr>
          <p:nvPr/>
        </p:nvSpPr>
        <p:spPr bwMode="invGray">
          <a:xfrm>
            <a:off x="3175" y="6029325"/>
            <a:ext cx="9140825" cy="828675"/>
          </a:xfrm>
          <a:prstGeom prst="rect">
            <a:avLst/>
          </a:prstGeom>
          <a:solidFill>
            <a:schemeClr val="tx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r>
              <a:rPr lang="en-US" sz="1000">
                <a:solidFill>
                  <a:schemeClr val="bg1"/>
                </a:solidFill>
              </a:rPr>
              <a:t>* Other names and brands may be claimed as the property of others</a:t>
            </a:r>
          </a:p>
        </p:txBody>
      </p:sp>
      <p:pic>
        <p:nvPicPr>
          <p:cNvPr id="391173" name="Picture 5" descr="Intel_white"/>
          <p:cNvPicPr>
            <a:picLocks noChangeAspect="1" noChangeArrowheads="1"/>
          </p:cNvPicPr>
          <p:nvPr/>
        </p:nvPicPr>
        <p:blipFill>
          <a:blip r:embed="rId15" cstate="print"/>
          <a:srcRect/>
          <a:stretch>
            <a:fillRect/>
          </a:stretch>
        </p:blipFill>
        <p:spPr bwMode="auto">
          <a:xfrm>
            <a:off x="7889875" y="6169025"/>
            <a:ext cx="811213" cy="541338"/>
          </a:xfrm>
          <a:prstGeom prst="rect">
            <a:avLst/>
          </a:prstGeom>
          <a:noFill/>
        </p:spPr>
      </p:pic>
      <p:sp>
        <p:nvSpPr>
          <p:cNvPr id="391175" name="Rectangle 7"/>
          <p:cNvSpPr>
            <a:spLocks noChangeArrowheads="1"/>
          </p:cNvSpPr>
          <p:nvPr/>
        </p:nvSpPr>
        <p:spPr bwMode="auto">
          <a:xfrm>
            <a:off x="0" y="6273800"/>
            <a:ext cx="738135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b"/>
          <a:lstStyle/>
          <a:p>
            <a:pPr algn="r" eaLnBrk="1" hangingPunct="1">
              <a:lnSpc>
                <a:spcPct val="100000"/>
              </a:lnSpc>
              <a:spcBef>
                <a:spcPct val="0"/>
              </a:spcBef>
            </a:pPr>
            <a:fld id="{B1744788-D418-45D9-8EFC-015C1D48490F}" type="slidenum">
              <a:rPr lang="en-US" sz="1000">
                <a:solidFill>
                  <a:schemeClr val="bg1"/>
                </a:solidFill>
                <a:latin typeface="Verdana" pitchFamily="34" charset="0"/>
              </a:rPr>
              <a:pPr algn="r" eaLnBrk="1" hangingPunct="1">
                <a:lnSpc>
                  <a:spcPct val="100000"/>
                </a:lnSpc>
                <a:spcBef>
                  <a:spcPct val="0"/>
                </a:spcBef>
              </a:pPr>
              <a:t>‹#›</a:t>
            </a:fld>
            <a:endParaRPr lang="en-US" sz="1000" dirty="0">
              <a:solidFill>
                <a:schemeClr val="bg1"/>
              </a:solidFill>
              <a:latin typeface="Verdana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3" r:id="rId1"/>
    <p:sldLayoutId id="2147483654" r:id="rId2"/>
    <p:sldLayoutId id="2147483655" r:id="rId3"/>
    <p:sldLayoutId id="2147483656" r:id="rId4"/>
    <p:sldLayoutId id="2147483657" r:id="rId5"/>
    <p:sldLayoutId id="2147483658" r:id="rId6"/>
    <p:sldLayoutId id="2147483659" r:id="rId7"/>
    <p:sldLayoutId id="2147483660" r:id="rId8"/>
    <p:sldLayoutId id="2147483661" r:id="rId9"/>
    <p:sldLayoutId id="2147483662" r:id="rId10"/>
    <p:sldLayoutId id="2147483663" r:id="rId11"/>
    <p:sldLayoutId id="2147483664" r:id="rId12"/>
    <p:sldLayoutId id="2147483665" r:id="rId13"/>
  </p:sldLayoutIdLst>
  <p:transition>
    <p:fade/>
  </p:transition>
  <p:timing>
    <p:tnLst>
      <p:par>
        <p:cTn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2pPr>
      <a:lvl3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3pPr>
      <a:lvl4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4pPr>
      <a:lvl5pPr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34" charset="0"/>
        </a:defRPr>
      </a:lvl9pPr>
    </p:titleStyle>
    <p:bodyStyle>
      <a:lvl1pPr marL="225425" indent="-225425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76263" indent="-236538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2000">
          <a:solidFill>
            <a:schemeClr val="tx1"/>
          </a:solidFill>
          <a:latin typeface="+mn-lt"/>
        </a:defRPr>
      </a:lvl2pPr>
      <a:lvl3pPr marL="914400" indent="-223838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>
          <a:solidFill>
            <a:schemeClr val="tx1"/>
          </a:solidFill>
          <a:latin typeface="+mn-lt"/>
        </a:defRPr>
      </a:lvl3pPr>
      <a:lvl4pPr marL="1265238" indent="-236538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600">
          <a:solidFill>
            <a:schemeClr val="tx1"/>
          </a:solidFill>
          <a:latin typeface="+mn-lt"/>
        </a:defRPr>
      </a:lvl4pPr>
      <a:lvl5pPr marL="16605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5pPr>
      <a:lvl6pPr marL="21177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6pPr>
      <a:lvl7pPr marL="25749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7pPr>
      <a:lvl8pPr marL="30321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8pPr>
      <a:lvl9pPr marL="3489325" indent="-234950" algn="l" rtl="0" fontAlgn="base">
        <a:spcBef>
          <a:spcPct val="20000"/>
        </a:spcBef>
        <a:spcAft>
          <a:spcPct val="0"/>
        </a:spcAft>
        <a:buFont typeface="Verdana" pitchFamily="34" charset="0"/>
        <a:buChar char="–"/>
        <a:defRPr sz="14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freelists.org/lists/ibis-interconn/" TargetMode="External"/><Relationship Id="rId2" Type="http://schemas.openxmlformats.org/officeDocument/2006/relationships/hyperlink" Target="http://www.eda.org/ibis/interconnect_wip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da.org/ibis/summits/jun07/mirmak2.pdf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da.org/ibis/ibis-iss_wip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IBIS-ISS Introduction and Futures</a:t>
            </a:r>
            <a:endParaRPr lang="en-US" dirty="0"/>
          </a:p>
        </p:txBody>
      </p:sp>
      <p:sp>
        <p:nvSpPr>
          <p:cNvPr id="4" name="Subtitle 3"/>
          <p:cNvSpPr>
            <a:spLocks noGrp="1"/>
          </p:cNvSpPr>
          <p:nvPr>
            <p:ph type="subTitle" sz="quarter" idx="1"/>
          </p:nvPr>
        </p:nvSpPr>
        <p:spPr/>
        <p:txBody>
          <a:bodyPr/>
          <a:lstStyle/>
          <a:p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5" name="Rectangle 3"/>
          <p:cNvSpPr txBox="1">
            <a:spLocks noChangeArrowheads="1"/>
          </p:cNvSpPr>
          <p:nvPr/>
        </p:nvSpPr>
        <p:spPr bwMode="auto">
          <a:xfrm>
            <a:off x="3131840" y="3681028"/>
            <a:ext cx="5124425" cy="25527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IBIS Interconnect Task Group</a:t>
            </a: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2400" kern="0" dirty="0" smtClean="0">
              <a:latin typeface="+mn-lt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Presented by Michael Mirmak</a:t>
            </a: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Intel Corporation</a:t>
            </a: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kumimoji="0" lang="en-US" sz="14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IBIS Summit at</a:t>
            </a:r>
            <a:r>
              <a:rPr kumimoji="0" lang="en-US" sz="1800" b="0" i="0" u="none" strike="noStrike" kern="0" cap="none" spc="0" normalizeH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DesignCon</a:t>
            </a:r>
            <a:endParaRPr kumimoji="0" lang="en-US" sz="1800" b="0" i="0" u="none" strike="noStrike" kern="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1800" b="0" i="0" u="none" strike="noStrike" kern="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February 3, 2011</a:t>
            </a:r>
            <a:endParaRPr kumimoji="0" lang="en-US" sz="1800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0" y="6201308"/>
            <a:ext cx="9144000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Portions presented during Nov. 2010 Asian IBIS Summits</a:t>
            </a:r>
            <a:endParaRPr lang="en-US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Issues and Future Directions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72716"/>
            <a:ext cx="8229600" cy="5253447"/>
          </a:xfrm>
        </p:spPr>
        <p:txBody>
          <a:bodyPr/>
          <a:lstStyle/>
          <a:p>
            <a:r>
              <a:rPr lang="en-US" dirty="0" smtClean="0"/>
              <a:t>Items of controversy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Independent voltage sources vs. external power ports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Replaces ICM?</a:t>
            </a:r>
          </a:p>
          <a:p>
            <a:pPr lvl="1"/>
            <a:endParaRPr lang="en-US" dirty="0" smtClean="0">
              <a:solidFill>
                <a:schemeClr val="bg2"/>
              </a:solidFill>
            </a:endParaRPr>
          </a:p>
          <a:p>
            <a:r>
              <a:rPr lang="en-US" dirty="0" smtClean="0"/>
              <a:t>Links to other specifications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MCP?  EMD?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IBIS?  EBD?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Touchstone 2.x and port/node mapping?</a:t>
            </a:r>
          </a:p>
          <a:p>
            <a:pPr lvl="1"/>
            <a:endParaRPr lang="en-US" dirty="0" smtClean="0"/>
          </a:p>
          <a:p>
            <a:r>
              <a:rPr lang="en-US" dirty="0" smtClean="0"/>
              <a:t>A parser is under consideration</a:t>
            </a:r>
          </a:p>
          <a:p>
            <a:endParaRPr lang="en-US" dirty="0" smtClean="0"/>
          </a:p>
          <a:p>
            <a:r>
              <a:rPr lang="en-US" dirty="0" smtClean="0"/>
              <a:t>Possible extensions?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IBIS-ISS as basis for behavioral </a:t>
            </a:r>
            <a:r>
              <a:rPr lang="en-US" i="1" dirty="0" smtClean="0">
                <a:solidFill>
                  <a:schemeClr val="bg2"/>
                </a:solidFill>
              </a:rPr>
              <a:t>device</a:t>
            </a:r>
            <a:r>
              <a:rPr lang="en-US" dirty="0" smtClean="0">
                <a:solidFill>
                  <a:schemeClr val="bg2"/>
                </a:solidFill>
              </a:rPr>
              <a:t> model format?</a:t>
            </a:r>
          </a:p>
          <a:p>
            <a:pPr lvl="1"/>
            <a:endParaRPr lang="en-US" dirty="0" smtClean="0"/>
          </a:p>
          <a:p>
            <a:pPr lvl="1"/>
            <a:endParaRPr lang="en-US" dirty="0" smtClean="0"/>
          </a:p>
        </p:txBody>
      </p:sp>
    </p:spTree>
  </p:cSld>
  <p:clrMapOvr>
    <a:masterClrMapping/>
  </p:clrMapOvr>
  <p:transition>
    <p:fad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72716"/>
            <a:ext cx="8229600" cy="5253447"/>
          </a:xfrm>
        </p:spPr>
        <p:txBody>
          <a:bodyPr/>
          <a:lstStyle/>
          <a:p>
            <a:r>
              <a:rPr lang="en-US" dirty="0" smtClean="0"/>
              <a:t>If you model interconnects, IBIS-ISS can help ensure usability across SPICE* tools</a:t>
            </a:r>
          </a:p>
          <a:p>
            <a:endParaRPr lang="en-US" dirty="0" smtClean="0"/>
          </a:p>
          <a:p>
            <a:r>
              <a:rPr lang="en-US" dirty="0" smtClean="0"/>
              <a:t>If you use SPICE of any kind, IBIS-ISS will be familiar to you</a:t>
            </a:r>
          </a:p>
          <a:p>
            <a:endParaRPr lang="en-US" dirty="0" smtClean="0"/>
          </a:p>
          <a:p>
            <a:r>
              <a:rPr lang="en-US" dirty="0" smtClean="0"/>
              <a:t>IBIS-ISS will be reviewed in the next few IBIS Open Forum meetings for official approval</a:t>
            </a:r>
          </a:p>
          <a:p>
            <a:endParaRPr lang="en-US" dirty="0" smtClean="0"/>
          </a:p>
        </p:txBody>
      </p:sp>
      <p:sp>
        <p:nvSpPr>
          <p:cNvPr id="4" name="Rounded Rectangle 3"/>
          <p:cNvSpPr/>
          <p:nvPr/>
        </p:nvSpPr>
        <p:spPr>
          <a:xfrm>
            <a:off x="539552" y="4293096"/>
            <a:ext cx="8153400" cy="1575048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/>
              <a:t>Please study, discuss and comment on the IBIS-ISS draft.  </a:t>
            </a:r>
          </a:p>
          <a:p>
            <a:pPr algn="ctr"/>
            <a:r>
              <a:rPr lang="en-US" sz="2800" dirty="0" smtClean="0"/>
              <a:t>Your contributions are important!</a:t>
            </a:r>
            <a:endParaRPr lang="en-US" sz="2800" dirty="0"/>
          </a:p>
        </p:txBody>
      </p:sp>
    </p:spTree>
  </p:cSld>
  <p:clrMapOvr>
    <a:masterClrMapping/>
  </p:clrMapOvr>
  <p:transition>
    <p:fade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>
            <a:normAutofit/>
          </a:bodyPr>
          <a:lstStyle/>
          <a:p>
            <a:r>
              <a:rPr lang="en-US" sz="2000" dirty="0" smtClean="0"/>
              <a:t>Documents and background materials on-line:</a:t>
            </a:r>
          </a:p>
          <a:p>
            <a:pPr lvl="1"/>
            <a:r>
              <a:rPr lang="en-US" sz="1800" dirty="0" smtClean="0">
                <a:hlinkClick r:id="rId2"/>
              </a:rPr>
              <a:t>http://www.eda.org/ibis/interconnect_wip/</a:t>
            </a:r>
            <a:r>
              <a:rPr lang="en-US" sz="1800" dirty="0" smtClean="0"/>
              <a:t> </a:t>
            </a:r>
          </a:p>
          <a:p>
            <a:pPr lvl="1"/>
            <a:endParaRPr lang="en-US" sz="1800" dirty="0"/>
          </a:p>
          <a:p>
            <a:r>
              <a:rPr lang="en-US" sz="2000" dirty="0" smtClean="0"/>
              <a:t>Mailing list available for updates and discussion:</a:t>
            </a:r>
          </a:p>
          <a:p>
            <a:pPr lvl="1"/>
            <a:r>
              <a:rPr lang="en-US" sz="1800" dirty="0" smtClean="0">
                <a:hlinkClick r:id="rId3"/>
              </a:rPr>
              <a:t>http://www.freelists.org/list/ibis-interconn/</a:t>
            </a:r>
            <a:endParaRPr lang="en-US" sz="1800" dirty="0" smtClean="0"/>
          </a:p>
          <a:p>
            <a:pPr lvl="1"/>
            <a:endParaRPr lang="en-US" sz="1800" dirty="0" smtClean="0"/>
          </a:p>
          <a:p>
            <a:pPr lvl="1"/>
            <a:endParaRPr lang="en-US" sz="1800" dirty="0"/>
          </a:p>
        </p:txBody>
      </p:sp>
    </p:spTree>
  </p:cSld>
  <p:clrMapOvr>
    <a:masterClrMapping/>
  </p:clrMapOvr>
  <p:transition>
    <p:fad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72716"/>
            <a:ext cx="8229600" cy="5253447"/>
          </a:xfrm>
        </p:spPr>
        <p:txBody>
          <a:bodyPr/>
          <a:lstStyle/>
          <a:p>
            <a:r>
              <a:rPr lang="en-US" dirty="0" smtClean="0"/>
              <a:t>The Problem of SPICE* Model Portability</a:t>
            </a:r>
          </a:p>
          <a:p>
            <a:endParaRPr lang="en-US" dirty="0" smtClean="0"/>
          </a:p>
          <a:p>
            <a:r>
              <a:rPr lang="en-US" dirty="0" smtClean="0"/>
              <a:t>The Concept of IBIS-ISS</a:t>
            </a:r>
          </a:p>
          <a:p>
            <a:endParaRPr lang="en-US" dirty="0" smtClean="0"/>
          </a:p>
          <a:p>
            <a:r>
              <a:rPr lang="en-US" dirty="0" smtClean="0"/>
              <a:t>What Is and Isn’t Supported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Status and Future Directions</a:t>
            </a:r>
          </a:p>
          <a:p>
            <a:endParaRPr lang="en-US" dirty="0" smtClean="0"/>
          </a:p>
          <a:p>
            <a:r>
              <a:rPr lang="en-US" dirty="0" smtClean="0"/>
              <a:t>Summary</a:t>
            </a:r>
            <a:endParaRPr lang="en-US" dirty="0"/>
          </a:p>
        </p:txBody>
      </p:sp>
    </p:spTree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 Standard SPICE* Does Not Exist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00708"/>
            <a:ext cx="8229600" cy="5325455"/>
          </a:xfrm>
        </p:spPr>
        <p:txBody>
          <a:bodyPr/>
          <a:lstStyle/>
          <a:p>
            <a:r>
              <a:rPr lang="en-US" sz="2600" dirty="0" smtClean="0"/>
              <a:t>What does the following SPICE* statement do?</a:t>
            </a:r>
          </a:p>
          <a:p>
            <a:pPr lvl="1">
              <a:buNone/>
            </a:pPr>
            <a:r>
              <a:rPr lang="pt-BR" sz="2400" dirty="0" smtClean="0">
                <a:solidFill>
                  <a:schemeClr val="bg2"/>
                </a:solidFill>
                <a:latin typeface="Courier New" pitchFamily="49" charset="0"/>
                <a:cs typeface="Courier New" pitchFamily="49" charset="0"/>
              </a:rPr>
              <a:t>Bexample 1 2 I=sin(V(3,0))</a:t>
            </a:r>
          </a:p>
          <a:p>
            <a:pPr lvl="3"/>
            <a:endParaRPr lang="pt-BR" sz="2000" dirty="0"/>
          </a:p>
          <a:p>
            <a:r>
              <a:rPr lang="pt-BR" sz="2600" dirty="0" smtClean="0"/>
              <a:t>Results depend on the SPICE tool you use</a:t>
            </a:r>
          </a:p>
          <a:p>
            <a:pPr lvl="1"/>
            <a:r>
              <a:rPr lang="pt-BR" sz="2200" dirty="0" smtClean="0">
                <a:solidFill>
                  <a:schemeClr val="bg2"/>
                </a:solidFill>
              </a:rPr>
              <a:t>IBIS or non-linear dependent source?</a:t>
            </a:r>
          </a:p>
          <a:p>
            <a:pPr lvl="2"/>
            <a:endParaRPr lang="pt-BR" dirty="0" smtClean="0"/>
          </a:p>
          <a:p>
            <a:r>
              <a:rPr lang="pt-BR" sz="2600" dirty="0" smtClean="0"/>
              <a:t>Ambiguous elements exist across SPICEs</a:t>
            </a:r>
            <a:endParaRPr lang="pt-BR" sz="2600" dirty="0"/>
          </a:p>
          <a:p>
            <a:pPr lvl="1"/>
            <a:r>
              <a:rPr lang="en-US" sz="2200" dirty="0" smtClean="0">
                <a:solidFill>
                  <a:schemeClr val="bg2"/>
                </a:solidFill>
              </a:rPr>
              <a:t>Other non-universal elements include P, W, Y, Z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Recall “The 3S Proposal” from June 2007 DAC </a:t>
            </a:r>
            <a:r>
              <a:rPr lang="en-US" dirty="0" smtClean="0">
                <a:solidFill>
                  <a:schemeClr val="bg2"/>
                </a:solidFill>
              </a:rPr>
              <a:t>Summit</a:t>
            </a:r>
          </a:p>
          <a:p>
            <a:pPr lvl="2"/>
            <a:r>
              <a:rPr lang="en-US" dirty="0" smtClean="0">
                <a:solidFill>
                  <a:schemeClr val="bg2"/>
                </a:solidFill>
                <a:hlinkClick r:id="rId2"/>
              </a:rPr>
              <a:t>http://www.eda.org/ibis/summits/jun07/mirmak2.pdf</a:t>
            </a:r>
            <a:r>
              <a:rPr lang="en-US" dirty="0" smtClean="0">
                <a:solidFill>
                  <a:schemeClr val="bg2"/>
                </a:solidFill>
              </a:rPr>
              <a:t> </a:t>
            </a:r>
            <a:endParaRPr lang="en-US" dirty="0">
              <a:solidFill>
                <a:schemeClr val="bg2"/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395536" y="5085184"/>
            <a:ext cx="8153400" cy="838200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/>
              <a:t>How do you ensure a model works in your tool or your customers’ tools?  </a:t>
            </a:r>
            <a:endParaRPr lang="en-US" sz="2800" dirty="0"/>
          </a:p>
        </p:txBody>
      </p:sp>
    </p:spTree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A Solution for SI/PI Interconnects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00708"/>
            <a:ext cx="8229600" cy="5325455"/>
          </a:xfrm>
        </p:spPr>
        <p:txBody>
          <a:bodyPr>
            <a:normAutofit/>
          </a:bodyPr>
          <a:lstStyle/>
          <a:p>
            <a:r>
              <a:rPr lang="en-US" dirty="0" smtClean="0"/>
              <a:t>SPICE* netlists include interconnects, devices and engine commands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e.g., .</a:t>
            </a:r>
            <a:r>
              <a:rPr lang="en-US" dirty="0" err="1" smtClean="0">
                <a:solidFill>
                  <a:schemeClr val="bg2"/>
                </a:solidFill>
              </a:rPr>
              <a:t>tran</a:t>
            </a:r>
            <a:r>
              <a:rPr lang="en-US" dirty="0" smtClean="0">
                <a:solidFill>
                  <a:schemeClr val="bg2"/>
                </a:solidFill>
              </a:rPr>
              <a:t> analysis for a driver and receiver on a PCB trace</a:t>
            </a:r>
          </a:p>
          <a:p>
            <a:endParaRPr lang="en-US" dirty="0" smtClean="0"/>
          </a:p>
          <a:p>
            <a:r>
              <a:rPr lang="en-US" dirty="0" smtClean="0"/>
              <a:t>IBIS supports portable device models directly</a:t>
            </a:r>
            <a:endParaRPr lang="en-US" dirty="0"/>
          </a:p>
          <a:p>
            <a:endParaRPr lang="en-US" dirty="0" smtClean="0"/>
          </a:p>
          <a:p>
            <a:r>
              <a:rPr lang="en-US" dirty="0" smtClean="0"/>
              <a:t>Engine commands are specific to EDA tools</a:t>
            </a:r>
          </a:p>
          <a:p>
            <a:endParaRPr lang="en-US" dirty="0" smtClean="0"/>
          </a:p>
          <a:p>
            <a:r>
              <a:rPr lang="en-US" dirty="0" smtClean="0"/>
              <a:t>How to ensure interconnect models are portable?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Package, via, connector, PCB trace, on-die PDN…</a:t>
            </a:r>
          </a:p>
          <a:p>
            <a:endParaRPr lang="en-US" dirty="0" smtClean="0"/>
          </a:p>
        </p:txBody>
      </p:sp>
      <p:sp>
        <p:nvSpPr>
          <p:cNvPr id="4" name="Rounded Rectangle 3"/>
          <p:cNvSpPr/>
          <p:nvPr/>
        </p:nvSpPr>
        <p:spPr>
          <a:xfrm>
            <a:off x="467544" y="5013176"/>
            <a:ext cx="8153400" cy="838200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/>
              <a:t>IBIS-ISS: an industry baseline for interconnect modeling in SPICE</a:t>
            </a:r>
            <a:endParaRPr lang="en-US" sz="2800" dirty="0"/>
          </a:p>
        </p:txBody>
      </p:sp>
    </p:spTree>
  </p:cSld>
  <p:clrMapOvr>
    <a:masterClrMapping/>
  </p:clrMapOvr>
  <p:transition>
    <p:fad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IBIS-ISS in Simple Terms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80728"/>
            <a:ext cx="8229600" cy="5145435"/>
          </a:xfrm>
        </p:spPr>
        <p:txBody>
          <a:bodyPr>
            <a:normAutofit/>
          </a:bodyPr>
          <a:lstStyle/>
          <a:p>
            <a:r>
              <a:rPr lang="en-US" dirty="0" smtClean="0"/>
              <a:t>IBIS-ISS: IBIS </a:t>
            </a:r>
            <a:r>
              <a:rPr lang="en-US" dirty="0" smtClean="0">
                <a:solidFill>
                  <a:schemeClr val="bg2"/>
                </a:solidFill>
              </a:rPr>
              <a:t>I</a:t>
            </a:r>
            <a:r>
              <a:rPr lang="en-US" dirty="0" smtClean="0"/>
              <a:t>nterconnect </a:t>
            </a:r>
            <a:r>
              <a:rPr lang="en-US" dirty="0" smtClean="0">
                <a:solidFill>
                  <a:schemeClr val="bg2"/>
                </a:solidFill>
              </a:rPr>
              <a:t>S</a:t>
            </a:r>
            <a:r>
              <a:rPr lang="en-US" dirty="0" smtClean="0"/>
              <a:t>PICE* </a:t>
            </a:r>
            <a:r>
              <a:rPr lang="en-US" dirty="0" smtClean="0">
                <a:solidFill>
                  <a:schemeClr val="bg2"/>
                </a:solidFill>
              </a:rPr>
              <a:t>S</a:t>
            </a:r>
            <a:r>
              <a:rPr lang="en-US" dirty="0" smtClean="0"/>
              <a:t>ubcircuits</a:t>
            </a:r>
          </a:p>
          <a:p>
            <a:endParaRPr lang="en-US" dirty="0" smtClean="0"/>
          </a:p>
          <a:p>
            <a:r>
              <a:rPr lang="en-US" dirty="0" smtClean="0"/>
              <a:t>Defines a limited set of common, basic elements useful for SI interconnect modeling</a:t>
            </a:r>
          </a:p>
          <a:p>
            <a:endParaRPr lang="en-US" dirty="0"/>
          </a:p>
          <a:p>
            <a:r>
              <a:rPr lang="en-US" dirty="0" smtClean="0"/>
              <a:t>Based on documents and concepts donated by  Synopsys as seen in Synopsys HSPICE*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Originally assembled and edited by Walter Katz, SiSoft</a:t>
            </a:r>
          </a:p>
          <a:p>
            <a:pPr lvl="1"/>
            <a:endParaRPr lang="en-US" dirty="0"/>
          </a:p>
          <a:p>
            <a:r>
              <a:rPr lang="en-US" dirty="0" smtClean="0"/>
              <a:t>Developed with SI community through IBIS Interconnect Task Group</a:t>
            </a:r>
          </a:p>
          <a:p>
            <a:pPr lvl="1"/>
            <a:r>
              <a:rPr lang="en-US" dirty="0" smtClean="0">
                <a:solidFill>
                  <a:schemeClr val="bg2"/>
                </a:solidFill>
              </a:rPr>
              <a:t>EDA vendors, IC vendors and system vendors</a:t>
            </a:r>
            <a:endParaRPr lang="en-US" dirty="0">
              <a:solidFill>
                <a:schemeClr val="bg2"/>
              </a:solidFill>
            </a:endParaRPr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(and Is Not) Supported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>
            <a:noAutofit/>
          </a:bodyPr>
          <a:lstStyle/>
          <a:p>
            <a:r>
              <a:rPr lang="en-US" dirty="0" smtClean="0"/>
              <a:t>Fundamental circuit elements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Resistors, Inductors, Capacitors: R, L, K, C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Dependent Sources: E, F, G, H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Transmission Lines: T, W (including tabular, Foster, etc.)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S-parameters: S (Touchstone)</a:t>
            </a:r>
          </a:p>
          <a:p>
            <a:pPr lvl="1"/>
            <a:endParaRPr lang="en-US" dirty="0" smtClean="0">
              <a:solidFill>
                <a:schemeClr val="tx2"/>
              </a:solidFill>
            </a:endParaRPr>
          </a:p>
          <a:p>
            <a:r>
              <a:rPr lang="en-US" dirty="0" smtClean="0"/>
              <a:t>Subcircuit definitions and instantiation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.</a:t>
            </a:r>
            <a:r>
              <a:rPr lang="en-US" dirty="0" err="1" smtClean="0">
                <a:solidFill>
                  <a:schemeClr val="tx2"/>
                </a:solidFill>
              </a:rPr>
              <a:t>subckt</a:t>
            </a:r>
            <a:r>
              <a:rPr lang="en-US" dirty="0" smtClean="0">
                <a:solidFill>
                  <a:schemeClr val="tx2"/>
                </a:solidFill>
              </a:rPr>
              <a:t>, .ends, X element</a:t>
            </a:r>
          </a:p>
          <a:p>
            <a:pPr lvl="1"/>
            <a:endParaRPr lang="en-US" dirty="0" smtClean="0">
              <a:solidFill>
                <a:schemeClr val="tx2"/>
              </a:solidFill>
            </a:endParaRPr>
          </a:p>
          <a:p>
            <a:r>
              <a:rPr lang="en-US" dirty="0" smtClean="0"/>
              <a:t>Other basic commands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.include, .</a:t>
            </a:r>
            <a:r>
              <a:rPr lang="en-US" dirty="0" err="1" smtClean="0">
                <a:solidFill>
                  <a:schemeClr val="tx2"/>
                </a:solidFill>
              </a:rPr>
              <a:t>param</a:t>
            </a:r>
            <a:endParaRPr lang="en-US" dirty="0" smtClean="0">
              <a:solidFill>
                <a:schemeClr val="tx2"/>
              </a:solidFill>
            </a:endParaRPr>
          </a:p>
        </p:txBody>
      </p:sp>
      <p:sp>
        <p:nvSpPr>
          <p:cNvPr id="4" name="Rounded Rectangle 3"/>
          <p:cNvSpPr/>
          <p:nvPr/>
        </p:nvSpPr>
        <p:spPr>
          <a:xfrm>
            <a:off x="467544" y="5013176"/>
            <a:ext cx="8153400" cy="890972"/>
          </a:xfrm>
          <a:prstGeom prst="roundRect">
            <a:avLst/>
          </a:prstGeom>
          <a:solidFill>
            <a:schemeClr val="bg2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/>
              <a:t>… but no engine commands, no active device support, and no field solver</a:t>
            </a:r>
            <a:endParaRPr lang="en-US" sz="2800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Usage Model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>
            <a:normAutofit/>
          </a:bodyPr>
          <a:lstStyle/>
          <a:p>
            <a:r>
              <a:rPr lang="en-US" dirty="0" smtClean="0"/>
              <a:t>IBIS-ISS consists entirely of subcircuits and subcircuit definitions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IBIS-ISS does not define </a:t>
            </a:r>
            <a:r>
              <a:rPr lang="en-US" u="sng" dirty="0" smtClean="0">
                <a:solidFill>
                  <a:schemeClr val="tx2"/>
                </a:solidFill>
              </a:rPr>
              <a:t>netlists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Subcircuits may be nested or independent</a:t>
            </a:r>
          </a:p>
          <a:p>
            <a:pPr lvl="1"/>
            <a:endParaRPr lang="en-US" dirty="0" smtClean="0">
              <a:solidFill>
                <a:schemeClr val="tx2"/>
              </a:solidFill>
            </a:endParaRPr>
          </a:p>
          <a:p>
            <a:r>
              <a:rPr lang="en-US" dirty="0" smtClean="0"/>
              <a:t>All parameters are local, and passed explicitly</a:t>
            </a:r>
          </a:p>
          <a:p>
            <a:endParaRPr lang="en-US" dirty="0" smtClean="0"/>
          </a:p>
          <a:p>
            <a:r>
              <a:rPr lang="en-US" dirty="0" smtClean="0"/>
              <a:t>Multiple files are supported (.include)</a:t>
            </a:r>
          </a:p>
          <a:p>
            <a:endParaRPr lang="en-US" dirty="0" smtClean="0"/>
          </a:p>
          <a:p>
            <a:r>
              <a:rPr lang="en-US" dirty="0" smtClean="0"/>
              <a:t>Compliant tools simply accept IBIS-ISS files</a:t>
            </a:r>
          </a:p>
          <a:p>
            <a:pPr lvl="1"/>
            <a:r>
              <a:rPr lang="en-US" dirty="0" smtClean="0">
                <a:solidFill>
                  <a:schemeClr val="tx2"/>
                </a:solidFill>
              </a:rPr>
              <a:t>Meaning, properly </a:t>
            </a:r>
            <a:r>
              <a:rPr lang="en-US" dirty="0">
                <a:solidFill>
                  <a:schemeClr val="tx2"/>
                </a:solidFill>
              </a:rPr>
              <a:t>a</a:t>
            </a:r>
            <a:r>
              <a:rPr lang="en-US" dirty="0" smtClean="0">
                <a:solidFill>
                  <a:schemeClr val="tx2"/>
                </a:solidFill>
              </a:rPr>
              <a:t>pply IBIS-ISS assumptions within the scope of the top-level subcircuit</a:t>
            </a:r>
            <a:endParaRPr lang="en-US" dirty="0">
              <a:solidFill>
                <a:schemeClr val="tx2"/>
              </a:solidFill>
            </a:endParaRPr>
          </a:p>
          <a:p>
            <a:endParaRPr lang="en-US" dirty="0"/>
          </a:p>
        </p:txBody>
      </p:sp>
    </p:spTree>
  </p:cSld>
  <p:clrMapOvr>
    <a:masterClrMapping/>
  </p:clrMapOvr>
  <p:transition>
    <p:fade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 bwMode="auto">
          <a:xfrm>
            <a:off x="323528" y="656692"/>
            <a:ext cx="8100900" cy="5303520"/>
          </a:xfrm>
          <a:prstGeom prst="rect">
            <a:avLst/>
          </a:prstGeom>
          <a:solidFill>
            <a:srgbClr val="C00000">
              <a:alpha val="12000"/>
            </a:srgbClr>
          </a:solidFill>
          <a:ln w="38100" cap="flat" cmpd="sng" algn="ctr">
            <a:solidFill>
              <a:srgbClr val="292929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ctr" defTabSz="914400" rtl="0" eaLnBrk="0" fontAlgn="base" latinLnBrk="0" hangingPunct="0">
              <a:lnSpc>
                <a:spcPct val="8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Verdana" pitchFamily="34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Does It Work?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728700"/>
            <a:ext cx="8424936" cy="5397463"/>
          </a:xfrm>
        </p:spPr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.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subckt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my_trace_group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1 2 3 4 5 6 7 8 ref length=5e-3</a:t>
            </a:r>
          </a:p>
          <a:p>
            <a:pPr>
              <a:buNone/>
            </a:pP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* Units are meters</a:t>
            </a:r>
          </a:p>
          <a:p>
            <a:pPr>
              <a:buNone/>
            </a:pP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* This is a top-level subcircuit</a:t>
            </a:r>
          </a:p>
          <a:p>
            <a:pPr>
              <a:buNone/>
            </a:pP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* The user/system designer will instantiate this circuit in a netlist</a:t>
            </a:r>
          </a:p>
          <a:p>
            <a:pPr>
              <a:buNone/>
            </a:pPr>
            <a:endParaRPr lang="en-US" sz="2800" b="1" dirty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Xtrace_a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1 ref 2 ref 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single_trace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local_length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=length</a:t>
            </a:r>
          </a:p>
          <a:p>
            <a:pPr>
              <a:buNone/>
            </a:pP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Xtrace_b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3 ref 4 ref 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single_trace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local_length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=length</a:t>
            </a:r>
          </a:p>
          <a:p>
            <a:pPr>
              <a:buNone/>
            </a:pP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Xtrace_c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5 ref 6 ref 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single_trace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local_length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=length</a:t>
            </a:r>
          </a:p>
          <a:p>
            <a:pPr>
              <a:buNone/>
            </a:pP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Xtrace_d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7 ref 8 ref 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single_trace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800" b="1" dirty="0" err="1" smtClean="0">
                <a:latin typeface="Courier New" pitchFamily="49" charset="0"/>
                <a:cs typeface="Courier New" pitchFamily="49" charset="0"/>
              </a:rPr>
              <a:t>local_length</a:t>
            </a: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=length</a:t>
            </a:r>
          </a:p>
          <a:p>
            <a:pPr>
              <a:buNone/>
            </a:pPr>
            <a:endParaRPr lang="en-US" sz="2800" b="1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* This circuit assumes no crosstalk</a:t>
            </a:r>
            <a:endParaRPr lang="en-US" sz="2800" b="1" dirty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endParaRPr lang="en-US" sz="2800" dirty="0">
              <a:latin typeface="Courier New" pitchFamily="49" charset="0"/>
              <a:cs typeface="Courier New" pitchFamily="49" charset="0"/>
            </a:endParaRPr>
          </a:p>
          <a:p>
            <a:pPr marL="457200" indent="0">
              <a:buNone/>
            </a:pP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.</a:t>
            </a: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subckt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single_trace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 in </a:t>
            </a: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local_ref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 out </a:t>
            </a: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local_ref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 </a:t>
            </a: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local_length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=1</a:t>
            </a:r>
            <a:endParaRPr lang="en-US" sz="2800" b="1" dirty="0">
              <a:solidFill>
                <a:schemeClr val="tx2"/>
              </a:solidFill>
              <a:latin typeface="Courier New" pitchFamily="49" charset="0"/>
              <a:cs typeface="Courier New" pitchFamily="49" charset="0"/>
            </a:endParaRPr>
          </a:p>
          <a:p>
            <a:pPr marL="457200" indent="0">
              <a:buNone/>
            </a:pPr>
            <a:endParaRPr lang="en-US" sz="2800" b="1" dirty="0" smtClean="0">
              <a:solidFill>
                <a:schemeClr val="tx2"/>
              </a:solidFill>
              <a:latin typeface="Courier New" pitchFamily="49" charset="0"/>
              <a:cs typeface="Courier New" pitchFamily="49" charset="0"/>
            </a:endParaRPr>
          </a:p>
          <a:p>
            <a:pPr marL="457200" indent="0">
              <a:buNone/>
            </a:pP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Wsingle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 in </a:t>
            </a: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local_ref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 out </a:t>
            </a: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local_ref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 N=1 L=‘</a:t>
            </a: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local_length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’</a:t>
            </a:r>
          </a:p>
          <a:p>
            <a:pPr marL="457200" indent="0">
              <a:buNone/>
            </a:pP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+ TABLEMODEL=‘</a:t>
            </a:r>
            <a:r>
              <a:rPr lang="en-US" sz="2800" b="1" dirty="0" err="1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single_line_table</a:t>
            </a: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’</a:t>
            </a:r>
            <a:endParaRPr lang="en-US" sz="2800" b="1" dirty="0">
              <a:solidFill>
                <a:schemeClr val="tx2"/>
              </a:solidFill>
              <a:latin typeface="Courier New" pitchFamily="49" charset="0"/>
              <a:cs typeface="Courier New" pitchFamily="49" charset="0"/>
            </a:endParaRPr>
          </a:p>
          <a:p>
            <a:pPr marL="457200" indent="0">
              <a:buNone/>
            </a:pPr>
            <a:endParaRPr lang="en-US" sz="2800" b="1" dirty="0" smtClean="0">
              <a:solidFill>
                <a:schemeClr val="tx2"/>
              </a:solidFill>
              <a:latin typeface="Courier New" pitchFamily="49" charset="0"/>
              <a:cs typeface="Courier New" pitchFamily="49" charset="0"/>
            </a:endParaRPr>
          </a:p>
          <a:p>
            <a:pPr marL="457200" indent="0">
              <a:buNone/>
            </a:pP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.include ‘single_line_table.inc’ </a:t>
            </a:r>
          </a:p>
          <a:p>
            <a:pPr marL="457200" indent="0">
              <a:buNone/>
            </a:pP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* This file defines the tabular data using .MODEL</a:t>
            </a:r>
            <a:endParaRPr lang="en-US" sz="2800" b="1" dirty="0">
              <a:solidFill>
                <a:schemeClr val="tx2"/>
              </a:solidFill>
              <a:latin typeface="Courier New" pitchFamily="49" charset="0"/>
              <a:cs typeface="Courier New" pitchFamily="49" charset="0"/>
            </a:endParaRPr>
          </a:p>
          <a:p>
            <a:pPr marL="457200" indent="0">
              <a:buNone/>
            </a:pP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* This file should also be written using ISS rules</a:t>
            </a:r>
          </a:p>
          <a:p>
            <a:pPr marL="457200" indent="0">
              <a:buNone/>
            </a:pPr>
            <a:r>
              <a:rPr lang="en-US" sz="2800" b="1" dirty="0" smtClean="0">
                <a:solidFill>
                  <a:schemeClr val="tx2"/>
                </a:solidFill>
                <a:latin typeface="Courier New" pitchFamily="49" charset="0"/>
                <a:cs typeface="Courier New" pitchFamily="49" charset="0"/>
              </a:rPr>
              <a:t>.ends</a:t>
            </a:r>
          </a:p>
          <a:p>
            <a:pPr>
              <a:buNone/>
            </a:pPr>
            <a:endParaRPr lang="en-US" sz="2800" dirty="0" smtClean="0">
              <a:latin typeface="Courier New" pitchFamily="49" charset="0"/>
              <a:cs typeface="Courier New" pitchFamily="49" charset="0"/>
            </a:endParaRPr>
          </a:p>
          <a:p>
            <a:pPr>
              <a:buNone/>
            </a:pPr>
            <a:r>
              <a:rPr lang="en-US" sz="2800" b="1" dirty="0" smtClean="0">
                <a:latin typeface="Courier New" pitchFamily="49" charset="0"/>
                <a:cs typeface="Courier New" pitchFamily="49" charset="0"/>
              </a:rPr>
              <a:t>.ends</a:t>
            </a:r>
            <a:endParaRPr lang="en-US" sz="28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4" name="Rectangle 3"/>
          <p:cNvSpPr/>
          <p:nvPr/>
        </p:nvSpPr>
        <p:spPr bwMode="auto">
          <a:xfrm>
            <a:off x="539552" y="3392996"/>
            <a:ext cx="7632848" cy="2194560"/>
          </a:xfrm>
          <a:prstGeom prst="rect">
            <a:avLst/>
          </a:prstGeom>
          <a:solidFill>
            <a:schemeClr val="bg2">
              <a:alpha val="12000"/>
            </a:schemeClr>
          </a:solidFill>
          <a:ln w="38100" cap="flat" cmpd="sng" algn="ctr">
            <a:solidFill>
              <a:srgbClr val="292929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ctr" defTabSz="914400" rtl="0" eaLnBrk="0" fontAlgn="base" latinLnBrk="0" hangingPunct="0">
              <a:lnSpc>
                <a:spcPct val="8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0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Verdana" pitchFamily="34" charset="0"/>
            </a:endParaRPr>
          </a:p>
        </p:txBody>
      </p:sp>
    </p:spTree>
  </p:cSld>
  <p:clrMapOvr>
    <a:masterClrMapping/>
  </p:clrMapOvr>
  <p:transition>
    <p:fad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Announcement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764704"/>
            <a:ext cx="8229600" cy="5361459"/>
          </a:xfrm>
        </p:spPr>
        <p:txBody>
          <a:bodyPr>
            <a:normAutofit/>
          </a:bodyPr>
          <a:lstStyle/>
          <a:p>
            <a:endParaRPr lang="en-US" sz="2800" dirty="0" smtClean="0"/>
          </a:p>
          <a:p>
            <a:endParaRPr lang="en-US" sz="2800" dirty="0" smtClean="0"/>
          </a:p>
          <a:p>
            <a:r>
              <a:rPr lang="en-US" sz="2800" dirty="0" smtClean="0"/>
              <a:t>Draft 1.0 is officially submitted to the IBIS Open Forum for review and approval as a standard!</a:t>
            </a:r>
          </a:p>
          <a:p>
            <a:pPr lvl="1"/>
            <a:r>
              <a:rPr lang="en-US" sz="2400" dirty="0" smtClean="0">
                <a:hlinkClick r:id="rId2"/>
              </a:rPr>
              <a:t>http://www.eda.org/ibis/ibis-iss_wip/</a:t>
            </a:r>
            <a:r>
              <a:rPr lang="en-US" sz="2400" dirty="0" smtClean="0"/>
              <a:t> </a:t>
            </a:r>
          </a:p>
          <a:p>
            <a:pPr lvl="1"/>
            <a:endParaRPr lang="en-US" sz="1800" dirty="0" smtClean="0"/>
          </a:p>
        </p:txBody>
      </p:sp>
    </p:spTree>
  </p:cSld>
  <p:clrMapOvr>
    <a:masterClrMapping/>
  </p:clrMapOvr>
  <p:transition>
    <p:fade/>
  </p:transition>
</p:sld>
</file>

<file path=ppt/theme/theme1.xml><?xml version="1.0" encoding="utf-8"?>
<a:theme xmlns:a="http://schemas.openxmlformats.org/drawingml/2006/main" name="2_white_intel_only">
  <a:themeElements>
    <a:clrScheme name="2_white_intel_only 6">
      <a:dk1>
        <a:srgbClr val="000000"/>
      </a:dk1>
      <a:lt1>
        <a:srgbClr val="FFFFFF"/>
      </a:lt1>
      <a:dk2>
        <a:srgbClr val="0860A8"/>
      </a:dk2>
      <a:lt2>
        <a:srgbClr val="0860A8"/>
      </a:lt2>
      <a:accent1>
        <a:srgbClr val="FF5C00"/>
      </a:accent1>
      <a:accent2>
        <a:srgbClr val="FDB605"/>
      </a:accent2>
      <a:accent3>
        <a:srgbClr val="FFFFFF"/>
      </a:accent3>
      <a:accent4>
        <a:srgbClr val="000000"/>
      </a:accent4>
      <a:accent5>
        <a:srgbClr val="FFB5AA"/>
      </a:accent5>
      <a:accent6>
        <a:srgbClr val="E5A504"/>
      </a:accent6>
      <a:hlink>
        <a:srgbClr val="C7015B"/>
      </a:hlink>
      <a:folHlink>
        <a:srgbClr val="379900"/>
      </a:folHlink>
    </a:clrScheme>
    <a:fontScheme name="2_white_intel_only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292929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8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38100" cap="flat" cmpd="sng" algn="ctr">
          <a:solidFill>
            <a:srgbClr val="292929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ctr" defTabSz="914400" rtl="0" eaLnBrk="0" fontAlgn="base" latinLnBrk="0" hangingPunct="0">
          <a:lnSpc>
            <a:spcPct val="8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US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Verdana" pitchFamily="34" charset="0"/>
          </a:defRPr>
        </a:defPPr>
      </a:lstStyle>
    </a:lnDef>
  </a:objectDefaults>
  <a:extraClrSchemeLst>
    <a:extraClrScheme>
      <a:clrScheme name="2_white_intel_only 1">
        <a:dk1>
          <a:srgbClr val="111111"/>
        </a:dk1>
        <a:lt1>
          <a:srgbClr val="FFFFFF"/>
        </a:lt1>
        <a:dk2>
          <a:srgbClr val="087EB9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D0D0D"/>
        </a:accent4>
        <a:accent5>
          <a:srgbClr val="FFB5AA"/>
        </a:accent5>
        <a:accent6>
          <a:srgbClr val="E5A504"/>
        </a:accent6>
        <a:hlink>
          <a:srgbClr val="CCECFF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2">
        <a:dk1>
          <a:srgbClr val="111111"/>
        </a:dk1>
        <a:lt1>
          <a:srgbClr val="FFFFFF"/>
        </a:lt1>
        <a:dk2>
          <a:srgbClr val="087EB9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D0D0D"/>
        </a:accent4>
        <a:accent5>
          <a:srgbClr val="FFB5AA"/>
        </a:accent5>
        <a:accent6>
          <a:srgbClr val="E5A504"/>
        </a:accent6>
        <a:hlink>
          <a:srgbClr val="0066FF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3">
        <a:dk1>
          <a:srgbClr val="111111"/>
        </a:dk1>
        <a:lt1>
          <a:srgbClr val="FFFFFF"/>
        </a:lt1>
        <a:dk2>
          <a:srgbClr val="0860A8"/>
        </a:dk2>
        <a:lt2>
          <a:srgbClr val="777777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D0D0D"/>
        </a:accent4>
        <a:accent5>
          <a:srgbClr val="FFB5AA"/>
        </a:accent5>
        <a:accent6>
          <a:srgbClr val="E5A504"/>
        </a:accent6>
        <a:hlink>
          <a:srgbClr val="C7015B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4">
        <a:dk1>
          <a:srgbClr val="333333"/>
        </a:dk1>
        <a:lt1>
          <a:srgbClr val="FFFFFF"/>
        </a:lt1>
        <a:dk2>
          <a:srgbClr val="0860A8"/>
        </a:dk2>
        <a:lt2>
          <a:srgbClr val="000000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2A2A2A"/>
        </a:accent4>
        <a:accent5>
          <a:srgbClr val="FFB5AA"/>
        </a:accent5>
        <a:accent6>
          <a:srgbClr val="E5A504"/>
        </a:accent6>
        <a:hlink>
          <a:srgbClr val="C7015B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5">
        <a:dk1>
          <a:srgbClr val="080808"/>
        </a:dk1>
        <a:lt1>
          <a:srgbClr val="FFFFFF"/>
        </a:lt1>
        <a:dk2>
          <a:srgbClr val="0860A8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60606"/>
        </a:accent4>
        <a:accent5>
          <a:srgbClr val="FFB5AA"/>
        </a:accent5>
        <a:accent6>
          <a:srgbClr val="E5A504"/>
        </a:accent6>
        <a:hlink>
          <a:srgbClr val="C7015B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2_white_intel_only 6">
        <a:dk1>
          <a:srgbClr val="000000"/>
        </a:dk1>
        <a:lt1>
          <a:srgbClr val="FFFFFF"/>
        </a:lt1>
        <a:dk2>
          <a:srgbClr val="0860A8"/>
        </a:dk2>
        <a:lt2>
          <a:srgbClr val="0860A8"/>
        </a:lt2>
        <a:accent1>
          <a:srgbClr val="FF5C00"/>
        </a:accent1>
        <a:accent2>
          <a:srgbClr val="FDB605"/>
        </a:accent2>
        <a:accent3>
          <a:srgbClr val="FFFFFF"/>
        </a:accent3>
        <a:accent4>
          <a:srgbClr val="000000"/>
        </a:accent4>
        <a:accent5>
          <a:srgbClr val="FFB5AA"/>
        </a:accent5>
        <a:accent6>
          <a:srgbClr val="E5A504"/>
        </a:accent6>
        <a:hlink>
          <a:srgbClr val="C7015B"/>
        </a:hlink>
        <a:folHlink>
          <a:srgbClr val="37990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52504</TotalTime>
  <Words>697</Words>
  <Application>Microsoft Office PowerPoint</Application>
  <PresentationFormat>On-screen Show (4:3)</PresentationFormat>
  <Paragraphs>135</Paragraphs>
  <Slides>12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2_white_intel_only</vt:lpstr>
      <vt:lpstr> IBIS-ISS Introduction and Futures</vt:lpstr>
      <vt:lpstr>Agenda</vt:lpstr>
      <vt:lpstr>A Standard SPICE* Does Not Exist</vt:lpstr>
      <vt:lpstr>A Solution for SI/PI Interconnects</vt:lpstr>
      <vt:lpstr>IBIS-ISS in Simple Terms</vt:lpstr>
      <vt:lpstr>What Is (and Is Not) Supported</vt:lpstr>
      <vt:lpstr>Usage Model</vt:lpstr>
      <vt:lpstr>How Does It Work?</vt:lpstr>
      <vt:lpstr>Announcement</vt:lpstr>
      <vt:lpstr>Issues and Future Directions</vt:lpstr>
      <vt:lpstr>Summary</vt:lpstr>
      <vt:lpstr>References</vt:lpstr>
    </vt:vector>
  </TitlesOfParts>
  <Company>Intel Corporation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IBIS-ISS: What It Is and What It Means to You</dc:title>
  <dc:creator>Michael Mirmak</dc:creator>
  <cp:lastModifiedBy>Michael Mirmak</cp:lastModifiedBy>
  <cp:revision>1118</cp:revision>
  <dcterms:created xsi:type="dcterms:W3CDTF">2006-01-03T03:33:43Z</dcterms:created>
  <dcterms:modified xsi:type="dcterms:W3CDTF">2011-02-01T21:19:31Z</dcterms:modified>
</cp:coreProperties>
</file>

<file path=docProps/thumbnail.jpeg>
</file>