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9" r:id="rId2"/>
    <p:sldId id="330" r:id="rId3"/>
    <p:sldId id="331" r:id="rId4"/>
  </p:sldIdLst>
  <p:sldSz cx="9144000" cy="6858000" type="screen4x3"/>
  <p:notesSz cx="9388475" cy="7102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7" userDrawn="1">
          <p15:clr>
            <a:srgbClr val="A4A3A4"/>
          </p15:clr>
        </p15:guide>
        <p15:guide id="2" pos="295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6699"/>
    <a:srgbClr val="85AED7"/>
    <a:srgbClr val="2B5681"/>
    <a:srgbClr val="E8F0F8"/>
    <a:srgbClr val="E2ECF6"/>
    <a:srgbClr val="D6E4F2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0" autoAdjust="0"/>
    <p:restoredTop sz="94591" autoAdjust="0"/>
  </p:normalViewPr>
  <p:slideViewPr>
    <p:cSldViewPr snapToGrid="0">
      <p:cViewPr varScale="1">
        <p:scale>
          <a:sx n="95" d="100"/>
          <a:sy n="95" d="100"/>
        </p:scale>
        <p:origin x="94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6"/>
    </p:cViewPr>
  </p:sorterViewPr>
  <p:notesViewPr>
    <p:cSldViewPr snapToGrid="0">
      <p:cViewPr varScale="1">
        <p:scale>
          <a:sx n="95" d="100"/>
          <a:sy n="95" d="100"/>
        </p:scale>
        <p:origin x="-2514" y="-96"/>
      </p:cViewPr>
      <p:guideLst>
        <p:guide orient="horz" pos="2237"/>
        <p:guide pos="295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68339" cy="355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2" tIns="47111" rIns="94222" bIns="4711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317964" y="0"/>
            <a:ext cx="4068339" cy="355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2" tIns="47111" rIns="94222" bIns="471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746119"/>
            <a:ext cx="4068339" cy="355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2" tIns="47111" rIns="94222" bIns="4711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317964" y="6746119"/>
            <a:ext cx="4068339" cy="355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2" tIns="47111" rIns="94222" bIns="471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5C0540-2735-4C90-A6E9-E5B1908156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25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68339" cy="355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222" tIns="47111" rIns="94222" bIns="4711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320137" y="0"/>
            <a:ext cx="4068339" cy="355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222" tIns="47111" rIns="94222" bIns="471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7825" y="531813"/>
            <a:ext cx="3552825" cy="2663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1797" y="3373676"/>
            <a:ext cx="6884882" cy="3196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222" tIns="47111" rIns="94222" bIns="47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747351"/>
            <a:ext cx="4068339" cy="355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222" tIns="47111" rIns="94222" bIns="4711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320137" y="6747351"/>
            <a:ext cx="4068339" cy="355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222" tIns="47111" rIns="94222" bIns="471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4CE81C-62CF-4B7A-9580-ADF406D942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5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981200"/>
            <a:ext cx="7772400" cy="685800"/>
          </a:xfrm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971800"/>
            <a:ext cx="6400800" cy="990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/>
              <a:t> Confidential, Signal Integrity Software, Inc.	 	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33744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295400"/>
            <a:ext cx="3505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295400"/>
            <a:ext cx="3505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/>
              <a:t>	 	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56877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7010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295400"/>
            <a:ext cx="7162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/>
              <a:t>	 	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8802C-33F5-443C-BF0E-54ED30FBD0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ransition>
    <p:fade/>
  </p:transition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3366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336699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336699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336699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716384"/>
            <a:ext cx="6858000" cy="1968110"/>
          </a:xfrm>
        </p:spPr>
        <p:txBody>
          <a:bodyPr>
            <a:normAutofit/>
          </a:bodyPr>
          <a:lstStyle/>
          <a:p>
            <a:r>
              <a:rPr lang="en-US" dirty="0"/>
              <a:t>DDR4/DDR5 BIRD Requirements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1248" y="3787589"/>
            <a:ext cx="6400800" cy="1385046"/>
          </a:xfrm>
        </p:spPr>
        <p:txBody>
          <a:bodyPr/>
          <a:lstStyle/>
          <a:p>
            <a:r>
              <a:rPr lang="en-US" dirty="0"/>
              <a:t>IBIS Open Forum</a:t>
            </a:r>
          </a:p>
          <a:p>
            <a:r>
              <a:rPr lang="en-US" dirty="0"/>
              <a:t>June 28, 2018</a:t>
            </a:r>
          </a:p>
          <a:p>
            <a:r>
              <a:rPr lang="en-US" dirty="0"/>
              <a:t>Walter Katz</a:t>
            </a:r>
          </a:p>
        </p:txBody>
      </p:sp>
    </p:spTree>
    <p:extLst>
      <p:ext uri="{BB962C8B-B14F-4D97-AF65-F5344CB8AC3E}">
        <p14:creationId xmlns:p14="http://schemas.microsoft.com/office/powerpoint/2010/main" val="44789701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600" dirty="0"/>
              <a:t>Three Classes of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222" y="1295400"/>
            <a:ext cx="8307237" cy="4572000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sz="2200" dirty="0"/>
              <a:t>DDR4/DDR5 Specific Requirements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Floating Vref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Mask Rules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Slew Rate Rules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…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Be able to put [Model] data in files that can be re-used in multiple models and in multiple IBIS files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Ability to support multiple speed grades in a single file.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2</a:t>
            </a:fld>
            <a:r>
              <a:rPr lang="en-US"/>
              <a:t> Confidential, Signal Integrity Software, Inc.	 	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48162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86D75-44DC-4EF8-A61B-21B884348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BAE38-1592-44DF-ABB5-9B979E620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Get consensus from all EDA vendors to proceed with a BIRD that addresses these three requirements.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This is on the agenda of the next </a:t>
            </a:r>
            <a:r>
              <a:rPr lang="en-US"/>
              <a:t>IBIS-ATM meeting on July 10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Form a DDR4 BIRD sub-committee to include: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Interested EDA vendors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Randy Wolff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Other interest contributors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5399B0-4020-483C-BD12-6791161F79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3</a:t>
            </a:fld>
            <a:r>
              <a:rPr lang="en-US"/>
              <a:t> Confidential, Signal Integrity Software, Inc.	 	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61361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lank Presentation">
  <a:themeElements>
    <a:clrScheme name="Blank Presentation 14">
      <a:dk1>
        <a:srgbClr val="336699"/>
      </a:dk1>
      <a:lt1>
        <a:srgbClr val="FFFFFF"/>
      </a:lt1>
      <a:dk2>
        <a:srgbClr val="336699"/>
      </a:dk2>
      <a:lt2>
        <a:srgbClr val="505050"/>
      </a:lt2>
      <a:accent1>
        <a:srgbClr val="BBE0E3"/>
      </a:accent1>
      <a:accent2>
        <a:srgbClr val="FFFC6D"/>
      </a:accent2>
      <a:accent3>
        <a:srgbClr val="FFFFFF"/>
      </a:accent3>
      <a:accent4>
        <a:srgbClr val="2A5682"/>
      </a:accent4>
      <a:accent5>
        <a:srgbClr val="DAEDEF"/>
      </a:accent5>
      <a:accent6>
        <a:srgbClr val="E7E462"/>
      </a:accent6>
      <a:hlink>
        <a:srgbClr val="0000FF"/>
      </a:hlink>
      <a:folHlink>
        <a:srgbClr val="CF1FA1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5D87A1"/>
        </a:dk1>
        <a:lt1>
          <a:srgbClr val="FFFFFF"/>
        </a:lt1>
        <a:dk2>
          <a:srgbClr val="5D87A1"/>
        </a:dk2>
        <a:lt2>
          <a:srgbClr val="505050"/>
        </a:lt2>
        <a:accent1>
          <a:srgbClr val="BBE0E3"/>
        </a:accent1>
        <a:accent2>
          <a:srgbClr val="FFFC6D"/>
        </a:accent2>
        <a:accent3>
          <a:srgbClr val="FFFFFF"/>
        </a:accent3>
        <a:accent4>
          <a:srgbClr val="4E7289"/>
        </a:accent4>
        <a:accent5>
          <a:srgbClr val="DAEDEF"/>
        </a:accent5>
        <a:accent6>
          <a:srgbClr val="E7E462"/>
        </a:accent6>
        <a:hlink>
          <a:srgbClr val="0000FF"/>
        </a:hlink>
        <a:folHlink>
          <a:srgbClr val="82AD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336699"/>
        </a:dk1>
        <a:lt1>
          <a:srgbClr val="FFFFFF"/>
        </a:lt1>
        <a:dk2>
          <a:srgbClr val="336699"/>
        </a:dk2>
        <a:lt2>
          <a:srgbClr val="505050"/>
        </a:lt2>
        <a:accent1>
          <a:srgbClr val="BBE0E3"/>
        </a:accent1>
        <a:accent2>
          <a:srgbClr val="FFFC6D"/>
        </a:accent2>
        <a:accent3>
          <a:srgbClr val="FFFFFF"/>
        </a:accent3>
        <a:accent4>
          <a:srgbClr val="2A5682"/>
        </a:accent4>
        <a:accent5>
          <a:srgbClr val="DAEDEF"/>
        </a:accent5>
        <a:accent6>
          <a:srgbClr val="E7E462"/>
        </a:accent6>
        <a:hlink>
          <a:srgbClr val="0000FF"/>
        </a:hlink>
        <a:folHlink>
          <a:srgbClr val="CF1F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7030</TotalTime>
  <Words>130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ヒラギノ角ゴ Pro W3</vt:lpstr>
      <vt:lpstr>Blank Presentation</vt:lpstr>
      <vt:lpstr>DDR4/DDR5 BIRD Requirements</vt:lpstr>
      <vt:lpstr>Three Classes of Requirements</vt:lpstr>
      <vt:lpstr>Next Steps</vt:lpstr>
    </vt:vector>
  </TitlesOfParts>
  <Company>Think Marketing,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Ronald Smith</dc:creator>
  <cp:lastModifiedBy>Walter Katz</cp:lastModifiedBy>
  <cp:revision>462</cp:revision>
  <cp:lastPrinted>2016-06-07T07:58:35Z</cp:lastPrinted>
  <dcterms:created xsi:type="dcterms:W3CDTF">2010-01-20T19:11:57Z</dcterms:created>
  <dcterms:modified xsi:type="dcterms:W3CDTF">2018-06-28T19:12:07Z</dcterms:modified>
</cp:coreProperties>
</file>