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0" r:id="rId2"/>
    <p:sldId id="312" r:id="rId3"/>
    <p:sldId id="377" r:id="rId4"/>
    <p:sldId id="378" r:id="rId5"/>
    <p:sldId id="379" r:id="rId6"/>
    <p:sldId id="361" r:id="rId7"/>
    <p:sldId id="359" r:id="rId8"/>
    <p:sldId id="380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>
      <p:cViewPr varScale="1">
        <p:scale>
          <a:sx n="105" d="100"/>
          <a:sy n="105" d="100"/>
        </p:scale>
        <p:origin x="11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74F9D0-2545-435E-BDEA-F1EE65D91C9F}" type="datetime1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IBIS Interconnect </a:t>
            </a:r>
            <a:r>
              <a:rPr lang="en-US" dirty="0" smtClean="0"/>
              <a:t>BIRD Update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Summit, </a:t>
            </a:r>
            <a:r>
              <a:rPr lang="en-US" dirty="0" err="1" smtClean="0"/>
              <a:t>EPEPS</a:t>
            </a:r>
            <a:endParaRPr lang="en-US" dirty="0" smtClean="0"/>
          </a:p>
          <a:p>
            <a:pPr eaLnBrk="1" hangingPunct="1"/>
            <a:r>
              <a:rPr lang="en-US" dirty="0" smtClean="0"/>
              <a:t>San Jose, CA</a:t>
            </a:r>
          </a:p>
          <a:p>
            <a:pPr eaLnBrk="1" hangingPunct="1"/>
            <a:r>
              <a:rPr lang="en-US" dirty="0" smtClean="0"/>
              <a:t>October 28,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570795" y="1914939"/>
            <a:ext cx="331796" cy="2733261"/>
            <a:chOff x="7570795" y="1914939"/>
            <a:chExt cx="331796" cy="273326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570795" y="19149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570795" y="22164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570795" y="25146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570795" y="28293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570795" y="31308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570795" y="34290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570795" y="37437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70795" y="40452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570795" y="43533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570795" y="46482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898388" y="163484"/>
            <a:ext cx="7010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Package, All Pins to All Buffers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02591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902591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902591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7902591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7902591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/>
          <p:cNvSpPr/>
          <p:nvPr/>
        </p:nvSpPr>
        <p:spPr>
          <a:xfrm>
            <a:off x="7902591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/>
          <p:cNvSpPr/>
          <p:nvPr/>
        </p:nvSpPr>
        <p:spPr>
          <a:xfrm>
            <a:off x="7902591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7902591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TextBox 31"/>
          <p:cNvSpPr txBox="1"/>
          <p:nvPr/>
        </p:nvSpPr>
        <p:spPr>
          <a:xfrm>
            <a:off x="8305800" y="1752600"/>
            <a:ext cx="533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112" idx="6"/>
          </p:cNvCxnSpPr>
          <p:nvPr/>
        </p:nvCxnSpPr>
        <p:spPr>
          <a:xfrm>
            <a:off x="5539982" y="1915176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38800" y="2913071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3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3400" y="14478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sz="1800" dirty="0">
                <a:solidFill>
                  <a:srgbClr val="C00000"/>
                </a:solidFill>
              </a:rPr>
              <a:t>2</a:t>
            </a:r>
            <a:endParaRPr lang="en-US" sz="1800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3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4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/>
              <a:t>6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/>
              <a:t>7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/>
              <a:t>8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/>
              <a:t>9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4411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11</a:t>
            </a:r>
            <a:endParaRPr lang="en-US" sz="1800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12</a:t>
            </a:r>
          </a:p>
          <a:p>
            <a:pPr>
              <a:spcAft>
                <a:spcPts val="1800"/>
              </a:spcAft>
            </a:pPr>
            <a:r>
              <a:rPr lang="en-US" sz="1800" dirty="0" smtClean="0"/>
              <a:t>13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4411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14</a:t>
            </a:r>
            <a:endParaRPr lang="en-US" sz="1800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15</a:t>
            </a:r>
          </a:p>
          <a:p>
            <a:pPr>
              <a:spcAft>
                <a:spcPts val="1800"/>
              </a:spcAft>
            </a:pPr>
            <a:r>
              <a:rPr lang="en-US" sz="1800" dirty="0" smtClean="0"/>
              <a:t>16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62012" y="3114566"/>
            <a:ext cx="3733800" cy="277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09" name="Isosceles Triangle 108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10" name="Straight Connector 109"/>
            <p:cNvCxnSpPr>
              <a:endCxn id="109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3" name="Oval 112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Straight Connector 123"/>
          <p:cNvCxnSpPr>
            <a:stCxn id="131" idx="6"/>
          </p:cNvCxnSpPr>
          <p:nvPr/>
        </p:nvCxnSpPr>
        <p:spPr>
          <a:xfrm>
            <a:off x="5540326" y="3504062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639144" y="4495800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32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28" name="Isosceles Triangle 127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29" name="Straight Connector 128"/>
            <p:cNvCxnSpPr>
              <a:endCxn id="128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2" name="Oval 131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7902591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" name="Rectangle 60"/>
          <p:cNvSpPr/>
          <p:nvPr/>
        </p:nvSpPr>
        <p:spPr>
          <a:xfrm>
            <a:off x="7902591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" name="TextBox 64"/>
          <p:cNvSpPr txBox="1"/>
          <p:nvPr/>
        </p:nvSpPr>
        <p:spPr>
          <a:xfrm>
            <a:off x="533400" y="5909846"/>
            <a:ext cx="8084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AllPinsAllBuffers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2 3 4 5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7 8 9 10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13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16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z="1600" smtClean="0"/>
              <a:t>10</a:t>
            </a:fld>
            <a:endParaRPr lang="en-US" sz="1600"/>
          </a:p>
        </p:txBody>
      </p:sp>
      <p:sp>
        <p:nvSpPr>
          <p:cNvPr id="66" name="Rectangle 65"/>
          <p:cNvSpPr/>
          <p:nvPr/>
        </p:nvSpPr>
        <p:spPr>
          <a:xfrm>
            <a:off x="7764994" y="113107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50782" y="120090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2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Full Package, All </a:t>
            </a:r>
            <a:r>
              <a:rPr lang="en-US" sz="2400" dirty="0" err="1" smtClean="0"/>
              <a:t>VDD</a:t>
            </a:r>
            <a:r>
              <a:rPr lang="en-US" sz="2400" dirty="0" smtClean="0"/>
              <a:t> and </a:t>
            </a:r>
            <a:r>
              <a:rPr lang="en-US" sz="2400" dirty="0" err="1" smtClean="0"/>
              <a:t>VSS</a:t>
            </a:r>
            <a:r>
              <a:rPr lang="en-US" sz="2400" dirty="0" smtClean="0"/>
              <a:t> Pins Shorted</a:t>
            </a:r>
            <a:br>
              <a:rPr lang="en-US" sz="2400" dirty="0" smtClean="0"/>
            </a:br>
            <a:r>
              <a:rPr lang="en-US" sz="2400" dirty="0" smtClean="0"/>
              <a:t>All Buffer Rail Connections Shorted on Die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70795" y="1914939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570795" y="37338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70795" y="34290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305800" y="1752600"/>
            <a:ext cx="52893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sz="1800" dirty="0">
                <a:solidFill>
                  <a:srgbClr val="C00000"/>
                </a:solidFill>
              </a:rPr>
              <a:t>2</a:t>
            </a:r>
            <a:endParaRPr lang="en-US" sz="1800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sz="1800" dirty="0" smtClean="0"/>
          </a:p>
          <a:p>
            <a:pPr algn="r">
              <a:spcAft>
                <a:spcPts val="240"/>
              </a:spcAft>
            </a:pPr>
            <a:endParaRPr lang="en-US" sz="1800" dirty="0" smtClean="0"/>
          </a:p>
          <a:p>
            <a:pPr algn="r">
              <a:spcAft>
                <a:spcPts val="240"/>
              </a:spcAft>
            </a:pPr>
            <a:endParaRPr lang="en-US" sz="1800" dirty="0"/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3</a:t>
            </a:r>
            <a:endParaRPr lang="en-US" sz="1800" dirty="0" smtClean="0"/>
          </a:p>
          <a:p>
            <a:pPr algn="r">
              <a:spcAft>
                <a:spcPts val="240"/>
              </a:spcAft>
            </a:pPr>
            <a:r>
              <a:rPr lang="en-US" sz="1800" dirty="0" smtClean="0"/>
              <a:t>4</a:t>
            </a:r>
          </a:p>
          <a:p>
            <a:pPr algn="r">
              <a:spcAft>
                <a:spcPts val="240"/>
              </a:spcAft>
            </a:pPr>
            <a:endParaRPr lang="en-US" sz="1800" dirty="0" smtClean="0"/>
          </a:p>
          <a:p>
            <a:pPr algn="r">
              <a:spcAft>
                <a:spcPts val="240"/>
              </a:spcAft>
            </a:pPr>
            <a:endParaRPr lang="en-US" sz="1800" dirty="0" smtClean="0"/>
          </a:p>
          <a:p>
            <a:pPr algn="r">
              <a:spcAft>
                <a:spcPts val="240"/>
              </a:spcAft>
            </a:pP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129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6</a:t>
            </a:r>
            <a:endParaRPr lang="en-US" sz="1800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sz="1800" dirty="0" smtClean="0"/>
              <a:t>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3129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8</a:t>
            </a: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41148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3400" y="3305810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9" name="Straight Connector 58"/>
          <p:cNvCxnSpPr>
            <a:stCxn id="60" idx="6"/>
            <a:endCxn id="20" idx="1"/>
          </p:cNvCxnSpPr>
          <p:nvPr/>
        </p:nvCxnSpPr>
        <p:spPr>
          <a:xfrm>
            <a:off x="7793518" y="4038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702078" y="3992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61" name="Straight Connector 60"/>
          <p:cNvCxnSpPr>
            <a:stCxn id="62" idx="6"/>
            <a:endCxn id="21" idx="1"/>
          </p:cNvCxnSpPr>
          <p:nvPr/>
        </p:nvCxnSpPr>
        <p:spPr>
          <a:xfrm>
            <a:off x="7796185" y="4343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704745" y="4297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" name="Oval 62"/>
          <p:cNvSpPr/>
          <p:nvPr/>
        </p:nvSpPr>
        <p:spPr>
          <a:xfrm>
            <a:off x="7702078" y="3701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2" name="Straight Connector 81"/>
          <p:cNvCxnSpPr>
            <a:endCxn id="101" idx="0"/>
          </p:cNvCxnSpPr>
          <p:nvPr/>
        </p:nvCxnSpPr>
        <p:spPr>
          <a:xfrm>
            <a:off x="7747798" y="3802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" name="Rectangle 98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0" name="Straight Connector 99"/>
          <p:cNvCxnSpPr>
            <a:stCxn id="101" idx="6"/>
            <a:endCxn id="99" idx="1"/>
          </p:cNvCxnSpPr>
          <p:nvPr/>
        </p:nvCxnSpPr>
        <p:spPr>
          <a:xfrm>
            <a:off x="7796185" y="4648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7704745" y="4602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Rectangle 102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7620000" y="22098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8" idx="6"/>
            <a:endCxn id="102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9" name="Straight Connector 118"/>
          <p:cNvCxnSpPr>
            <a:stCxn id="120" idx="6"/>
            <a:endCxn id="103" idx="1"/>
          </p:cNvCxnSpPr>
          <p:nvPr/>
        </p:nvCxnSpPr>
        <p:spPr>
          <a:xfrm>
            <a:off x="7796185" y="2819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Oval 120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2" name="Straight Connector 121"/>
          <p:cNvCxnSpPr>
            <a:endCxn id="126" idx="0"/>
          </p:cNvCxnSpPr>
          <p:nvPr/>
        </p:nvCxnSpPr>
        <p:spPr>
          <a:xfrm>
            <a:off x="7747798" y="2278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" name="Rectangle 123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5" name="Straight Connector 124"/>
          <p:cNvCxnSpPr>
            <a:stCxn id="126" idx="6"/>
            <a:endCxn id="124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5539982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8" idx="6"/>
          </p:cNvCxnSpPr>
          <p:nvPr/>
        </p:nvCxnSpPr>
        <p:spPr>
          <a:xfrm>
            <a:off x="5938530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35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31" name="Isosceles Triangle 13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2" name="Straight Connector 131"/>
            <p:cNvCxnSpPr>
              <a:endCxn id="13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5" name="Oval 13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5" name="Straight Connector 144"/>
          <p:cNvCxnSpPr>
            <a:stCxn id="151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Group 14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47" name="Isosceles Triangle 14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48" name="Straight Connector 147"/>
            <p:cNvCxnSpPr>
              <a:endCxn id="14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1" name="Oval 15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134" idx="4"/>
          </p:cNvCxnSpPr>
          <p:nvPr/>
        </p:nvCxnSpPr>
        <p:spPr>
          <a:xfrm flipH="1">
            <a:off x="5470528" y="1977129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5867399" y="2966525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500738" y="5141193"/>
            <a:ext cx="5492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AllPinsRailsShorted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z="1700" smtClean="0"/>
              <a:t>11</a:t>
            </a:fld>
            <a:endParaRPr lang="en-US" sz="1700" dirty="0"/>
          </a:p>
        </p:txBody>
      </p:sp>
      <p:sp>
        <p:nvSpPr>
          <p:cNvPr id="77" name="Rectangle 76"/>
          <p:cNvSpPr/>
          <p:nvPr/>
        </p:nvSpPr>
        <p:spPr>
          <a:xfrm>
            <a:off x="7805337" y="1249935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850782" y="120090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Crosstalk Model, Signal I/O Only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924801" y="3059668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7924800" y="39624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/>
          <p:cNvSpPr/>
          <p:nvPr/>
        </p:nvSpPr>
        <p:spPr>
          <a:xfrm>
            <a:off x="7924800" y="42672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7924800" y="33528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7196" y="3154427"/>
            <a:ext cx="47200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70795" y="3429000"/>
            <a:ext cx="47200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433567" y="1728152"/>
            <a:ext cx="6096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73292" y="2133600"/>
            <a:ext cx="1309962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DQ2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916623" y="2938740"/>
            <a:ext cx="60960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2</a:t>
            </a:r>
            <a:endParaRPr lang="en-US" sz="18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6427832" y="2243070"/>
            <a:ext cx="41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97867" y="3767388"/>
            <a:ext cx="41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4114800"/>
            <a:ext cx="3733800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723423" y="2400268"/>
            <a:ext cx="528397" cy="14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631184" y="4112547"/>
            <a:ext cx="4967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3400" y="3305810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9" name="Straight Connector 58"/>
          <p:cNvCxnSpPr>
            <a:stCxn id="60" idx="6"/>
            <a:endCxn id="20" idx="1"/>
          </p:cNvCxnSpPr>
          <p:nvPr/>
        </p:nvCxnSpPr>
        <p:spPr>
          <a:xfrm>
            <a:off x="7823998" y="4038600"/>
            <a:ext cx="10080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702078" y="39928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61" name="Straight Connector 60"/>
          <p:cNvCxnSpPr>
            <a:stCxn id="62" idx="6"/>
            <a:endCxn id="21" idx="1"/>
          </p:cNvCxnSpPr>
          <p:nvPr/>
        </p:nvCxnSpPr>
        <p:spPr>
          <a:xfrm>
            <a:off x="7826665" y="4343400"/>
            <a:ext cx="9813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704745" y="42976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" name="Oval 62"/>
          <p:cNvSpPr/>
          <p:nvPr/>
        </p:nvSpPr>
        <p:spPr>
          <a:xfrm>
            <a:off x="7702078" y="3701168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2" name="Straight Connector 81"/>
          <p:cNvCxnSpPr>
            <a:endCxn id="101" idx="0"/>
          </p:cNvCxnSpPr>
          <p:nvPr/>
        </p:nvCxnSpPr>
        <p:spPr>
          <a:xfrm>
            <a:off x="7747798" y="3802297"/>
            <a:ext cx="1790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924800" y="36576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" name="Rectangle 98"/>
          <p:cNvSpPr/>
          <p:nvPr/>
        </p:nvSpPr>
        <p:spPr>
          <a:xfrm>
            <a:off x="7924800" y="45720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0" name="Straight Connector 99"/>
          <p:cNvCxnSpPr>
            <a:stCxn id="101" idx="6"/>
            <a:endCxn id="99" idx="1"/>
          </p:cNvCxnSpPr>
          <p:nvPr/>
        </p:nvCxnSpPr>
        <p:spPr>
          <a:xfrm>
            <a:off x="7826665" y="4648200"/>
            <a:ext cx="9813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7704745" y="46024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7924800" y="21336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Rectangle 102"/>
          <p:cNvSpPr/>
          <p:nvPr/>
        </p:nvSpPr>
        <p:spPr>
          <a:xfrm>
            <a:off x="7924800" y="24384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7620000" y="1905000"/>
            <a:ext cx="4064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8" idx="6"/>
            <a:endCxn id="102" idx="1"/>
          </p:cNvCxnSpPr>
          <p:nvPr/>
        </p:nvCxnSpPr>
        <p:spPr>
          <a:xfrm>
            <a:off x="7823998" y="2209800"/>
            <a:ext cx="10080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702078" y="21640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9" name="Straight Connector 118"/>
          <p:cNvCxnSpPr>
            <a:stCxn id="120" idx="6"/>
            <a:endCxn id="103" idx="1"/>
          </p:cNvCxnSpPr>
          <p:nvPr/>
        </p:nvCxnSpPr>
        <p:spPr>
          <a:xfrm>
            <a:off x="7826665" y="2514600"/>
            <a:ext cx="9813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7704745" y="24688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Oval 120"/>
          <p:cNvSpPr/>
          <p:nvPr/>
        </p:nvSpPr>
        <p:spPr>
          <a:xfrm>
            <a:off x="7702078" y="18592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2" name="Straight Connector 121"/>
          <p:cNvCxnSpPr>
            <a:endCxn id="126" idx="0"/>
          </p:cNvCxnSpPr>
          <p:nvPr/>
        </p:nvCxnSpPr>
        <p:spPr>
          <a:xfrm>
            <a:off x="7747798" y="1973497"/>
            <a:ext cx="1790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924800" y="18288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" name="Rectangle 123"/>
          <p:cNvSpPr/>
          <p:nvPr/>
        </p:nvSpPr>
        <p:spPr>
          <a:xfrm>
            <a:off x="7924800" y="2743200"/>
            <a:ext cx="508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5" name="Straight Connector 124"/>
          <p:cNvCxnSpPr>
            <a:stCxn id="126" idx="6"/>
            <a:endCxn id="124" idx="1"/>
          </p:cNvCxnSpPr>
          <p:nvPr/>
        </p:nvCxnSpPr>
        <p:spPr>
          <a:xfrm>
            <a:off x="7826665" y="2819400"/>
            <a:ext cx="9813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7704745" y="2773680"/>
            <a:ext cx="12192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27" name="Straight Connector 126"/>
          <p:cNvCxnSpPr>
            <a:endCxn id="121" idx="2"/>
          </p:cNvCxnSpPr>
          <p:nvPr/>
        </p:nvCxnSpPr>
        <p:spPr>
          <a:xfrm flipV="1">
            <a:off x="5539982" y="1905000"/>
            <a:ext cx="2162096" cy="330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35" idx="6"/>
          </p:cNvCxnSpPr>
          <p:nvPr/>
        </p:nvCxnSpPr>
        <p:spPr>
          <a:xfrm>
            <a:off x="5821107" y="2372995"/>
            <a:ext cx="1405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4387019" y="1595909"/>
            <a:ext cx="1535690" cy="1588532"/>
            <a:chOff x="4647856" y="1623182"/>
            <a:chExt cx="1151767" cy="1588532"/>
          </a:xfrm>
        </p:grpSpPr>
        <p:sp>
          <p:nvSpPr>
            <p:cNvPr id="131" name="Isosceles Triangle 13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2" name="Straight Connector 131"/>
            <p:cNvCxnSpPr>
              <a:endCxn id="13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5" name="Oval 13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5676092" y="2870629"/>
              <a:ext cx="102446" cy="14440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5" name="Straight Connector 144"/>
          <p:cNvCxnSpPr>
            <a:stCxn id="151" idx="6"/>
          </p:cNvCxnSpPr>
          <p:nvPr/>
        </p:nvCxnSpPr>
        <p:spPr>
          <a:xfrm>
            <a:off x="6135964" y="4102832"/>
            <a:ext cx="1405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Group 145"/>
          <p:cNvGrpSpPr/>
          <p:nvPr/>
        </p:nvGrpSpPr>
        <p:grpSpPr>
          <a:xfrm>
            <a:off x="4429975" y="3326493"/>
            <a:ext cx="1705991" cy="1588532"/>
            <a:chOff x="4648200" y="3212068"/>
            <a:chExt cx="1279493" cy="1588532"/>
          </a:xfrm>
        </p:grpSpPr>
        <p:sp>
          <p:nvSpPr>
            <p:cNvPr id="147" name="Isosceles Triangle 14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48" name="Straight Connector 147"/>
            <p:cNvCxnSpPr>
              <a:endCxn id="14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1" name="Oval 150"/>
            <p:cNvSpPr/>
            <p:nvPr/>
          </p:nvSpPr>
          <p:spPr>
            <a:xfrm>
              <a:off x="5788786" y="3926454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5612852" y="4412307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134" idx="4"/>
          </p:cNvCxnSpPr>
          <p:nvPr/>
        </p:nvCxnSpPr>
        <p:spPr>
          <a:xfrm>
            <a:off x="5483916" y="1949856"/>
            <a:ext cx="1208" cy="16506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5896168" y="2883303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844800" cy="365125"/>
          </a:xfrm>
        </p:spPr>
        <p:txBody>
          <a:bodyPr/>
          <a:lstStyle/>
          <a:p>
            <a:fld id="{00AF1F00-4B14-4AA8-88FA-67342D483B29}" type="slidenum">
              <a:rPr lang="en-US" sz="1800" smtClean="0"/>
              <a:t>12</a:t>
            </a:fld>
            <a:endParaRPr lang="en-US" sz="1800"/>
          </a:p>
        </p:txBody>
      </p:sp>
      <p:cxnSp>
        <p:nvCxnSpPr>
          <p:cNvPr id="80" name="Straight Connector 79"/>
          <p:cNvCxnSpPr/>
          <p:nvPr/>
        </p:nvCxnSpPr>
        <p:spPr>
          <a:xfrm>
            <a:off x="7772400" y="3733800"/>
            <a:ext cx="17504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867400" y="4648200"/>
            <a:ext cx="2504008" cy="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781327" y="5105400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XtalkNoRail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1 2 3 4</a:t>
            </a: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16179" y="1223250"/>
            <a:ext cx="79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850782" y="1200906"/>
            <a:ext cx="1349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5755055" y="4112046"/>
            <a:ext cx="4967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549175" y="3165063"/>
            <a:ext cx="4967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558416" y="3430492"/>
            <a:ext cx="4967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4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771144" y="189032"/>
            <a:ext cx="7010400" cy="9144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Crosstalk Model, Signal I/O </a:t>
            </a:r>
            <a:r>
              <a:rPr lang="en-US" sz="3200" dirty="0" smtClean="0"/>
              <a:t>Only, </a:t>
            </a:r>
            <a:r>
              <a:rPr lang="en-US" sz="3200" dirty="0" smtClean="0"/>
              <a:t>Touchstone Model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14925" y="4142586"/>
            <a:ext cx="37338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solidFill>
                  <a:srgbClr val="3366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File_TS</a:t>
            </a:r>
            <a:r>
              <a:rPr lang="en-US" sz="1200" b="1" dirty="0" smtClean="0">
                <a:solidFill>
                  <a:srgbClr val="3366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xyz.s4p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" y="3305810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89200" cy="365125"/>
          </a:xfrm>
        </p:spPr>
        <p:txBody>
          <a:bodyPr/>
          <a:lstStyle/>
          <a:p>
            <a:fld id="{00AF1F00-4B14-4AA8-88FA-67342D483B29}" type="slidenum">
              <a:rPr lang="en-US" sz="1800" smtClean="0"/>
              <a:t>13</a:t>
            </a:fld>
            <a:endParaRPr lang="en-US" sz="1800"/>
          </a:p>
        </p:txBody>
      </p:sp>
      <p:sp>
        <p:nvSpPr>
          <p:cNvPr id="77" name="Rectangle 76"/>
          <p:cNvSpPr/>
          <p:nvPr/>
        </p:nvSpPr>
        <p:spPr>
          <a:xfrm>
            <a:off x="7924801" y="3059668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Rectangle 77"/>
          <p:cNvSpPr/>
          <p:nvPr/>
        </p:nvSpPr>
        <p:spPr>
          <a:xfrm>
            <a:off x="7924800" y="39624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7924800" y="42672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7924800" y="33528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1" name="Straight Connector 80"/>
          <p:cNvCxnSpPr/>
          <p:nvPr/>
        </p:nvCxnSpPr>
        <p:spPr>
          <a:xfrm>
            <a:off x="7570796" y="3145807"/>
            <a:ext cx="41300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570795" y="3429000"/>
            <a:ext cx="41300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05800" y="1752600"/>
            <a:ext cx="533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096000" y="2133600"/>
            <a:ext cx="1521386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036958" y="2934793"/>
            <a:ext cx="53340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2</a:t>
            </a:r>
            <a:endParaRPr lang="en-US" sz="18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6095999" y="2196405"/>
            <a:ext cx="36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095999" y="3327737"/>
            <a:ext cx="365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r>
              <a:rPr lang="en-US" sz="1800" dirty="0">
                <a:solidFill>
                  <a:srgbClr val="00B050"/>
                </a:solidFill>
              </a:rPr>
              <a:t>4</a:t>
            </a:r>
            <a:endParaRPr lang="en-US" sz="1800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5723423" y="2400268"/>
            <a:ext cx="434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723767" y="3989154"/>
            <a:ext cx="434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6" idx="6"/>
            <a:endCxn id="78" idx="1"/>
          </p:cNvCxnSpPr>
          <p:nvPr/>
        </p:nvCxnSpPr>
        <p:spPr>
          <a:xfrm>
            <a:off x="7808758" y="4038600"/>
            <a:ext cx="11604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7702078" y="39928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7" name="Straight Connector 96"/>
          <p:cNvCxnSpPr>
            <a:stCxn id="98" idx="6"/>
            <a:endCxn id="79" idx="1"/>
          </p:cNvCxnSpPr>
          <p:nvPr/>
        </p:nvCxnSpPr>
        <p:spPr>
          <a:xfrm>
            <a:off x="7811425" y="43434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704745" y="42976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" name="Oval 108"/>
          <p:cNvSpPr/>
          <p:nvPr/>
        </p:nvSpPr>
        <p:spPr>
          <a:xfrm>
            <a:off x="7702078" y="3701168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0" name="Straight Connector 109"/>
          <p:cNvCxnSpPr>
            <a:endCxn id="114" idx="0"/>
          </p:cNvCxnSpPr>
          <p:nvPr/>
        </p:nvCxnSpPr>
        <p:spPr>
          <a:xfrm>
            <a:off x="7747798" y="3802297"/>
            <a:ext cx="1028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924800" y="36576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" name="Rectangle 111"/>
          <p:cNvSpPr/>
          <p:nvPr/>
        </p:nvSpPr>
        <p:spPr>
          <a:xfrm>
            <a:off x="7924800" y="45720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3" name="Straight Connector 112"/>
          <p:cNvCxnSpPr>
            <a:stCxn id="114" idx="6"/>
            <a:endCxn id="112" idx="1"/>
          </p:cNvCxnSpPr>
          <p:nvPr/>
        </p:nvCxnSpPr>
        <p:spPr>
          <a:xfrm>
            <a:off x="7811425" y="46482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7704745" y="46024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7924800" y="21336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" name="Rectangle 115"/>
          <p:cNvSpPr/>
          <p:nvPr/>
        </p:nvSpPr>
        <p:spPr>
          <a:xfrm>
            <a:off x="7924800" y="24384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7620000" y="1905000"/>
            <a:ext cx="3556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44" idx="6"/>
            <a:endCxn id="115" idx="1"/>
          </p:cNvCxnSpPr>
          <p:nvPr/>
        </p:nvCxnSpPr>
        <p:spPr>
          <a:xfrm>
            <a:off x="7808758" y="2209800"/>
            <a:ext cx="11604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7702078" y="21640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0" name="Straight Connector 159"/>
          <p:cNvCxnSpPr>
            <a:stCxn id="162" idx="6"/>
            <a:endCxn id="116" idx="1"/>
          </p:cNvCxnSpPr>
          <p:nvPr/>
        </p:nvCxnSpPr>
        <p:spPr>
          <a:xfrm>
            <a:off x="7811425" y="25146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704745" y="24688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3" name="Oval 162"/>
          <p:cNvSpPr/>
          <p:nvPr/>
        </p:nvSpPr>
        <p:spPr>
          <a:xfrm>
            <a:off x="7702078" y="18592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4" name="Straight Connector 163"/>
          <p:cNvCxnSpPr>
            <a:endCxn id="168" idx="0"/>
          </p:cNvCxnSpPr>
          <p:nvPr/>
        </p:nvCxnSpPr>
        <p:spPr>
          <a:xfrm>
            <a:off x="7747798" y="1973497"/>
            <a:ext cx="1028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/>
          <p:cNvSpPr/>
          <p:nvPr/>
        </p:nvSpPr>
        <p:spPr>
          <a:xfrm>
            <a:off x="7924800" y="18288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6" name="Rectangle 165"/>
          <p:cNvSpPr/>
          <p:nvPr/>
        </p:nvSpPr>
        <p:spPr>
          <a:xfrm>
            <a:off x="7924800" y="27432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7" name="Straight Connector 166"/>
          <p:cNvCxnSpPr>
            <a:stCxn id="168" idx="6"/>
            <a:endCxn id="166" idx="1"/>
          </p:cNvCxnSpPr>
          <p:nvPr/>
        </p:nvCxnSpPr>
        <p:spPr>
          <a:xfrm>
            <a:off x="7811425" y="28194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7704745" y="27736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9" name="Straight Connector 168"/>
          <p:cNvCxnSpPr>
            <a:endCxn id="163" idx="2"/>
          </p:cNvCxnSpPr>
          <p:nvPr/>
        </p:nvCxnSpPr>
        <p:spPr>
          <a:xfrm flipV="1">
            <a:off x="5539982" y="1905000"/>
            <a:ext cx="2162096" cy="330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80" idx="6"/>
          </p:cNvCxnSpPr>
          <p:nvPr/>
        </p:nvCxnSpPr>
        <p:spPr>
          <a:xfrm flipH="1">
            <a:off x="6095996" y="2910139"/>
            <a:ext cx="576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77" idx="6"/>
          </p:cNvCxnSpPr>
          <p:nvPr/>
        </p:nvCxnSpPr>
        <p:spPr>
          <a:xfrm>
            <a:off x="5902684" y="2400268"/>
            <a:ext cx="19331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4647856" y="1623182"/>
            <a:ext cx="1505786" cy="1588532"/>
            <a:chOff x="4647856" y="1623182"/>
            <a:chExt cx="1290674" cy="1588532"/>
          </a:xfrm>
        </p:grpSpPr>
        <p:sp>
          <p:nvSpPr>
            <p:cNvPr id="173" name="Isosceles Triangle 172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4" name="Straight Connector 173"/>
            <p:cNvCxnSpPr>
              <a:endCxn id="173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Oval 175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7" name="Oval 176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5" name="Straight Connector 184"/>
          <p:cNvCxnSpPr>
            <a:stCxn id="191" idx="6"/>
          </p:cNvCxnSpPr>
          <p:nvPr/>
        </p:nvCxnSpPr>
        <p:spPr>
          <a:xfrm>
            <a:off x="5903028" y="3989154"/>
            <a:ext cx="19331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4648200" y="3212068"/>
            <a:ext cx="1505786" cy="1588532"/>
            <a:chOff x="4648200" y="3212068"/>
            <a:chExt cx="1290674" cy="1588532"/>
          </a:xfrm>
        </p:grpSpPr>
        <p:sp>
          <p:nvSpPr>
            <p:cNvPr id="187" name="Isosceles Triangle 18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8" name="Straight Connector 187"/>
            <p:cNvCxnSpPr>
              <a:endCxn id="18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1" name="Oval 19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Oval 19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8" name="Straight Connector 19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9" name="Straight Connector 198"/>
          <p:cNvCxnSpPr>
            <a:stCxn id="176" idx="4"/>
          </p:cNvCxnSpPr>
          <p:nvPr/>
        </p:nvCxnSpPr>
        <p:spPr>
          <a:xfrm>
            <a:off x="5607640" y="1977129"/>
            <a:ext cx="344" cy="148982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5865664" y="2892962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7772400" y="3733800"/>
            <a:ext cx="15316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5867400" y="4648200"/>
            <a:ext cx="2191007" cy="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66294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5</a:t>
            </a:r>
          </a:p>
        </p:txBody>
      </p:sp>
      <p:cxnSp>
        <p:nvCxnSpPr>
          <p:cNvPr id="204" name="Straight Connector 203"/>
          <p:cNvCxnSpPr/>
          <p:nvPr/>
        </p:nvCxnSpPr>
        <p:spPr>
          <a:xfrm flipH="1">
            <a:off x="6934200" y="4255532"/>
            <a:ext cx="2" cy="39266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6888480" y="4615181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" name="TextBox 81"/>
          <p:cNvSpPr txBox="1"/>
          <p:nvPr/>
        </p:nvSpPr>
        <p:spPr>
          <a:xfrm>
            <a:off x="3747952" y="5166370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XtalkNoRail_s4p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1 2 3 4</a:t>
            </a: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816179" y="122325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850782" y="120090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848759" y="207027"/>
            <a:ext cx="7010400" cy="91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DQ1 Pin to Buffer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4114800"/>
            <a:ext cx="3733800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" y="3305810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89200" cy="365125"/>
          </a:xfrm>
        </p:spPr>
        <p:txBody>
          <a:bodyPr/>
          <a:lstStyle/>
          <a:p>
            <a:fld id="{00AF1F00-4B14-4AA8-88FA-67342D483B29}" type="slidenum">
              <a:rPr lang="en-US" sz="1800" smtClean="0"/>
              <a:t>14</a:t>
            </a:fld>
            <a:endParaRPr lang="en-US" sz="1800"/>
          </a:p>
        </p:txBody>
      </p:sp>
      <p:sp>
        <p:nvSpPr>
          <p:cNvPr id="77" name="Rectangle 76"/>
          <p:cNvSpPr/>
          <p:nvPr/>
        </p:nvSpPr>
        <p:spPr>
          <a:xfrm>
            <a:off x="7924801" y="3059668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Rectangle 77"/>
          <p:cNvSpPr/>
          <p:nvPr/>
        </p:nvSpPr>
        <p:spPr>
          <a:xfrm>
            <a:off x="7924800" y="39624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7924800" y="42672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7924800" y="33528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1" name="Straight Connector 80"/>
          <p:cNvCxnSpPr/>
          <p:nvPr/>
        </p:nvCxnSpPr>
        <p:spPr>
          <a:xfrm>
            <a:off x="7570796" y="3145807"/>
            <a:ext cx="41300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05800" y="1752600"/>
            <a:ext cx="533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189531" y="2057400"/>
            <a:ext cx="1298492" cy="1263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888770" y="291013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  <a:endParaRPr lang="en-US" sz="18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6232985" y="2223947"/>
            <a:ext cx="365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096000" y="3327737"/>
            <a:ext cx="215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5723423" y="2400268"/>
            <a:ext cx="434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96" idx="6"/>
            <a:endCxn id="78" idx="1"/>
          </p:cNvCxnSpPr>
          <p:nvPr/>
        </p:nvCxnSpPr>
        <p:spPr>
          <a:xfrm>
            <a:off x="7808758" y="4038600"/>
            <a:ext cx="11604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7702078" y="39928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7" name="Straight Connector 96"/>
          <p:cNvCxnSpPr>
            <a:stCxn id="98" idx="6"/>
            <a:endCxn id="79" idx="1"/>
          </p:cNvCxnSpPr>
          <p:nvPr/>
        </p:nvCxnSpPr>
        <p:spPr>
          <a:xfrm>
            <a:off x="7811425" y="43434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704745" y="42976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" name="Oval 108"/>
          <p:cNvSpPr/>
          <p:nvPr/>
        </p:nvSpPr>
        <p:spPr>
          <a:xfrm>
            <a:off x="7702078" y="3701168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0" name="Straight Connector 109"/>
          <p:cNvCxnSpPr>
            <a:endCxn id="114" idx="0"/>
          </p:cNvCxnSpPr>
          <p:nvPr/>
        </p:nvCxnSpPr>
        <p:spPr>
          <a:xfrm>
            <a:off x="7747798" y="3802297"/>
            <a:ext cx="1028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924800" y="36576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" name="Rectangle 111"/>
          <p:cNvSpPr/>
          <p:nvPr/>
        </p:nvSpPr>
        <p:spPr>
          <a:xfrm>
            <a:off x="7924800" y="45720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3" name="Straight Connector 112"/>
          <p:cNvCxnSpPr>
            <a:stCxn id="114" idx="6"/>
            <a:endCxn id="112" idx="1"/>
          </p:cNvCxnSpPr>
          <p:nvPr/>
        </p:nvCxnSpPr>
        <p:spPr>
          <a:xfrm>
            <a:off x="7811425" y="46482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7704745" y="46024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7924800" y="21336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" name="Rectangle 115"/>
          <p:cNvSpPr/>
          <p:nvPr/>
        </p:nvSpPr>
        <p:spPr>
          <a:xfrm>
            <a:off x="7924800" y="24384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7620000" y="1905000"/>
            <a:ext cx="3556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44" idx="6"/>
            <a:endCxn id="115" idx="1"/>
          </p:cNvCxnSpPr>
          <p:nvPr/>
        </p:nvCxnSpPr>
        <p:spPr>
          <a:xfrm>
            <a:off x="7808758" y="2209800"/>
            <a:ext cx="11604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7702078" y="21640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0" name="Straight Connector 159"/>
          <p:cNvCxnSpPr>
            <a:stCxn id="162" idx="6"/>
            <a:endCxn id="116" idx="1"/>
          </p:cNvCxnSpPr>
          <p:nvPr/>
        </p:nvCxnSpPr>
        <p:spPr>
          <a:xfrm>
            <a:off x="7811425" y="25146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7704745" y="24688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3" name="Oval 162"/>
          <p:cNvSpPr/>
          <p:nvPr/>
        </p:nvSpPr>
        <p:spPr>
          <a:xfrm>
            <a:off x="7702078" y="18592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4" name="Straight Connector 163"/>
          <p:cNvCxnSpPr>
            <a:endCxn id="168" idx="0"/>
          </p:cNvCxnSpPr>
          <p:nvPr/>
        </p:nvCxnSpPr>
        <p:spPr>
          <a:xfrm>
            <a:off x="7747798" y="1973497"/>
            <a:ext cx="1028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64"/>
          <p:cNvSpPr/>
          <p:nvPr/>
        </p:nvSpPr>
        <p:spPr>
          <a:xfrm>
            <a:off x="7924800" y="18288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6" name="Rectangle 165"/>
          <p:cNvSpPr/>
          <p:nvPr/>
        </p:nvSpPr>
        <p:spPr>
          <a:xfrm>
            <a:off x="7924800" y="2743200"/>
            <a:ext cx="4445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7" name="Straight Connector 166"/>
          <p:cNvCxnSpPr>
            <a:stCxn id="168" idx="6"/>
            <a:endCxn id="166" idx="1"/>
          </p:cNvCxnSpPr>
          <p:nvPr/>
        </p:nvCxnSpPr>
        <p:spPr>
          <a:xfrm>
            <a:off x="7811425" y="2819400"/>
            <a:ext cx="1133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7704745" y="2773680"/>
            <a:ext cx="10668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9" name="Straight Connector 168"/>
          <p:cNvCxnSpPr>
            <a:endCxn id="163" idx="2"/>
          </p:cNvCxnSpPr>
          <p:nvPr/>
        </p:nvCxnSpPr>
        <p:spPr>
          <a:xfrm flipV="1">
            <a:off x="5539982" y="1905000"/>
            <a:ext cx="2162096" cy="330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77" idx="6"/>
          </p:cNvCxnSpPr>
          <p:nvPr/>
        </p:nvCxnSpPr>
        <p:spPr>
          <a:xfrm>
            <a:off x="5883999" y="2400146"/>
            <a:ext cx="19331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4629173" y="1623060"/>
            <a:ext cx="1477587" cy="1588532"/>
            <a:chOff x="4647856" y="1623182"/>
            <a:chExt cx="1266503" cy="1588532"/>
          </a:xfrm>
        </p:grpSpPr>
        <p:sp>
          <p:nvSpPr>
            <p:cNvPr id="173" name="Isosceles Triangle 172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4" name="Straight Connector 173"/>
            <p:cNvCxnSpPr>
              <a:endCxn id="173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Oval 175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7" name="Oval 176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/>
            <p:nvPr/>
          </p:nvSpPr>
          <p:spPr>
            <a:xfrm>
              <a:off x="5775452" y="2834808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5" name="Straight Connector 184"/>
          <p:cNvCxnSpPr>
            <a:stCxn id="191" idx="6"/>
            <a:endCxn id="80" idx="1"/>
          </p:cNvCxnSpPr>
          <p:nvPr/>
        </p:nvCxnSpPr>
        <p:spPr>
          <a:xfrm flipV="1">
            <a:off x="5903028" y="3429000"/>
            <a:ext cx="2021772" cy="56015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4648200" y="3212068"/>
            <a:ext cx="1505786" cy="1588532"/>
            <a:chOff x="4648200" y="3212068"/>
            <a:chExt cx="1290674" cy="1588532"/>
          </a:xfrm>
        </p:grpSpPr>
        <p:sp>
          <p:nvSpPr>
            <p:cNvPr id="187" name="Isosceles Triangle 18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8" name="Straight Connector 187"/>
            <p:cNvCxnSpPr>
              <a:endCxn id="18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1" name="Oval 19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Oval 19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8" name="Straight Connector 19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9" name="Straight Connector 198"/>
          <p:cNvCxnSpPr>
            <a:stCxn id="176" idx="4"/>
          </p:cNvCxnSpPr>
          <p:nvPr/>
        </p:nvCxnSpPr>
        <p:spPr>
          <a:xfrm flipH="1">
            <a:off x="5555574" y="1977007"/>
            <a:ext cx="33381" cy="14649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6086446" y="2901995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7772400" y="3733800"/>
            <a:ext cx="15316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flipV="1">
            <a:off x="6095999" y="4495476"/>
            <a:ext cx="1659419" cy="794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747952" y="5166370"/>
            <a:ext cx="3270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DQ1Pin2Buffer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</a:t>
            </a: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816179" y="122325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850782" y="120090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Straight Connector 82"/>
          <p:cNvCxnSpPr/>
          <p:nvPr/>
        </p:nvCxnSpPr>
        <p:spPr>
          <a:xfrm>
            <a:off x="7570796" y="3145807"/>
            <a:ext cx="43688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 200"/>
          <p:cNvSpPr/>
          <p:nvPr/>
        </p:nvSpPr>
        <p:spPr>
          <a:xfrm>
            <a:off x="6951308" y="2144340"/>
            <a:ext cx="646811" cy="1263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640437" y="25659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DQ1 Pin to </a:t>
            </a:r>
            <a:r>
              <a:rPr lang="en-US" sz="3200" dirty="0" smtClean="0"/>
              <a:t>Pad, </a:t>
            </a:r>
            <a:r>
              <a:rPr lang="en-US" sz="3200" dirty="0"/>
              <a:t>DQ1 </a:t>
            </a:r>
            <a:r>
              <a:rPr lang="en-US" sz="3200" dirty="0" smtClean="0"/>
              <a:t>Pad to Buffer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4114800"/>
            <a:ext cx="3733800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" y="3305810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15</a:t>
            </a:fld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33400" y="5145946"/>
            <a:ext cx="3048000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  Pad_I/O     pin_name    A1</a:t>
            </a:r>
          </a:p>
          <a:p>
            <a:pPr>
              <a:lnSpc>
                <a:spcPts val="1100"/>
              </a:lnSpc>
            </a:pPr>
            <a:r>
              <a:rPr lang="en-US" sz="1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  Buffer_I/O  pin_name    A1</a:t>
            </a:r>
          </a:p>
          <a:p>
            <a:pPr>
              <a:lnSpc>
                <a:spcPts val="1100"/>
              </a:lnSpc>
            </a:pPr>
            <a:r>
              <a:rPr lang="en-US" sz="1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924801" y="3059668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7924800" y="39624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7924800" y="42672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Rectangle 80"/>
          <p:cNvSpPr/>
          <p:nvPr/>
        </p:nvSpPr>
        <p:spPr>
          <a:xfrm>
            <a:off x="7924800" y="33528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TextBox 84"/>
          <p:cNvSpPr txBox="1"/>
          <p:nvPr/>
        </p:nvSpPr>
        <p:spPr>
          <a:xfrm>
            <a:off x="8454393" y="1749401"/>
            <a:ext cx="56423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673085" y="2144340"/>
            <a:ext cx="474806" cy="1263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998203" y="2937386"/>
            <a:ext cx="56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  <a:endParaRPr lang="en-US" sz="1800" dirty="0" smtClean="0"/>
          </a:p>
        </p:txBody>
      </p:sp>
      <p:sp>
        <p:nvSpPr>
          <p:cNvPr id="88" name="TextBox 87"/>
          <p:cNvSpPr txBox="1"/>
          <p:nvPr/>
        </p:nvSpPr>
        <p:spPr>
          <a:xfrm>
            <a:off x="6904170" y="2216426"/>
            <a:ext cx="38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5177655" y="2411008"/>
            <a:ext cx="4597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5" idx="6"/>
            <a:endCxn id="79" idx="1"/>
          </p:cNvCxnSpPr>
          <p:nvPr/>
        </p:nvCxnSpPr>
        <p:spPr>
          <a:xfrm>
            <a:off x="7814924" y="4038600"/>
            <a:ext cx="10987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702077" y="39928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6" name="Straight Connector 95"/>
          <p:cNvCxnSpPr>
            <a:stCxn id="97" idx="6"/>
            <a:endCxn id="80" idx="1"/>
          </p:cNvCxnSpPr>
          <p:nvPr/>
        </p:nvCxnSpPr>
        <p:spPr>
          <a:xfrm>
            <a:off x="7817591" y="4343400"/>
            <a:ext cx="1072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704744" y="42976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" name="Oval 97"/>
          <p:cNvSpPr/>
          <p:nvPr/>
        </p:nvSpPr>
        <p:spPr>
          <a:xfrm>
            <a:off x="7702077" y="3701168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9" name="Straight Connector 108"/>
          <p:cNvCxnSpPr>
            <a:endCxn id="113" idx="0"/>
          </p:cNvCxnSpPr>
          <p:nvPr/>
        </p:nvCxnSpPr>
        <p:spPr>
          <a:xfrm>
            <a:off x="7745132" y="3748873"/>
            <a:ext cx="16036" cy="85360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7924800" y="36576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Rectangle 110"/>
          <p:cNvSpPr/>
          <p:nvPr/>
        </p:nvSpPr>
        <p:spPr>
          <a:xfrm>
            <a:off x="7924800" y="45720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2" name="Straight Connector 111"/>
          <p:cNvCxnSpPr>
            <a:stCxn id="113" idx="6"/>
            <a:endCxn id="111" idx="1"/>
          </p:cNvCxnSpPr>
          <p:nvPr/>
        </p:nvCxnSpPr>
        <p:spPr>
          <a:xfrm>
            <a:off x="7817591" y="4648200"/>
            <a:ext cx="1072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7704744" y="46024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Rectangle 113"/>
          <p:cNvSpPr/>
          <p:nvPr/>
        </p:nvSpPr>
        <p:spPr>
          <a:xfrm>
            <a:off x="7924800" y="21336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7924800" y="24384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6" name="Straight Connector 115"/>
          <p:cNvCxnSpPr/>
          <p:nvPr/>
        </p:nvCxnSpPr>
        <p:spPr>
          <a:xfrm>
            <a:off x="7620000" y="1905000"/>
            <a:ext cx="3761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43" idx="6"/>
            <a:endCxn id="114" idx="1"/>
          </p:cNvCxnSpPr>
          <p:nvPr/>
        </p:nvCxnSpPr>
        <p:spPr>
          <a:xfrm>
            <a:off x="7814924" y="2209800"/>
            <a:ext cx="10987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702077" y="21640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44" name="Straight Connector 143"/>
          <p:cNvCxnSpPr>
            <a:stCxn id="160" idx="6"/>
            <a:endCxn id="115" idx="1"/>
          </p:cNvCxnSpPr>
          <p:nvPr/>
        </p:nvCxnSpPr>
        <p:spPr>
          <a:xfrm>
            <a:off x="7817591" y="2514600"/>
            <a:ext cx="1072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704744" y="24688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/>
          <p:cNvSpPr/>
          <p:nvPr/>
        </p:nvSpPr>
        <p:spPr>
          <a:xfrm>
            <a:off x="7702077" y="18592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3" name="Straight Connector 162"/>
          <p:cNvCxnSpPr/>
          <p:nvPr/>
        </p:nvCxnSpPr>
        <p:spPr>
          <a:xfrm>
            <a:off x="7583202" y="1984237"/>
            <a:ext cx="13370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7924800" y="18288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Rectangle 164"/>
          <p:cNvSpPr/>
          <p:nvPr/>
        </p:nvSpPr>
        <p:spPr>
          <a:xfrm>
            <a:off x="7924800" y="2743200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6" name="Straight Connector 165"/>
          <p:cNvCxnSpPr>
            <a:stCxn id="167" idx="6"/>
            <a:endCxn id="165" idx="1"/>
          </p:cNvCxnSpPr>
          <p:nvPr/>
        </p:nvCxnSpPr>
        <p:spPr>
          <a:xfrm>
            <a:off x="7817591" y="2819400"/>
            <a:ext cx="10720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7704744" y="2773680"/>
            <a:ext cx="112847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8" name="Straight Connector 167"/>
          <p:cNvCxnSpPr>
            <a:stCxn id="174" idx="6"/>
          </p:cNvCxnSpPr>
          <p:nvPr/>
        </p:nvCxnSpPr>
        <p:spPr>
          <a:xfrm flipV="1">
            <a:off x="5176631" y="1925047"/>
            <a:ext cx="2334409" cy="1017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75" idx="6"/>
          </p:cNvCxnSpPr>
          <p:nvPr/>
        </p:nvCxnSpPr>
        <p:spPr>
          <a:xfrm>
            <a:off x="5403018" y="2420315"/>
            <a:ext cx="12077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4075646" y="1643229"/>
            <a:ext cx="1446589" cy="1588532"/>
            <a:chOff x="4647856" y="1623182"/>
            <a:chExt cx="1172168" cy="1588532"/>
          </a:xfrm>
        </p:grpSpPr>
        <p:sp>
          <p:nvSpPr>
            <p:cNvPr id="171" name="Isosceles Triangle 17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2" name="Straight Connector 171"/>
            <p:cNvCxnSpPr>
              <a:endCxn id="17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6" name="Straight Connector 17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5681117" y="28553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>
            <a:stCxn id="189" idx="6"/>
            <a:endCxn id="81" idx="1"/>
          </p:cNvCxnSpPr>
          <p:nvPr/>
        </p:nvCxnSpPr>
        <p:spPr>
          <a:xfrm flipV="1">
            <a:off x="5429803" y="3429000"/>
            <a:ext cx="2494997" cy="570894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4102431" y="3222808"/>
            <a:ext cx="1592839" cy="1588532"/>
            <a:chOff x="4648200" y="3212068"/>
            <a:chExt cx="1290674" cy="1588532"/>
          </a:xfrm>
        </p:grpSpPr>
        <p:sp>
          <p:nvSpPr>
            <p:cNvPr id="185" name="Isosceles Triangle 184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6" name="Straight Connector 185"/>
            <p:cNvCxnSpPr>
              <a:endCxn id="185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val 187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9" name="Oval 188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0" name="Straight Connector 189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7" name="Straight Connector 196"/>
          <p:cNvCxnSpPr>
            <a:stCxn id="174" idx="4"/>
          </p:cNvCxnSpPr>
          <p:nvPr/>
        </p:nvCxnSpPr>
        <p:spPr>
          <a:xfrm flipH="1">
            <a:off x="5087580" y="1997176"/>
            <a:ext cx="3338" cy="151640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5457740" y="2887296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772400" y="3733800"/>
            <a:ext cx="1620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457740" y="4499992"/>
            <a:ext cx="2164203" cy="18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5635633" y="2239893"/>
            <a:ext cx="56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1</a:t>
            </a:r>
            <a:endParaRPr lang="en-US" sz="1800" dirty="0" smtClean="0"/>
          </a:p>
        </p:txBody>
      </p:sp>
      <p:sp>
        <p:nvSpPr>
          <p:cNvPr id="203" name="TextBox 202"/>
          <p:cNvSpPr txBox="1"/>
          <p:nvPr/>
        </p:nvSpPr>
        <p:spPr>
          <a:xfrm>
            <a:off x="5623577" y="2221468"/>
            <a:ext cx="38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04" name="Straight Connector 203"/>
          <p:cNvCxnSpPr>
            <a:stCxn id="92" idx="3"/>
          </p:cNvCxnSpPr>
          <p:nvPr/>
        </p:nvCxnSpPr>
        <p:spPr>
          <a:xfrm>
            <a:off x="6779785" y="2402773"/>
            <a:ext cx="40157" cy="187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097653" y="4972896"/>
            <a:ext cx="397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.subckt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DQ1Pin2Pad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114648" y="5340469"/>
            <a:ext cx="44812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.subckt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DQ1Pad2Buffer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515380" y="5882763"/>
            <a:ext cx="5842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XPinPad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PinA1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PadA1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DQ1Pin2Pad</a:t>
            </a:r>
          </a:p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XPadBuf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PadA1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BufA1 DQ1Pad2Buffer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309587" y="2326573"/>
            <a:ext cx="470198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" name="TextBox 92"/>
          <p:cNvSpPr txBox="1"/>
          <p:nvPr/>
        </p:nvSpPr>
        <p:spPr>
          <a:xfrm>
            <a:off x="6335367" y="2525340"/>
            <a:ext cx="56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A1</a:t>
            </a:r>
            <a:endParaRPr lang="en-US" sz="1800" dirty="0">
              <a:solidFill>
                <a:srgbClr val="00B05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6179208" y="2417605"/>
            <a:ext cx="159639" cy="280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813108" y="1262376"/>
            <a:ext cx="738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178287" y="1318895"/>
            <a:ext cx="1327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08890" y="1287989"/>
            <a:ext cx="738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Pad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779785" y="2396022"/>
            <a:ext cx="159639" cy="280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5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>
          <a:xfrm>
            <a:off x="7083231" y="2133901"/>
            <a:ext cx="609600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457200" y="238385"/>
            <a:ext cx="8229600" cy="85839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VDD</a:t>
            </a:r>
            <a:r>
              <a:rPr lang="en-US" sz="3200" dirty="0" smtClean="0"/>
              <a:t> Pad by </a:t>
            </a:r>
            <a:r>
              <a:rPr lang="en-US" sz="3200" dirty="0" err="1" smtClean="0"/>
              <a:t>signal_name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07664" y="1124626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17976" y="4686669"/>
            <a:ext cx="3733800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3270" y="2826906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>
                <a:solidFill>
                  <a:srgbClr val="FF0000"/>
                </a:solidFill>
              </a:rPr>
              <a:t>16</a:t>
            </a:fld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62896" y="5503157"/>
            <a:ext cx="3273748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097400" y="304368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8097399" y="3946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8097399" y="4251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Rectangle 80"/>
          <p:cNvSpPr/>
          <p:nvPr/>
        </p:nvSpPr>
        <p:spPr>
          <a:xfrm>
            <a:off x="8097399" y="3336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TextBox 84"/>
          <p:cNvSpPr txBox="1"/>
          <p:nvPr/>
        </p:nvSpPr>
        <p:spPr>
          <a:xfrm>
            <a:off x="8505369" y="1703020"/>
            <a:ext cx="55780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434766" y="2112718"/>
            <a:ext cx="609600" cy="192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28999" y="23435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123688" y="28856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70380" y="3353270"/>
            <a:ext cx="1847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cxnSp>
        <p:nvCxnSpPr>
          <p:cNvPr id="94" name="Straight Connector 93"/>
          <p:cNvCxnSpPr>
            <a:stCxn id="95" idx="6"/>
            <a:endCxn id="79" idx="1"/>
          </p:cNvCxnSpPr>
          <p:nvPr/>
        </p:nvCxnSpPr>
        <p:spPr>
          <a:xfrm>
            <a:off x="7966117" y="40226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874677" y="3976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6" name="Straight Connector 95"/>
          <p:cNvCxnSpPr>
            <a:stCxn id="97" idx="6"/>
            <a:endCxn id="80" idx="1"/>
          </p:cNvCxnSpPr>
          <p:nvPr/>
        </p:nvCxnSpPr>
        <p:spPr>
          <a:xfrm>
            <a:off x="7968784" y="4327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877344" y="4281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" name="Oval 97"/>
          <p:cNvSpPr/>
          <p:nvPr/>
        </p:nvSpPr>
        <p:spPr>
          <a:xfrm>
            <a:off x="7874677" y="36851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9" name="Straight Connector 108"/>
          <p:cNvCxnSpPr>
            <a:endCxn id="113" idx="0"/>
          </p:cNvCxnSpPr>
          <p:nvPr/>
        </p:nvCxnSpPr>
        <p:spPr>
          <a:xfrm>
            <a:off x="7920397" y="37863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8097399" y="3641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Rectangle 110"/>
          <p:cNvSpPr/>
          <p:nvPr/>
        </p:nvSpPr>
        <p:spPr>
          <a:xfrm>
            <a:off x="8097399" y="45560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2" name="Straight Connector 111"/>
          <p:cNvCxnSpPr>
            <a:stCxn id="113" idx="6"/>
            <a:endCxn id="111" idx="1"/>
          </p:cNvCxnSpPr>
          <p:nvPr/>
        </p:nvCxnSpPr>
        <p:spPr>
          <a:xfrm>
            <a:off x="7968784" y="46322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7877344" y="45865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Rectangle 113"/>
          <p:cNvSpPr/>
          <p:nvPr/>
        </p:nvSpPr>
        <p:spPr>
          <a:xfrm>
            <a:off x="8097399" y="2117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8097399" y="2422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6" name="Straight Connector 115"/>
          <p:cNvCxnSpPr>
            <a:stCxn id="162" idx="6"/>
          </p:cNvCxnSpPr>
          <p:nvPr/>
        </p:nvCxnSpPr>
        <p:spPr>
          <a:xfrm>
            <a:off x="7966117" y="1889021"/>
            <a:ext cx="131283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43" idx="6"/>
            <a:endCxn id="114" idx="1"/>
          </p:cNvCxnSpPr>
          <p:nvPr/>
        </p:nvCxnSpPr>
        <p:spPr>
          <a:xfrm>
            <a:off x="7966117" y="2193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874677" y="21481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44" name="Straight Connector 143"/>
          <p:cNvCxnSpPr>
            <a:stCxn id="160" idx="6"/>
            <a:endCxn id="115" idx="1"/>
          </p:cNvCxnSpPr>
          <p:nvPr/>
        </p:nvCxnSpPr>
        <p:spPr>
          <a:xfrm>
            <a:off x="7968784" y="24986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877344" y="2452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/>
          <p:cNvSpPr/>
          <p:nvPr/>
        </p:nvSpPr>
        <p:spPr>
          <a:xfrm>
            <a:off x="7874677" y="18433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3" name="Straight Connector 162"/>
          <p:cNvCxnSpPr>
            <a:endCxn id="167" idx="0"/>
          </p:cNvCxnSpPr>
          <p:nvPr/>
        </p:nvCxnSpPr>
        <p:spPr>
          <a:xfrm>
            <a:off x="7920397" y="19575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8097399" y="1812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Rectangle 164"/>
          <p:cNvSpPr/>
          <p:nvPr/>
        </p:nvSpPr>
        <p:spPr>
          <a:xfrm>
            <a:off x="8097399" y="2727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6" name="Straight Connector 165"/>
          <p:cNvCxnSpPr>
            <a:stCxn id="167" idx="6"/>
            <a:endCxn id="165" idx="1"/>
          </p:cNvCxnSpPr>
          <p:nvPr/>
        </p:nvCxnSpPr>
        <p:spPr>
          <a:xfrm>
            <a:off x="7968784" y="2803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7877344" y="2757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70" name="Group 169"/>
          <p:cNvGrpSpPr/>
          <p:nvPr/>
        </p:nvGrpSpPr>
        <p:grpSpPr>
          <a:xfrm>
            <a:off x="4022236" y="1648715"/>
            <a:ext cx="1290674" cy="1588532"/>
            <a:chOff x="4647856" y="1623182"/>
            <a:chExt cx="1290674" cy="1588532"/>
          </a:xfrm>
        </p:grpSpPr>
        <p:sp>
          <p:nvSpPr>
            <p:cNvPr id="171" name="Isosceles Triangle 17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2" name="Straight Connector 171"/>
            <p:cNvCxnSpPr>
              <a:endCxn id="17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6" name="Straight Connector 17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>
            <a:stCxn id="189" idx="6"/>
            <a:endCxn id="81" idx="1"/>
          </p:cNvCxnSpPr>
          <p:nvPr/>
        </p:nvCxnSpPr>
        <p:spPr>
          <a:xfrm flipV="1">
            <a:off x="5098147" y="3413021"/>
            <a:ext cx="2999252" cy="60166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4022580" y="3237601"/>
            <a:ext cx="1290674" cy="1588532"/>
            <a:chOff x="4648200" y="3212068"/>
            <a:chExt cx="1290674" cy="1588532"/>
          </a:xfrm>
        </p:grpSpPr>
        <p:sp>
          <p:nvSpPr>
            <p:cNvPr id="185" name="Isosceles Triangle 184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6" name="Straight Connector 185"/>
            <p:cNvCxnSpPr>
              <a:endCxn id="185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val 187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9" name="Oval 188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0" name="Straight Connector 189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7" name="Straight Connector 196"/>
          <p:cNvCxnSpPr>
            <a:stCxn id="174" idx="4"/>
          </p:cNvCxnSpPr>
          <p:nvPr/>
        </p:nvCxnSpPr>
        <p:spPr>
          <a:xfrm flipH="1">
            <a:off x="4844908" y="2002662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5241779" y="2992058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944999" y="3717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245738" y="4648202"/>
            <a:ext cx="2499668" cy="1997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5536272" y="290875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406151" y="335717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04" name="Straight Connector 203"/>
          <p:cNvCxnSpPr>
            <a:stCxn id="92" idx="3"/>
          </p:cNvCxnSpPr>
          <p:nvPr/>
        </p:nvCxnSpPr>
        <p:spPr>
          <a:xfrm flipV="1">
            <a:off x="6754486" y="2392848"/>
            <a:ext cx="149628" cy="19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177070" y="4915879"/>
            <a:ext cx="3631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VDDPin2Pad_sn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</a:t>
            </a: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subckt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VDDBuf2Pad_sn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649291" y="5552669"/>
            <a:ext cx="50097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XPinPad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VDDPin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VDDPad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VDDPin2Pad_sn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XBuf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VDDPad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VDDBuf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VDDBuf2Pad_sn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373486" y="2316844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9" name="Straight Connector 98"/>
          <p:cNvCxnSpPr>
            <a:endCxn id="92" idx="1"/>
          </p:cNvCxnSpPr>
          <p:nvPr/>
        </p:nvCxnSpPr>
        <p:spPr>
          <a:xfrm>
            <a:off x="6254315" y="2393044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944999" y="1262313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098435" y="1333688"/>
            <a:ext cx="1075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72865" y="127631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Pad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7711722" y="2511709"/>
            <a:ext cx="247456" cy="2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75" idx="5"/>
          </p:cNvCxnSpPr>
          <p:nvPr/>
        </p:nvCxnSpPr>
        <p:spPr>
          <a:xfrm>
            <a:off x="5077461" y="2469608"/>
            <a:ext cx="2854397" cy="65867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9641" y="3712385"/>
            <a:ext cx="3814882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VDD1  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VDD3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Die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Supply Pads]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254315" y="195728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VDD1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7" name="Straight Connector 106"/>
          <p:cNvCxnSpPr>
            <a:endCxn id="203" idx="1"/>
          </p:cNvCxnSpPr>
          <p:nvPr/>
        </p:nvCxnSpPr>
        <p:spPr>
          <a:xfrm>
            <a:off x="4829075" y="3539774"/>
            <a:ext cx="577076" cy="206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9" idx="3"/>
          </p:cNvCxnSpPr>
          <p:nvPr/>
        </p:nvCxnSpPr>
        <p:spPr>
          <a:xfrm flipV="1">
            <a:off x="6778801" y="3086401"/>
            <a:ext cx="125313" cy="1091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397801" y="3021113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Rectangle 119"/>
          <p:cNvSpPr/>
          <p:nvPr/>
        </p:nvSpPr>
        <p:spPr>
          <a:xfrm>
            <a:off x="6278630" y="2661553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1" name="Straight Connector 120"/>
          <p:cNvCxnSpPr>
            <a:stCxn id="122" idx="3"/>
          </p:cNvCxnSpPr>
          <p:nvPr/>
        </p:nvCxnSpPr>
        <p:spPr>
          <a:xfrm flipV="1">
            <a:off x="6797726" y="3692168"/>
            <a:ext cx="121046" cy="1156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416726" y="362752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Rectangle 122"/>
          <p:cNvSpPr/>
          <p:nvPr/>
        </p:nvSpPr>
        <p:spPr>
          <a:xfrm>
            <a:off x="6297555" y="326796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VDD3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6254315" y="3086401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278630" y="3692168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6243208" y="3631714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Oval 126"/>
          <p:cNvSpPr/>
          <p:nvPr/>
        </p:nvSpPr>
        <p:spPr>
          <a:xfrm>
            <a:off x="6856700" y="364297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" name="Oval 127"/>
          <p:cNvSpPr/>
          <p:nvPr/>
        </p:nvSpPr>
        <p:spPr>
          <a:xfrm>
            <a:off x="6858249" y="305236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/>
          <p:cNvSpPr/>
          <p:nvPr/>
        </p:nvSpPr>
        <p:spPr>
          <a:xfrm>
            <a:off x="6230158" y="303088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Oval 129"/>
          <p:cNvSpPr/>
          <p:nvPr/>
        </p:nvSpPr>
        <p:spPr>
          <a:xfrm>
            <a:off x="6211082" y="234282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Oval 130"/>
          <p:cNvSpPr/>
          <p:nvPr/>
        </p:nvSpPr>
        <p:spPr>
          <a:xfrm>
            <a:off x="6833323" y="2340023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2" name="Straight Connector 131"/>
          <p:cNvCxnSpPr>
            <a:endCxn id="127" idx="4"/>
          </p:cNvCxnSpPr>
          <p:nvPr/>
        </p:nvCxnSpPr>
        <p:spPr>
          <a:xfrm>
            <a:off x="6884159" y="2398153"/>
            <a:ext cx="18261" cy="133625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30" idx="4"/>
            <a:endCxn id="126" idx="4"/>
          </p:cNvCxnSpPr>
          <p:nvPr/>
        </p:nvCxnSpPr>
        <p:spPr>
          <a:xfrm>
            <a:off x="6256802" y="2434268"/>
            <a:ext cx="32126" cy="128888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8" idx="6"/>
          </p:cNvCxnSpPr>
          <p:nvPr/>
        </p:nvCxnSpPr>
        <p:spPr>
          <a:xfrm flipV="1">
            <a:off x="6949689" y="3086615"/>
            <a:ext cx="173196" cy="1147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9" idx="6"/>
            <a:endCxn id="86" idx="3"/>
          </p:cNvCxnSpPr>
          <p:nvPr/>
        </p:nvCxnSpPr>
        <p:spPr>
          <a:xfrm flipH="1" flipV="1">
            <a:off x="6044366" y="3075312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96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>
          <a:xfrm>
            <a:off x="7083231" y="2133901"/>
            <a:ext cx="609600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457200" y="238385"/>
            <a:ext cx="8229600" cy="85839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VDD</a:t>
            </a:r>
            <a:r>
              <a:rPr lang="en-US" sz="3200" dirty="0" smtClean="0"/>
              <a:t> Pad by </a:t>
            </a:r>
            <a:r>
              <a:rPr lang="en-US" sz="3200" dirty="0" err="1" smtClean="0"/>
              <a:t>pad_name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43179" y="1143107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58516" y="4251221"/>
            <a:ext cx="3733800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VDD1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VDD2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VDD3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9217" y="2790241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z="1800" smtClean="0"/>
              <a:t>17</a:t>
            </a:fld>
            <a:endParaRPr lang="en-US" sz="1800"/>
          </a:p>
        </p:txBody>
      </p:sp>
      <p:sp>
        <p:nvSpPr>
          <p:cNvPr id="77" name="TextBox 76"/>
          <p:cNvSpPr txBox="1"/>
          <p:nvPr/>
        </p:nvSpPr>
        <p:spPr>
          <a:xfrm>
            <a:off x="307652" y="5387141"/>
            <a:ext cx="3502348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VDD1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VDD2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VDD3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097400" y="304368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8097399" y="3946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8097399" y="4251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Rectangle 80"/>
          <p:cNvSpPr/>
          <p:nvPr/>
        </p:nvSpPr>
        <p:spPr>
          <a:xfrm>
            <a:off x="8097399" y="3336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TextBox 84"/>
          <p:cNvSpPr txBox="1"/>
          <p:nvPr/>
        </p:nvSpPr>
        <p:spPr>
          <a:xfrm>
            <a:off x="8478399" y="1736621"/>
            <a:ext cx="51996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434766" y="2112718"/>
            <a:ext cx="609600" cy="192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28999" y="23435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105574" y="22401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70380" y="3353270"/>
            <a:ext cx="1847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cxnSp>
        <p:nvCxnSpPr>
          <p:cNvPr id="94" name="Straight Connector 93"/>
          <p:cNvCxnSpPr>
            <a:stCxn id="95" idx="6"/>
            <a:endCxn id="79" idx="1"/>
          </p:cNvCxnSpPr>
          <p:nvPr/>
        </p:nvCxnSpPr>
        <p:spPr>
          <a:xfrm>
            <a:off x="7966117" y="40226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874677" y="3976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6" name="Straight Connector 95"/>
          <p:cNvCxnSpPr>
            <a:stCxn id="97" idx="6"/>
            <a:endCxn id="80" idx="1"/>
          </p:cNvCxnSpPr>
          <p:nvPr/>
        </p:nvCxnSpPr>
        <p:spPr>
          <a:xfrm>
            <a:off x="7968784" y="4327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877344" y="4281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" name="Oval 97"/>
          <p:cNvSpPr/>
          <p:nvPr/>
        </p:nvSpPr>
        <p:spPr>
          <a:xfrm>
            <a:off x="7874677" y="36851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9" name="Straight Connector 108"/>
          <p:cNvCxnSpPr>
            <a:endCxn id="113" idx="0"/>
          </p:cNvCxnSpPr>
          <p:nvPr/>
        </p:nvCxnSpPr>
        <p:spPr>
          <a:xfrm>
            <a:off x="7920397" y="37863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8097399" y="3641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Rectangle 110"/>
          <p:cNvSpPr/>
          <p:nvPr/>
        </p:nvSpPr>
        <p:spPr>
          <a:xfrm>
            <a:off x="8097399" y="45560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2" name="Straight Connector 111"/>
          <p:cNvCxnSpPr>
            <a:stCxn id="113" idx="6"/>
            <a:endCxn id="111" idx="1"/>
          </p:cNvCxnSpPr>
          <p:nvPr/>
        </p:nvCxnSpPr>
        <p:spPr>
          <a:xfrm>
            <a:off x="7968784" y="46322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7877344" y="45865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Rectangle 113"/>
          <p:cNvSpPr/>
          <p:nvPr/>
        </p:nvSpPr>
        <p:spPr>
          <a:xfrm>
            <a:off x="8097399" y="2117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8097399" y="2422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6" name="Straight Connector 115"/>
          <p:cNvCxnSpPr>
            <a:stCxn id="162" idx="6"/>
          </p:cNvCxnSpPr>
          <p:nvPr/>
        </p:nvCxnSpPr>
        <p:spPr>
          <a:xfrm>
            <a:off x="7966117" y="1889021"/>
            <a:ext cx="131283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43" idx="6"/>
            <a:endCxn id="114" idx="1"/>
          </p:cNvCxnSpPr>
          <p:nvPr/>
        </p:nvCxnSpPr>
        <p:spPr>
          <a:xfrm>
            <a:off x="7966117" y="2193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874677" y="21481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44" name="Straight Connector 143"/>
          <p:cNvCxnSpPr>
            <a:stCxn id="160" idx="6"/>
            <a:endCxn id="115" idx="1"/>
          </p:cNvCxnSpPr>
          <p:nvPr/>
        </p:nvCxnSpPr>
        <p:spPr>
          <a:xfrm>
            <a:off x="7968784" y="24986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877344" y="2452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/>
          <p:cNvSpPr/>
          <p:nvPr/>
        </p:nvSpPr>
        <p:spPr>
          <a:xfrm>
            <a:off x="7874677" y="18433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3" name="Straight Connector 162"/>
          <p:cNvCxnSpPr>
            <a:endCxn id="167" idx="0"/>
          </p:cNvCxnSpPr>
          <p:nvPr/>
        </p:nvCxnSpPr>
        <p:spPr>
          <a:xfrm>
            <a:off x="7920397" y="19575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8097399" y="1812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Rectangle 164"/>
          <p:cNvSpPr/>
          <p:nvPr/>
        </p:nvSpPr>
        <p:spPr>
          <a:xfrm>
            <a:off x="8097399" y="2727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6" name="Straight Connector 165"/>
          <p:cNvCxnSpPr>
            <a:stCxn id="167" idx="6"/>
            <a:endCxn id="165" idx="1"/>
          </p:cNvCxnSpPr>
          <p:nvPr/>
        </p:nvCxnSpPr>
        <p:spPr>
          <a:xfrm>
            <a:off x="7968784" y="2803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7877344" y="2757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70" name="Group 169"/>
          <p:cNvGrpSpPr/>
          <p:nvPr/>
        </p:nvGrpSpPr>
        <p:grpSpPr>
          <a:xfrm>
            <a:off x="4022236" y="1648715"/>
            <a:ext cx="1290674" cy="1588532"/>
            <a:chOff x="4647856" y="1623182"/>
            <a:chExt cx="1290674" cy="1588532"/>
          </a:xfrm>
        </p:grpSpPr>
        <p:sp>
          <p:nvSpPr>
            <p:cNvPr id="171" name="Isosceles Triangle 17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2" name="Straight Connector 171"/>
            <p:cNvCxnSpPr>
              <a:endCxn id="17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6" name="Straight Connector 17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>
            <a:stCxn id="189" idx="6"/>
            <a:endCxn id="81" idx="1"/>
          </p:cNvCxnSpPr>
          <p:nvPr/>
        </p:nvCxnSpPr>
        <p:spPr>
          <a:xfrm flipV="1">
            <a:off x="5098147" y="3413021"/>
            <a:ext cx="2999252" cy="60166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4022580" y="3237601"/>
            <a:ext cx="1290674" cy="1588532"/>
            <a:chOff x="4648200" y="3212068"/>
            <a:chExt cx="1290674" cy="1588532"/>
          </a:xfrm>
        </p:grpSpPr>
        <p:sp>
          <p:nvSpPr>
            <p:cNvPr id="185" name="Isosceles Triangle 184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6" name="Straight Connector 185"/>
            <p:cNvCxnSpPr>
              <a:endCxn id="185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val 187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9" name="Oval 188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0" name="Straight Connector 189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7" name="Straight Connector 196"/>
          <p:cNvCxnSpPr>
            <a:stCxn id="174" idx="4"/>
          </p:cNvCxnSpPr>
          <p:nvPr/>
        </p:nvCxnSpPr>
        <p:spPr>
          <a:xfrm flipH="1">
            <a:off x="4844908" y="2002662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5241779" y="2992058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944999" y="3717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245738" y="4648202"/>
            <a:ext cx="2499668" cy="1997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5571002" y="22312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406151" y="335717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04" name="Straight Connector 203"/>
          <p:cNvCxnSpPr>
            <a:stCxn id="92" idx="3"/>
          </p:cNvCxnSpPr>
          <p:nvPr/>
        </p:nvCxnSpPr>
        <p:spPr>
          <a:xfrm flipV="1">
            <a:off x="6754486" y="2392848"/>
            <a:ext cx="149628" cy="19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022236" y="4821965"/>
            <a:ext cx="3768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VDDPin2Pad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1 2 3 4</a:t>
            </a: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subckt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VDDBuf2Pad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2 3 4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23988" y="5494439"/>
            <a:ext cx="5698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XPinPad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VDDPin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VDD3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VDDPin2Pad</a:t>
            </a:r>
          </a:p>
          <a:p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XBufPad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VDDBuf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VDD1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VDD3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VDDBuf2Pad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373486" y="2316844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9" name="Straight Connector 98"/>
          <p:cNvCxnSpPr>
            <a:endCxn id="92" idx="1"/>
          </p:cNvCxnSpPr>
          <p:nvPr/>
        </p:nvCxnSpPr>
        <p:spPr>
          <a:xfrm>
            <a:off x="6254315" y="2393044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944999" y="1262313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098435" y="1333688"/>
            <a:ext cx="1075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72865" y="127631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Pad</a:t>
            </a:r>
            <a:endParaRPr lang="en-US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7711722" y="2511709"/>
            <a:ext cx="247456" cy="2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75" idx="5"/>
          </p:cNvCxnSpPr>
          <p:nvPr/>
        </p:nvCxnSpPr>
        <p:spPr>
          <a:xfrm>
            <a:off x="5077461" y="2469608"/>
            <a:ext cx="2854397" cy="65867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35905" y="3467642"/>
            <a:ext cx="3814882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VDD1  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VDD3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Die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Supply Pads]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254315" y="195728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VDD1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7" name="Straight Connector 106"/>
          <p:cNvCxnSpPr>
            <a:endCxn id="203" idx="1"/>
          </p:cNvCxnSpPr>
          <p:nvPr/>
        </p:nvCxnSpPr>
        <p:spPr>
          <a:xfrm>
            <a:off x="4829075" y="3539774"/>
            <a:ext cx="577076" cy="206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9" idx="3"/>
          </p:cNvCxnSpPr>
          <p:nvPr/>
        </p:nvCxnSpPr>
        <p:spPr>
          <a:xfrm flipV="1">
            <a:off x="6778801" y="3086401"/>
            <a:ext cx="125313" cy="1091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397801" y="3021113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Rectangle 119"/>
          <p:cNvSpPr/>
          <p:nvPr/>
        </p:nvSpPr>
        <p:spPr>
          <a:xfrm>
            <a:off x="6278630" y="2661553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1" name="Straight Connector 120"/>
          <p:cNvCxnSpPr>
            <a:stCxn id="122" idx="3"/>
          </p:cNvCxnSpPr>
          <p:nvPr/>
        </p:nvCxnSpPr>
        <p:spPr>
          <a:xfrm flipV="1">
            <a:off x="6797726" y="3692168"/>
            <a:ext cx="121046" cy="1156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416726" y="362752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Rectangle 122"/>
          <p:cNvSpPr/>
          <p:nvPr/>
        </p:nvSpPr>
        <p:spPr>
          <a:xfrm>
            <a:off x="6297555" y="326796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VDD3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6254315" y="3086401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278630" y="3692168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6243208" y="3631714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Oval 126"/>
          <p:cNvSpPr/>
          <p:nvPr/>
        </p:nvSpPr>
        <p:spPr>
          <a:xfrm>
            <a:off x="6856700" y="364297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" name="Oval 127"/>
          <p:cNvSpPr/>
          <p:nvPr/>
        </p:nvSpPr>
        <p:spPr>
          <a:xfrm>
            <a:off x="6858249" y="305236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/>
          <p:cNvSpPr/>
          <p:nvPr/>
        </p:nvSpPr>
        <p:spPr>
          <a:xfrm>
            <a:off x="6230158" y="303088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Oval 129"/>
          <p:cNvSpPr/>
          <p:nvPr/>
        </p:nvSpPr>
        <p:spPr>
          <a:xfrm>
            <a:off x="6211082" y="234282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Oval 130"/>
          <p:cNvSpPr/>
          <p:nvPr/>
        </p:nvSpPr>
        <p:spPr>
          <a:xfrm>
            <a:off x="6833323" y="2340023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4" name="Straight Connector 133"/>
          <p:cNvCxnSpPr>
            <a:stCxn id="128" idx="6"/>
          </p:cNvCxnSpPr>
          <p:nvPr/>
        </p:nvCxnSpPr>
        <p:spPr>
          <a:xfrm flipV="1">
            <a:off x="6949689" y="3086615"/>
            <a:ext cx="173196" cy="1147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9" idx="6"/>
            <a:endCxn id="86" idx="3"/>
          </p:cNvCxnSpPr>
          <p:nvPr/>
        </p:nvCxnSpPr>
        <p:spPr>
          <a:xfrm flipH="1" flipV="1">
            <a:off x="6044366" y="3075312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5550115" y="34420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998810" y="34420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6983362" y="288002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5538099" y="28859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6041233" y="2386599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6041973" y="3689326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6819217" y="2393244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6653966" y="3684912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 flipV="1">
            <a:off x="6779119" y="3695673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8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>
          <a:xfrm>
            <a:off x="7083231" y="2133901"/>
            <a:ext cx="609600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457200" y="238385"/>
            <a:ext cx="8229600" cy="85839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VDD</a:t>
            </a:r>
            <a:r>
              <a:rPr lang="en-US" sz="3200" dirty="0" smtClean="0"/>
              <a:t> Pad by </a:t>
            </a:r>
            <a:r>
              <a:rPr lang="en-US" sz="3200" dirty="0" err="1" smtClean="0"/>
              <a:t>bus_label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43179" y="1143107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11847" y="4303053"/>
            <a:ext cx="3733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9217" y="2790241"/>
            <a:ext cx="37338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Bus_label_signal_name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VSS         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VSS         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z="1700" smtClean="0"/>
              <a:t>18</a:t>
            </a:fld>
            <a:endParaRPr lang="en-US" sz="1700" dirty="0"/>
          </a:p>
        </p:txBody>
      </p:sp>
      <p:sp>
        <p:nvSpPr>
          <p:cNvPr id="77" name="TextBox 76"/>
          <p:cNvSpPr txBox="1"/>
          <p:nvPr/>
        </p:nvSpPr>
        <p:spPr>
          <a:xfrm>
            <a:off x="307652" y="5387141"/>
            <a:ext cx="3502348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097400" y="304368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Rectangle 78"/>
          <p:cNvSpPr/>
          <p:nvPr/>
        </p:nvSpPr>
        <p:spPr>
          <a:xfrm>
            <a:off x="8097399" y="3946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Rectangle 79"/>
          <p:cNvSpPr/>
          <p:nvPr/>
        </p:nvSpPr>
        <p:spPr>
          <a:xfrm>
            <a:off x="8097399" y="4251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Rectangle 80"/>
          <p:cNvSpPr/>
          <p:nvPr/>
        </p:nvSpPr>
        <p:spPr>
          <a:xfrm>
            <a:off x="8097399" y="3336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TextBox 84"/>
          <p:cNvSpPr txBox="1"/>
          <p:nvPr/>
        </p:nvSpPr>
        <p:spPr>
          <a:xfrm>
            <a:off x="8478399" y="1736621"/>
            <a:ext cx="56568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sz="1800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sz="1800" dirty="0" smtClean="0">
                <a:solidFill>
                  <a:srgbClr val="00B050"/>
                </a:solidFill>
              </a:rPr>
              <a:t>A2</a:t>
            </a:r>
            <a:endParaRPr lang="en-US" sz="1800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sz="1800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sz="1800" dirty="0" smtClean="0"/>
              <a:t>G4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434766" y="2112718"/>
            <a:ext cx="609600" cy="192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28999" y="23435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105574" y="22401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70380" y="3353270"/>
            <a:ext cx="1847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sz="1800" dirty="0"/>
          </a:p>
          <a:p>
            <a:pPr>
              <a:spcAft>
                <a:spcPts val="1800"/>
              </a:spcAft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endParaRPr lang="en-US" sz="1800" dirty="0" smtClean="0"/>
          </a:p>
        </p:txBody>
      </p:sp>
      <p:cxnSp>
        <p:nvCxnSpPr>
          <p:cNvPr id="94" name="Straight Connector 93"/>
          <p:cNvCxnSpPr>
            <a:stCxn id="95" idx="6"/>
            <a:endCxn id="79" idx="1"/>
          </p:cNvCxnSpPr>
          <p:nvPr/>
        </p:nvCxnSpPr>
        <p:spPr>
          <a:xfrm>
            <a:off x="7966117" y="40226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874677" y="3976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6" name="Straight Connector 95"/>
          <p:cNvCxnSpPr>
            <a:stCxn id="97" idx="6"/>
            <a:endCxn id="80" idx="1"/>
          </p:cNvCxnSpPr>
          <p:nvPr/>
        </p:nvCxnSpPr>
        <p:spPr>
          <a:xfrm>
            <a:off x="7968784" y="4327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877344" y="4281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" name="Oval 97"/>
          <p:cNvSpPr/>
          <p:nvPr/>
        </p:nvSpPr>
        <p:spPr>
          <a:xfrm>
            <a:off x="7874677" y="36851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09" name="Straight Connector 108"/>
          <p:cNvCxnSpPr>
            <a:endCxn id="113" idx="0"/>
          </p:cNvCxnSpPr>
          <p:nvPr/>
        </p:nvCxnSpPr>
        <p:spPr>
          <a:xfrm>
            <a:off x="7920397" y="37863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8097399" y="3641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Rectangle 110"/>
          <p:cNvSpPr/>
          <p:nvPr/>
        </p:nvSpPr>
        <p:spPr>
          <a:xfrm>
            <a:off x="8097399" y="45560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2" name="Straight Connector 111"/>
          <p:cNvCxnSpPr>
            <a:stCxn id="113" idx="6"/>
            <a:endCxn id="111" idx="1"/>
          </p:cNvCxnSpPr>
          <p:nvPr/>
        </p:nvCxnSpPr>
        <p:spPr>
          <a:xfrm>
            <a:off x="7968784" y="46322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7877344" y="45865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Rectangle 113"/>
          <p:cNvSpPr/>
          <p:nvPr/>
        </p:nvSpPr>
        <p:spPr>
          <a:xfrm>
            <a:off x="8097399" y="21176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Rectangle 114"/>
          <p:cNvSpPr/>
          <p:nvPr/>
        </p:nvSpPr>
        <p:spPr>
          <a:xfrm>
            <a:off x="8097399" y="24224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6" name="Straight Connector 115"/>
          <p:cNvCxnSpPr>
            <a:stCxn id="162" idx="6"/>
          </p:cNvCxnSpPr>
          <p:nvPr/>
        </p:nvCxnSpPr>
        <p:spPr>
          <a:xfrm>
            <a:off x="7966117" y="1889021"/>
            <a:ext cx="131283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43" idx="6"/>
            <a:endCxn id="114" idx="1"/>
          </p:cNvCxnSpPr>
          <p:nvPr/>
        </p:nvCxnSpPr>
        <p:spPr>
          <a:xfrm>
            <a:off x="7966117" y="2193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874677" y="21481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44" name="Straight Connector 143"/>
          <p:cNvCxnSpPr>
            <a:stCxn id="160" idx="6"/>
            <a:endCxn id="115" idx="1"/>
          </p:cNvCxnSpPr>
          <p:nvPr/>
        </p:nvCxnSpPr>
        <p:spPr>
          <a:xfrm>
            <a:off x="7968784" y="24986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877344" y="24529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/>
          <p:cNvSpPr/>
          <p:nvPr/>
        </p:nvSpPr>
        <p:spPr>
          <a:xfrm>
            <a:off x="7874677" y="18433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3" name="Straight Connector 162"/>
          <p:cNvCxnSpPr>
            <a:endCxn id="167" idx="0"/>
          </p:cNvCxnSpPr>
          <p:nvPr/>
        </p:nvCxnSpPr>
        <p:spPr>
          <a:xfrm>
            <a:off x="7920397" y="1957518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8097399" y="18128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Rectangle 164"/>
          <p:cNvSpPr/>
          <p:nvPr/>
        </p:nvSpPr>
        <p:spPr>
          <a:xfrm>
            <a:off x="8097399" y="2727221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6" name="Straight Connector 165"/>
          <p:cNvCxnSpPr>
            <a:stCxn id="167" idx="6"/>
            <a:endCxn id="165" idx="1"/>
          </p:cNvCxnSpPr>
          <p:nvPr/>
        </p:nvCxnSpPr>
        <p:spPr>
          <a:xfrm>
            <a:off x="7968784" y="2803421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7877344" y="275770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70" name="Group 169"/>
          <p:cNvGrpSpPr/>
          <p:nvPr/>
        </p:nvGrpSpPr>
        <p:grpSpPr>
          <a:xfrm>
            <a:off x="4022236" y="1648715"/>
            <a:ext cx="1290674" cy="1588532"/>
            <a:chOff x="4647856" y="1623182"/>
            <a:chExt cx="1290674" cy="1588532"/>
          </a:xfrm>
        </p:grpSpPr>
        <p:sp>
          <p:nvSpPr>
            <p:cNvPr id="171" name="Isosceles Triangle 17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2" name="Straight Connector 171"/>
            <p:cNvCxnSpPr>
              <a:endCxn id="17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6" name="Straight Connector 17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647856" y="16231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PU(A1)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56623" y="2842382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PD(A1)</a:t>
              </a:r>
              <a:endParaRPr lang="en-US" sz="18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975122" y="219878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A1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>
            <a:stCxn id="189" idx="6"/>
            <a:endCxn id="81" idx="1"/>
          </p:cNvCxnSpPr>
          <p:nvPr/>
        </p:nvCxnSpPr>
        <p:spPr>
          <a:xfrm flipV="1">
            <a:off x="5098147" y="3413021"/>
            <a:ext cx="2999252" cy="60166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4022580" y="3237601"/>
            <a:ext cx="1290674" cy="1588532"/>
            <a:chOff x="4648200" y="3212068"/>
            <a:chExt cx="1290674" cy="1588532"/>
          </a:xfrm>
        </p:grpSpPr>
        <p:sp>
          <p:nvSpPr>
            <p:cNvPr id="185" name="Isosceles Triangle 184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86" name="Straight Connector 185"/>
            <p:cNvCxnSpPr>
              <a:endCxn id="185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val 187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9" name="Oval 188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90" name="Straight Connector 189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Oval 191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648200" y="32120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C00000"/>
                  </a:solidFill>
                </a:rPr>
                <a:t>PU(A2)</a:t>
              </a:r>
              <a:endParaRPr lang="en-US" sz="1800" dirty="0">
                <a:solidFill>
                  <a:srgbClr val="C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656967" y="4431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PD(A2)</a:t>
              </a:r>
              <a:endParaRPr lang="en-US" sz="18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975466" y="378767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B050"/>
                  </a:solidFill>
                </a:rPr>
                <a:t>A2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7" name="Straight Connector 196"/>
          <p:cNvCxnSpPr>
            <a:stCxn id="174" idx="4"/>
          </p:cNvCxnSpPr>
          <p:nvPr/>
        </p:nvCxnSpPr>
        <p:spPr>
          <a:xfrm flipH="1">
            <a:off x="4844908" y="2002662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5241779" y="2992058"/>
            <a:ext cx="2" cy="16816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944999" y="3717821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245738" y="4648202"/>
            <a:ext cx="2499668" cy="1997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5571002" y="22312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406151" y="335717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04" name="Straight Connector 203"/>
          <p:cNvCxnSpPr>
            <a:stCxn id="92" idx="3"/>
          </p:cNvCxnSpPr>
          <p:nvPr/>
        </p:nvCxnSpPr>
        <p:spPr>
          <a:xfrm flipV="1">
            <a:off x="6754486" y="2392848"/>
            <a:ext cx="149628" cy="19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103801" y="4924166"/>
            <a:ext cx="3517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.subckt VDDPin2Pad_bl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1 2 3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subckt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VDDBuf2Pad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_bl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31568" y="5571694"/>
            <a:ext cx="48750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XPinPad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VDDPin</a:t>
            </a:r>
            <a:r>
              <a:rPr 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VDDPin2Pad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_bl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XBufPad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VDDBuf</a:t>
            </a:r>
            <a:r>
              <a:rPr 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VDDBuf2Pad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_bl</a:t>
            </a:r>
            <a:endParaRPr lang="en-US" sz="16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373486" y="2316844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9" name="Straight Connector 98"/>
          <p:cNvCxnSpPr>
            <a:endCxn id="92" idx="1"/>
          </p:cNvCxnSpPr>
          <p:nvPr/>
        </p:nvCxnSpPr>
        <p:spPr>
          <a:xfrm>
            <a:off x="6254315" y="2393044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7944999" y="1262313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Pin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098435" y="1333688"/>
            <a:ext cx="1075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72865" y="127631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Pad</a:t>
            </a:r>
            <a:endParaRPr lang="en-US" sz="18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7711722" y="2511709"/>
            <a:ext cx="247456" cy="2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75" idx="5"/>
          </p:cNvCxnSpPr>
          <p:nvPr/>
        </p:nvCxnSpPr>
        <p:spPr>
          <a:xfrm>
            <a:off x="5077461" y="2469608"/>
            <a:ext cx="2854397" cy="65867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35905" y="3467642"/>
            <a:ext cx="3814882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VDD1  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VDDa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VDD3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Die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Supply Pads]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254315" y="195728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VDD1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7" name="Straight Connector 106"/>
          <p:cNvCxnSpPr>
            <a:endCxn id="203" idx="1"/>
          </p:cNvCxnSpPr>
          <p:nvPr/>
        </p:nvCxnSpPr>
        <p:spPr>
          <a:xfrm>
            <a:off x="4829075" y="3539774"/>
            <a:ext cx="577076" cy="206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9" idx="3"/>
          </p:cNvCxnSpPr>
          <p:nvPr/>
        </p:nvCxnSpPr>
        <p:spPr>
          <a:xfrm flipV="1">
            <a:off x="6778801" y="3086401"/>
            <a:ext cx="125313" cy="1091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397801" y="3021113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Rectangle 119"/>
          <p:cNvSpPr/>
          <p:nvPr/>
        </p:nvSpPr>
        <p:spPr>
          <a:xfrm>
            <a:off x="6278630" y="2661553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1" name="Straight Connector 120"/>
          <p:cNvCxnSpPr>
            <a:stCxn id="122" idx="3"/>
          </p:cNvCxnSpPr>
          <p:nvPr/>
        </p:nvCxnSpPr>
        <p:spPr>
          <a:xfrm flipV="1">
            <a:off x="6797726" y="3692168"/>
            <a:ext cx="121046" cy="1156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416726" y="3627529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Rectangle 122"/>
          <p:cNvSpPr/>
          <p:nvPr/>
        </p:nvSpPr>
        <p:spPr>
          <a:xfrm>
            <a:off x="6297555" y="326796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VDD3</a:t>
            </a:r>
            <a:endParaRPr lang="en-US" sz="1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6254315" y="3086401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278630" y="3692168"/>
            <a:ext cx="11917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6243208" y="3631714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Oval 126"/>
          <p:cNvSpPr/>
          <p:nvPr/>
        </p:nvSpPr>
        <p:spPr>
          <a:xfrm>
            <a:off x="6856700" y="3642971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" name="Oval 127"/>
          <p:cNvSpPr/>
          <p:nvPr/>
        </p:nvSpPr>
        <p:spPr>
          <a:xfrm>
            <a:off x="6858249" y="305236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/>
          <p:cNvSpPr/>
          <p:nvPr/>
        </p:nvSpPr>
        <p:spPr>
          <a:xfrm>
            <a:off x="6230158" y="303088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Oval 129"/>
          <p:cNvSpPr/>
          <p:nvPr/>
        </p:nvSpPr>
        <p:spPr>
          <a:xfrm>
            <a:off x="6211082" y="234282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Oval 130"/>
          <p:cNvSpPr/>
          <p:nvPr/>
        </p:nvSpPr>
        <p:spPr>
          <a:xfrm>
            <a:off x="6833323" y="2340023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TextBox 135"/>
          <p:cNvSpPr txBox="1"/>
          <p:nvPr/>
        </p:nvSpPr>
        <p:spPr>
          <a:xfrm>
            <a:off x="5550115" y="34420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998810" y="344207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6041233" y="2386599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6041973" y="3689326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6819217" y="2393244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6653966" y="3684912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 flipV="1">
            <a:off x="6779119" y="3695673"/>
            <a:ext cx="277232" cy="129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30" idx="4"/>
            <a:endCxn id="129" idx="4"/>
          </p:cNvCxnSpPr>
          <p:nvPr/>
        </p:nvCxnSpPr>
        <p:spPr>
          <a:xfrm>
            <a:off x="6256802" y="2434268"/>
            <a:ext cx="19076" cy="68805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31" idx="4"/>
            <a:endCxn id="128" idx="0"/>
          </p:cNvCxnSpPr>
          <p:nvPr/>
        </p:nvCxnSpPr>
        <p:spPr>
          <a:xfrm>
            <a:off x="6879043" y="2431463"/>
            <a:ext cx="24926" cy="62090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1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00125"/>
            <a:ext cx="7162800" cy="3876675"/>
          </a:xfrm>
        </p:spPr>
        <p:txBody>
          <a:bodyPr/>
          <a:lstStyle/>
          <a:p>
            <a:r>
              <a:rPr lang="en-US" sz="2000" dirty="0"/>
              <a:t>IBIS Interconnect Task Group</a:t>
            </a:r>
          </a:p>
          <a:p>
            <a:r>
              <a:rPr lang="en-US" sz="2000" dirty="0"/>
              <a:t>Models Represent Package and On-Die Interconnect</a:t>
            </a:r>
          </a:p>
          <a:p>
            <a:r>
              <a:rPr lang="en-US" sz="2000" dirty="0"/>
              <a:t>On Die, Package, Supply and Signal Interconnect can be </a:t>
            </a:r>
            <a:r>
              <a:rPr lang="en-US" sz="2000" dirty="0" smtClean="0"/>
              <a:t>Combined </a:t>
            </a:r>
            <a:r>
              <a:rPr lang="en-US" sz="2000" dirty="0"/>
              <a:t>or Kept Separate</a:t>
            </a:r>
          </a:p>
          <a:p>
            <a:r>
              <a:rPr lang="en-US" sz="2000" dirty="0" smtClean="0"/>
              <a:t>IBIS </a:t>
            </a:r>
            <a:r>
              <a:rPr lang="en-US" sz="2000" dirty="0"/>
              <a:t>Interconnect Model </a:t>
            </a:r>
            <a:r>
              <a:rPr lang="en-US" sz="2000" dirty="0" smtClean="0"/>
              <a:t>Terminals</a:t>
            </a:r>
          </a:p>
          <a:p>
            <a:r>
              <a:rPr lang="en-US" sz="2000" dirty="0" smtClean="0"/>
              <a:t>Examples</a:t>
            </a:r>
            <a:endParaRPr lang="en-US" sz="20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Interconnect Task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Meets Wednesdays 8AM PDT</a:t>
            </a:r>
          </a:p>
          <a:p>
            <a:r>
              <a:rPr lang="en-US" sz="1800" u="sng" dirty="0">
                <a:hlinkClick r:id="rId2"/>
              </a:rPr>
              <a:t>http://www.eda.org/ibis/interconnect_wip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sz="1800" dirty="0" smtClean="0"/>
              <a:t>Major </a:t>
            </a:r>
            <a:r>
              <a:rPr lang="en-US" sz="1800" dirty="0" smtClean="0"/>
              <a:t>Contributors</a:t>
            </a:r>
          </a:p>
          <a:p>
            <a:pPr lvl="1"/>
            <a:r>
              <a:rPr lang="en-US" sz="1400" dirty="0" smtClean="0"/>
              <a:t>Altera			David</a:t>
            </a:r>
            <a:r>
              <a:rPr lang="en-US" sz="1400" dirty="0"/>
              <a:t>  Banas</a:t>
            </a:r>
          </a:p>
          <a:p>
            <a:pPr lvl="1"/>
            <a:r>
              <a:rPr lang="en-US" sz="1400" dirty="0"/>
              <a:t>Cadence Design </a:t>
            </a:r>
            <a:r>
              <a:rPr lang="en-US" sz="1400" dirty="0" smtClean="0"/>
              <a:t>Systems	Bradley </a:t>
            </a:r>
            <a:r>
              <a:rPr lang="en-US" sz="1400" dirty="0"/>
              <a:t>Brim</a:t>
            </a:r>
          </a:p>
          <a:p>
            <a:pPr lvl="1"/>
            <a:r>
              <a:rPr lang="en-US" sz="1400" dirty="0"/>
              <a:t>Intel </a:t>
            </a:r>
            <a:r>
              <a:rPr lang="en-US" sz="1400" dirty="0" smtClean="0"/>
              <a:t>Corp			Michael Mirmak</a:t>
            </a:r>
            <a:r>
              <a:rPr lang="en-US" sz="1400" dirty="0"/>
              <a:t>    </a:t>
            </a:r>
            <a:r>
              <a:rPr lang="en-US" sz="1400" dirty="0" smtClean="0"/>
              <a:t>(Chair)</a:t>
            </a:r>
            <a:r>
              <a:rPr lang="en-US" sz="1400" dirty="0"/>
              <a:t>                         </a:t>
            </a:r>
          </a:p>
          <a:p>
            <a:pPr lvl="1"/>
            <a:r>
              <a:rPr lang="en-US" sz="1400" dirty="0"/>
              <a:t>Keysight </a:t>
            </a:r>
            <a:r>
              <a:rPr lang="en-US" sz="1400" dirty="0" smtClean="0"/>
              <a:t>Technologies		Radek </a:t>
            </a:r>
            <a:r>
              <a:rPr lang="en-US" sz="1400" dirty="0" err="1"/>
              <a:t>Biernacki</a:t>
            </a:r>
            <a:endParaRPr lang="en-US" sz="1400" dirty="0"/>
          </a:p>
          <a:p>
            <a:pPr lvl="1"/>
            <a:r>
              <a:rPr lang="en-US" sz="1400" dirty="0"/>
              <a:t>Mentor </a:t>
            </a:r>
            <a:r>
              <a:rPr lang="en-US" sz="1400" dirty="0" smtClean="0"/>
              <a:t>Graphics		Arpad Muranyi</a:t>
            </a:r>
            <a:endParaRPr lang="en-US" sz="1400" dirty="0"/>
          </a:p>
          <a:p>
            <a:pPr lvl="1"/>
            <a:r>
              <a:rPr lang="en-US" sz="1400" dirty="0"/>
              <a:t>Micron </a:t>
            </a:r>
            <a:r>
              <a:rPr lang="en-US" sz="1400" dirty="0" smtClean="0"/>
              <a:t>Technology		Justin Butterfield, </a:t>
            </a:r>
            <a:r>
              <a:rPr lang="en-US" sz="1400" dirty="0"/>
              <a:t>Randy </a:t>
            </a:r>
            <a:r>
              <a:rPr lang="en-US" sz="1400" dirty="0" smtClean="0"/>
              <a:t>Wolff</a:t>
            </a:r>
          </a:p>
          <a:p>
            <a:pPr lvl="1"/>
            <a:r>
              <a:rPr lang="en-US" sz="1400" dirty="0" smtClean="0"/>
              <a:t>Signal Integrity Software		Walter Katz, Mike LaBonte</a:t>
            </a:r>
          </a:p>
          <a:p>
            <a:pPr lvl="1"/>
            <a:r>
              <a:rPr lang="en-US" sz="1400" dirty="0" smtClean="0"/>
              <a:t>Synopsys</a:t>
            </a:r>
            <a:r>
              <a:rPr lang="en-US" sz="1400" dirty="0" smtClean="0"/>
              <a:t>			Rita Horner</a:t>
            </a:r>
            <a:endParaRPr lang="en-US" sz="1400" dirty="0"/>
          </a:p>
          <a:p>
            <a:pPr lvl="1"/>
            <a:r>
              <a:rPr lang="en-US" sz="1400" dirty="0" err="1"/>
              <a:t>Teraspeed</a:t>
            </a:r>
            <a:r>
              <a:rPr lang="en-US" sz="1400" dirty="0"/>
              <a:t> </a:t>
            </a:r>
            <a:r>
              <a:rPr lang="en-US" sz="1400" dirty="0" smtClean="0"/>
              <a:t>Labs		Bob Ross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Models Represent Package and On-Die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800600"/>
          </a:xfrm>
        </p:spPr>
        <p:txBody>
          <a:bodyPr/>
          <a:lstStyle/>
          <a:p>
            <a:r>
              <a:rPr lang="en-US" dirty="0" smtClean="0"/>
              <a:t>Currently IBIS supports lumped coupled </a:t>
            </a:r>
            <a:r>
              <a:rPr lang="en-US" dirty="0" err="1" smtClean="0"/>
              <a:t>RLC</a:t>
            </a:r>
            <a:r>
              <a:rPr lang="en-US" dirty="0" smtClean="0"/>
              <a:t> models, or lossless uncoupled distributed models.</a:t>
            </a:r>
          </a:p>
          <a:p>
            <a:r>
              <a:rPr lang="en-US" dirty="0" smtClean="0"/>
              <a:t>New modeling will support broadband</a:t>
            </a:r>
            <a:r>
              <a:rPr lang="en-US" dirty="0"/>
              <a:t>, coupled, signal </a:t>
            </a:r>
            <a:r>
              <a:rPr lang="en-US" dirty="0" smtClean="0"/>
              <a:t>interconnect and </a:t>
            </a:r>
            <a:r>
              <a:rPr lang="en-US" dirty="0"/>
              <a:t>power </a:t>
            </a:r>
            <a:r>
              <a:rPr lang="en-US" dirty="0" smtClean="0"/>
              <a:t>distribution models.</a:t>
            </a:r>
            <a:endParaRPr lang="en-US" dirty="0" smtClean="0"/>
          </a:p>
          <a:p>
            <a:r>
              <a:rPr lang="en-US" dirty="0" smtClean="0"/>
              <a:t>Languages </a:t>
            </a:r>
            <a:r>
              <a:rPr lang="en-US" dirty="0" smtClean="0"/>
              <a:t>Supported</a:t>
            </a:r>
          </a:p>
          <a:p>
            <a:pPr lvl="1"/>
            <a:r>
              <a:rPr lang="en-US" dirty="0" smtClean="0"/>
              <a:t>IBIS-ISS</a:t>
            </a:r>
          </a:p>
          <a:p>
            <a:pPr lvl="2"/>
            <a:r>
              <a:rPr lang="en-US" dirty="0" smtClean="0"/>
              <a:t>IBIS </a:t>
            </a:r>
            <a:r>
              <a:rPr lang="en-US" dirty="0"/>
              <a:t>Interconnect SPICE </a:t>
            </a:r>
            <a:r>
              <a:rPr lang="en-US" dirty="0" err="1"/>
              <a:t>Subcircuit</a:t>
            </a:r>
            <a:r>
              <a:rPr lang="en-US" dirty="0"/>
              <a:t> (IBIS-ISS) Specification, Version 1.0, October 7th </a:t>
            </a:r>
            <a:r>
              <a:rPr lang="en-US" dirty="0" smtClean="0"/>
              <a:t>2011 http</a:t>
            </a:r>
            <a:r>
              <a:rPr lang="en-US" dirty="0"/>
              <a:t>://</a:t>
            </a:r>
            <a:r>
              <a:rPr lang="en-US" dirty="0" smtClean="0"/>
              <a:t>www.ibis.org/ibis-iss_ver1.0/ibis-iss_ver1_0.pdf</a:t>
            </a:r>
            <a:endParaRPr lang="en-US" dirty="0" smtClean="0"/>
          </a:p>
          <a:p>
            <a:pPr lvl="1"/>
            <a:r>
              <a:rPr lang="en-US" dirty="0" smtClean="0"/>
              <a:t>Touchstone </a:t>
            </a:r>
            <a:r>
              <a:rPr lang="en-US" baseline="30000" dirty="0" smtClean="0"/>
              <a:t>®  </a:t>
            </a:r>
          </a:p>
          <a:p>
            <a:pPr lvl="2"/>
            <a:r>
              <a:rPr lang="en-US" dirty="0"/>
              <a:t>http://</a:t>
            </a:r>
            <a:r>
              <a:rPr lang="en-US" dirty="0" smtClean="0"/>
              <a:t>www.ibis.org/touchstone_ver2.0</a:t>
            </a:r>
            <a:r>
              <a:rPr lang="en-US" dirty="0"/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39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76400"/>
          </a:xfrm>
        </p:spPr>
        <p:txBody>
          <a:bodyPr/>
          <a:lstStyle/>
          <a:p>
            <a:r>
              <a:rPr lang="en-US" dirty="0" smtClean="0"/>
              <a:t>On Die, Package, Supply and Signal Interconnect can be Combined or Kept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162800" cy="3962400"/>
          </a:xfrm>
        </p:spPr>
        <p:txBody>
          <a:bodyPr/>
          <a:lstStyle/>
          <a:p>
            <a:r>
              <a:rPr lang="en-US" dirty="0"/>
              <a:t>Supports separate on-die and package interconnect models and combined on-die and package interconnect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Independent Supply and Signal Interconnect Models</a:t>
            </a:r>
          </a:p>
          <a:p>
            <a:r>
              <a:rPr lang="en-US" dirty="0" smtClean="0"/>
              <a:t>Coupled Supply and Signal Interconnect Models</a:t>
            </a:r>
          </a:p>
          <a:p>
            <a:r>
              <a:rPr lang="en-US" dirty="0" smtClean="0"/>
              <a:t>Singled Ended and Differential Interconnect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5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914400"/>
          </a:xfrm>
        </p:spPr>
        <p:txBody>
          <a:bodyPr/>
          <a:lstStyle/>
          <a:p>
            <a:r>
              <a:rPr lang="en-US" sz="3200" dirty="0"/>
              <a:t>Similar Approach for Both IBIS and </a:t>
            </a:r>
            <a:r>
              <a:rPr lang="en-US" sz="3200" dirty="0" smtClean="0"/>
              <a:t>EBD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162800" cy="4191000"/>
          </a:xfrm>
        </p:spPr>
        <p:txBody>
          <a:bodyPr/>
          <a:lstStyle/>
          <a:p>
            <a:r>
              <a:rPr lang="en-US" sz="2000" dirty="0"/>
              <a:t>IBIS (.ibs) Interconnect </a:t>
            </a:r>
            <a:r>
              <a:rPr lang="en-US" sz="2000" dirty="0" smtClean="0"/>
              <a:t>Model Terminals</a:t>
            </a:r>
            <a:endParaRPr lang="en-US" sz="2000" dirty="0"/>
          </a:p>
          <a:p>
            <a:pPr lvl="1"/>
            <a:r>
              <a:rPr lang="en-US" dirty="0" smtClean="0"/>
              <a:t>Pins ([Pins])</a:t>
            </a:r>
            <a:endParaRPr lang="en-US" dirty="0"/>
          </a:p>
          <a:p>
            <a:pPr lvl="1"/>
            <a:r>
              <a:rPr lang="en-US" dirty="0"/>
              <a:t>Die Pads</a:t>
            </a:r>
          </a:p>
          <a:p>
            <a:pPr lvl="1"/>
            <a:r>
              <a:rPr lang="en-US" dirty="0" smtClean="0"/>
              <a:t>Buffers</a:t>
            </a:r>
            <a:endParaRPr lang="en-US" dirty="0"/>
          </a:p>
          <a:p>
            <a:r>
              <a:rPr lang="en-US" sz="2000" dirty="0" smtClean="0"/>
              <a:t>EBD (.</a:t>
            </a:r>
            <a:r>
              <a:rPr lang="en-US" sz="2000" dirty="0" err="1" smtClean="0"/>
              <a:t>ebd</a:t>
            </a:r>
            <a:r>
              <a:rPr lang="en-US" sz="2000" dirty="0" smtClean="0"/>
              <a:t>) </a:t>
            </a:r>
            <a:r>
              <a:rPr lang="en-US" sz="2000" dirty="0"/>
              <a:t>Interconnect Model Terminals</a:t>
            </a:r>
          </a:p>
          <a:p>
            <a:pPr lvl="1"/>
            <a:r>
              <a:rPr lang="en-US" dirty="0" smtClean="0"/>
              <a:t>A similar approach will be used to update EBD (Electrical Board Description) </a:t>
            </a:r>
            <a:r>
              <a:rPr lang="en-US" dirty="0"/>
              <a:t>or </a:t>
            </a:r>
            <a:r>
              <a:rPr lang="en-US" dirty="0" err="1"/>
              <a:t>EMD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Electrical </a:t>
            </a:r>
            <a:r>
              <a:rPr lang="en-US" dirty="0" smtClean="0"/>
              <a:t>Module Description</a:t>
            </a:r>
            <a:r>
              <a:rPr lang="en-US" dirty="0"/>
              <a:t>) </a:t>
            </a:r>
            <a:r>
              <a:rPr lang="en-US" dirty="0" smtClean="0"/>
              <a:t>to support broadband, coupled interconnect models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IBIS </a:t>
            </a:r>
            <a:r>
              <a:rPr lang="en-US" sz="3200" dirty="0" smtClean="0"/>
              <a:t>Interconnect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81600"/>
          </a:xfrm>
        </p:spPr>
        <p:txBody>
          <a:bodyPr/>
          <a:lstStyle/>
          <a:p>
            <a:r>
              <a:rPr lang="en-US" sz="1600" dirty="0" smtClean="0"/>
              <a:t>Pins</a:t>
            </a:r>
          </a:p>
          <a:p>
            <a:pPr lvl="1"/>
            <a:r>
              <a:rPr lang="en-US" sz="1600" dirty="0" err="1" smtClean="0"/>
              <a:t>Pin_name</a:t>
            </a:r>
            <a:r>
              <a:rPr lang="en-US" sz="1600" dirty="0" smtClean="0"/>
              <a:t> (aka Pin Number)</a:t>
            </a:r>
          </a:p>
          <a:p>
            <a:pPr lvl="1"/>
            <a:r>
              <a:rPr lang="en-US" sz="1600" dirty="0" err="1" smtClean="0"/>
              <a:t>Signal_name</a:t>
            </a:r>
            <a:r>
              <a:rPr lang="en-US" sz="1600" dirty="0" smtClean="0"/>
              <a:t> (assumes </a:t>
            </a:r>
            <a:r>
              <a:rPr lang="en-US" sz="1600" dirty="0" err="1" smtClean="0"/>
              <a:t>signal_name</a:t>
            </a:r>
            <a:r>
              <a:rPr lang="en-US" sz="1600" dirty="0" smtClean="0"/>
              <a:t> pins shorted)</a:t>
            </a:r>
          </a:p>
          <a:p>
            <a:pPr lvl="1"/>
            <a:r>
              <a:rPr lang="en-US" sz="1600" dirty="0" err="1" smtClean="0"/>
              <a:t>Bus_label</a:t>
            </a:r>
            <a:r>
              <a:rPr lang="en-US" sz="1600" dirty="0" smtClean="0"/>
              <a:t> (allows sub-groups of rail</a:t>
            </a:r>
            <a:r>
              <a:rPr lang="en-US" sz="1600" dirty="0"/>
              <a:t> </a:t>
            </a:r>
            <a:r>
              <a:rPr lang="en-US" sz="1600" dirty="0" err="1"/>
              <a:t>signal_name</a:t>
            </a:r>
            <a:r>
              <a:rPr lang="en-US" sz="1600" dirty="0"/>
              <a:t> </a:t>
            </a:r>
            <a:r>
              <a:rPr lang="en-US" sz="1600" dirty="0" smtClean="0"/>
              <a:t>pins)</a:t>
            </a:r>
          </a:p>
          <a:p>
            <a:r>
              <a:rPr lang="en-US" sz="1600" dirty="0" smtClean="0"/>
              <a:t>Pads (Die/Package Interface)</a:t>
            </a:r>
            <a:endParaRPr lang="en-US" sz="1600" dirty="0"/>
          </a:p>
          <a:p>
            <a:pPr lvl="1"/>
            <a:r>
              <a:rPr lang="en-US" sz="1600" dirty="0" err="1"/>
              <a:t>Pin_name</a:t>
            </a:r>
            <a:r>
              <a:rPr lang="en-US" sz="1600" dirty="0"/>
              <a:t> (aka Pin Number</a:t>
            </a:r>
            <a:r>
              <a:rPr lang="en-US" sz="1600" dirty="0" smtClean="0"/>
              <a:t>) for I/O connections</a:t>
            </a:r>
          </a:p>
          <a:p>
            <a:pPr lvl="1"/>
            <a:r>
              <a:rPr lang="en-US" sz="1600" dirty="0" err="1" smtClean="0"/>
              <a:t>Pad_name</a:t>
            </a:r>
            <a:r>
              <a:rPr lang="en-US" sz="1600" dirty="0" smtClean="0"/>
              <a:t> for rail connections</a:t>
            </a:r>
            <a:endParaRPr lang="en-US" sz="1600" dirty="0"/>
          </a:p>
          <a:p>
            <a:pPr lvl="1"/>
            <a:r>
              <a:rPr lang="en-US" sz="1600" dirty="0" err="1"/>
              <a:t>Signal_name</a:t>
            </a:r>
            <a:r>
              <a:rPr lang="en-US" sz="1600" dirty="0"/>
              <a:t> (assumes </a:t>
            </a:r>
            <a:r>
              <a:rPr lang="en-US" sz="1600" dirty="0" err="1" smtClean="0"/>
              <a:t>signal_name</a:t>
            </a:r>
            <a:r>
              <a:rPr lang="en-US" sz="1600" dirty="0" smtClean="0"/>
              <a:t> pads shorted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err="1"/>
              <a:t>Bus_label</a:t>
            </a:r>
            <a:r>
              <a:rPr lang="en-US" sz="1600" dirty="0"/>
              <a:t> (allows sub-groups of rail </a:t>
            </a:r>
            <a:r>
              <a:rPr lang="en-US" sz="1600" dirty="0" err="1"/>
              <a:t>signal_name</a:t>
            </a:r>
            <a:r>
              <a:rPr lang="en-US" sz="1600" dirty="0"/>
              <a:t> </a:t>
            </a:r>
            <a:r>
              <a:rPr lang="en-US" sz="1600" dirty="0" smtClean="0"/>
              <a:t>pads)</a:t>
            </a:r>
            <a:endParaRPr lang="en-US" sz="1600" dirty="0"/>
          </a:p>
          <a:p>
            <a:r>
              <a:rPr lang="en-US" sz="1600" dirty="0" smtClean="0"/>
              <a:t>Buffers</a:t>
            </a:r>
          </a:p>
          <a:p>
            <a:pPr lvl="1"/>
            <a:r>
              <a:rPr lang="en-US" sz="1600" dirty="0" smtClean="0"/>
              <a:t>Signal (I/O)</a:t>
            </a:r>
          </a:p>
          <a:p>
            <a:pPr lvl="1"/>
            <a:r>
              <a:rPr lang="en-US" sz="1600" dirty="0" smtClean="0"/>
              <a:t>Rails</a:t>
            </a:r>
          </a:p>
          <a:p>
            <a:pPr lvl="2"/>
            <a:r>
              <a:rPr lang="en-US" sz="1600" dirty="0" err="1"/>
              <a:t>P</a:t>
            </a:r>
            <a:r>
              <a:rPr lang="en-US" sz="1600" dirty="0" err="1" smtClean="0"/>
              <a:t>in_name</a:t>
            </a:r>
            <a:r>
              <a:rPr lang="en-US" sz="1600" dirty="0" smtClean="0"/>
              <a:t> </a:t>
            </a:r>
            <a:r>
              <a:rPr lang="en-US" sz="1600" dirty="0" smtClean="0"/>
              <a:t>and (</a:t>
            </a:r>
            <a:r>
              <a:rPr lang="en-US" sz="1600" dirty="0" err="1" smtClean="0"/>
              <a:t>puref</a:t>
            </a:r>
            <a:r>
              <a:rPr lang="en-US" sz="1600" dirty="0" smtClean="0"/>
              <a:t>/</a:t>
            </a:r>
            <a:r>
              <a:rPr lang="en-US" sz="1600" dirty="0" err="1" smtClean="0"/>
              <a:t>pdref</a:t>
            </a:r>
            <a:r>
              <a:rPr lang="en-US" sz="1600" dirty="0" smtClean="0"/>
              <a:t>/</a:t>
            </a:r>
            <a:r>
              <a:rPr lang="en-US" sz="1600" dirty="0" err="1" smtClean="0"/>
              <a:t>pcref</a:t>
            </a:r>
            <a:r>
              <a:rPr lang="en-US" sz="1600" dirty="0" smtClean="0"/>
              <a:t>/</a:t>
            </a:r>
            <a:r>
              <a:rPr lang="en-US" sz="1600" dirty="0" err="1" smtClean="0"/>
              <a:t>gcref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err="1" smtClean="0"/>
              <a:t>Signal_name</a:t>
            </a:r>
            <a:r>
              <a:rPr lang="en-US" sz="1600" dirty="0" smtClean="0"/>
              <a:t> (assumes </a:t>
            </a:r>
            <a:r>
              <a:rPr lang="en-US" sz="1600" dirty="0" err="1"/>
              <a:t>signal_name</a:t>
            </a:r>
            <a:r>
              <a:rPr lang="en-US" sz="1600" dirty="0"/>
              <a:t> </a:t>
            </a:r>
            <a:r>
              <a:rPr lang="en-US" sz="1600" dirty="0" smtClean="0"/>
              <a:t>terminals </a:t>
            </a:r>
            <a:r>
              <a:rPr lang="en-US" sz="1600" dirty="0"/>
              <a:t>shorted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err="1"/>
              <a:t>Bus_label</a:t>
            </a:r>
            <a:r>
              <a:rPr lang="en-US" sz="1600" dirty="0"/>
              <a:t> (allows sub-groups of rail </a:t>
            </a:r>
            <a:r>
              <a:rPr lang="en-US" sz="1600" dirty="0" smtClean="0"/>
              <a:t>buffer terminals)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Interconnect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3657600"/>
          </a:xfrm>
        </p:spPr>
        <p:txBody>
          <a:bodyPr/>
          <a:lstStyle/>
          <a:p>
            <a:r>
              <a:rPr lang="en-US" sz="1800" dirty="0" smtClean="0"/>
              <a:t>&lt;Terminal Number&gt; &lt;Terminal Type&gt;  &lt;Qualifier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400" dirty="0" smtClean="0"/>
              <a:t>X I/O </a:t>
            </a:r>
            <a:r>
              <a:rPr lang="en-US" sz="1400" dirty="0" err="1" smtClean="0"/>
              <a:t>pin_name</a:t>
            </a:r>
            <a:endParaRPr lang="en-US" sz="1400" dirty="0" smtClean="0"/>
          </a:p>
          <a:p>
            <a:pPr lvl="1"/>
            <a:r>
              <a:rPr lang="en-US" sz="1400" dirty="0" smtClean="0"/>
              <a:t>Y Supply </a:t>
            </a:r>
            <a:r>
              <a:rPr lang="en-US" sz="1400" dirty="0" err="1" smtClean="0"/>
              <a:t>pin_name</a:t>
            </a:r>
            <a:r>
              <a:rPr lang="en-US" sz="1400" dirty="0" smtClean="0"/>
              <a:t>, </a:t>
            </a:r>
            <a:r>
              <a:rPr lang="en-US" sz="1400" dirty="0" err="1" smtClean="0"/>
              <a:t>signal_name</a:t>
            </a:r>
            <a:r>
              <a:rPr lang="en-US" sz="1400" dirty="0" smtClean="0"/>
              <a:t> or </a:t>
            </a:r>
            <a:r>
              <a:rPr lang="en-US" sz="1400" dirty="0" err="1" smtClean="0"/>
              <a:t>bus_label</a:t>
            </a:r>
            <a:endParaRPr lang="en-US" sz="1400" dirty="0" smtClean="0"/>
          </a:p>
          <a:p>
            <a:pPr lvl="1"/>
            <a:r>
              <a:rPr lang="en-US" sz="1400" dirty="0" smtClean="0"/>
              <a:t>Z Supply </a:t>
            </a:r>
            <a:r>
              <a:rPr lang="en-US" sz="1400" dirty="0" err="1"/>
              <a:t>p</a:t>
            </a:r>
            <a:r>
              <a:rPr lang="en-US" sz="1400" dirty="0" err="1" smtClean="0"/>
              <a:t>ad_name</a:t>
            </a:r>
            <a:endParaRPr lang="en-US" sz="14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9220"/>
              </p:ext>
            </p:extLst>
          </p:nvPr>
        </p:nvGraphicFramePr>
        <p:xfrm>
          <a:off x="1524000" y="2743200"/>
          <a:ext cx="6184901" cy="2300287"/>
        </p:xfrm>
        <a:graphic>
          <a:graphicData uri="http://schemas.openxmlformats.org/drawingml/2006/table">
            <a:tbl>
              <a:tblPr firstRow="1" firstCol="1" bandRow="1"/>
              <a:tblGrid>
                <a:gridCol w="2083335"/>
                <a:gridCol w="1090496"/>
                <a:gridCol w="1090496"/>
                <a:gridCol w="1041667"/>
                <a:gridCol w="878907"/>
              </a:tblGrid>
              <a:tr h="204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pin_name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signal_name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bus_label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pad_name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Buffer_I/O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Puref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Pdref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Pcref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Gcref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EXTref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Buffer_rail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Pad_I/O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Pad_rail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Pin_I/O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Pin_rail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1190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162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[Interconnect Model]   DQ1  | IBIS-ISS Model</a:t>
            </a:r>
          </a:p>
          <a:p>
            <a:pPr marL="0" indent="0">
              <a:buNone/>
            </a:pPr>
            <a:r>
              <a:rPr lang="en-US" sz="1800" dirty="0" err="1"/>
              <a:t>File_IBIS</a:t>
            </a:r>
            <a:r>
              <a:rPr lang="en-US" sz="1800" dirty="0"/>
              <a:t>-ISS   </a:t>
            </a:r>
            <a:r>
              <a:rPr lang="en-US" sz="1800" dirty="0" err="1"/>
              <a:t>DQ.iss</a:t>
            </a:r>
            <a:r>
              <a:rPr lang="en-US" sz="1800" dirty="0"/>
              <a:t> </a:t>
            </a:r>
            <a:r>
              <a:rPr lang="en-US" sz="1800" dirty="0" err="1"/>
              <a:t>DQ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Param</a:t>
            </a:r>
            <a:r>
              <a:rPr lang="en-US" sz="1800" dirty="0"/>
              <a:t> Length </a:t>
            </a:r>
            <a:r>
              <a:rPr lang="en-US" sz="1800" dirty="0" smtClean="0"/>
              <a:t>Value .1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Number_of_Terminals</a:t>
            </a:r>
            <a:r>
              <a:rPr lang="en-US" sz="1800" dirty="0"/>
              <a:t> </a:t>
            </a:r>
            <a:r>
              <a:rPr lang="en-US" sz="1800" dirty="0" smtClean="0"/>
              <a:t>= </a:t>
            </a:r>
            <a:r>
              <a:rPr lang="en-US" sz="1800" dirty="0" smtClean="0"/>
              <a:t>2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 </a:t>
            </a:r>
            <a:r>
              <a:rPr lang="en-US" sz="1800" dirty="0" err="1"/>
              <a:t>Pin_I</a:t>
            </a:r>
            <a:r>
              <a:rPr lang="en-US" sz="1800" dirty="0"/>
              <a:t>/O  A1</a:t>
            </a:r>
          </a:p>
          <a:p>
            <a:pPr marL="0" indent="0">
              <a:buNone/>
            </a:pPr>
            <a:r>
              <a:rPr lang="en-US" sz="1800" dirty="0"/>
              <a:t>2 </a:t>
            </a:r>
            <a:r>
              <a:rPr lang="en-US" sz="1800" dirty="0" err="1"/>
              <a:t>Buffer_I</a:t>
            </a:r>
            <a:r>
              <a:rPr lang="en-US" sz="1800" dirty="0"/>
              <a:t>/O A1</a:t>
            </a:r>
          </a:p>
          <a:p>
            <a:pPr marL="0" indent="0">
              <a:buNone/>
            </a:pPr>
            <a:r>
              <a:rPr lang="en-US" sz="1800" dirty="0"/>
              <a:t>[End Interconnect Model]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Interconnect Model]  </a:t>
            </a:r>
            <a:r>
              <a:rPr lang="en-US" sz="1800" dirty="0" smtClean="0"/>
              <a:t> A1   | Touchstone File Shortcut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File_TS</a:t>
            </a:r>
            <a:r>
              <a:rPr lang="en-US" sz="1800" dirty="0" smtClean="0"/>
              <a:t>   A1.s2p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Number_of_Terminals</a:t>
            </a:r>
            <a:r>
              <a:rPr lang="en-US" sz="1800" dirty="0" smtClean="0"/>
              <a:t> </a:t>
            </a:r>
            <a:r>
              <a:rPr lang="en-US" sz="1800" dirty="0" smtClean="0"/>
              <a:t>= 3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1 </a:t>
            </a:r>
            <a:r>
              <a:rPr lang="en-US" sz="1800" dirty="0" err="1" smtClean="0"/>
              <a:t>Pin_I</a:t>
            </a:r>
            <a:r>
              <a:rPr lang="en-US" sz="1800" dirty="0" smtClean="0"/>
              <a:t>/O  A1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2 </a:t>
            </a:r>
            <a:r>
              <a:rPr lang="en-US" sz="1800" dirty="0" err="1" smtClean="0"/>
              <a:t>Buffer_I</a:t>
            </a:r>
            <a:r>
              <a:rPr lang="en-US" sz="1800" dirty="0" smtClean="0"/>
              <a:t>/O A1</a:t>
            </a:r>
          </a:p>
          <a:p>
            <a:pPr marL="0" indent="0">
              <a:buNone/>
            </a:pPr>
            <a:r>
              <a:rPr lang="en-US" sz="1800" dirty="0" smtClean="0"/>
              <a:t>3 </a:t>
            </a:r>
            <a:r>
              <a:rPr lang="en-US" sz="1800" dirty="0" err="1" smtClean="0"/>
              <a:t>Pin_rail</a:t>
            </a:r>
            <a:r>
              <a:rPr lang="en-US" sz="1800" dirty="0" smtClean="0"/>
              <a:t>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</a:t>
            </a:r>
            <a:r>
              <a:rPr lang="en-US" sz="1800" dirty="0" err="1" smtClean="0"/>
              <a:t>VSS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[End Interconnect </a:t>
            </a:r>
            <a:r>
              <a:rPr lang="en-US" sz="1800" dirty="0"/>
              <a:t>Model</a:t>
            </a:r>
            <a:r>
              <a:rPr lang="en-US" sz="1800" dirty="0" smtClean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730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4505</TotalTime>
  <Words>1781</Words>
  <Application>Microsoft Office PowerPoint</Application>
  <PresentationFormat>On-screen Show (4:3)</PresentationFormat>
  <Paragraphs>675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SimSun</vt:lpstr>
      <vt:lpstr>Arial</vt:lpstr>
      <vt:lpstr>Calibri</vt:lpstr>
      <vt:lpstr>Courier New</vt:lpstr>
      <vt:lpstr>Times New Roman</vt:lpstr>
      <vt:lpstr>ヒラギノ角ゴ Pro W3</vt:lpstr>
      <vt:lpstr>Blank Presentation</vt:lpstr>
      <vt:lpstr>IBIS Interconnect BIRD Update</vt:lpstr>
      <vt:lpstr>Overview</vt:lpstr>
      <vt:lpstr>IBIS Interconnect Task Group</vt:lpstr>
      <vt:lpstr>Models Represent Package and On-Die Interconnect</vt:lpstr>
      <vt:lpstr>On Die, Package, Supply and Signal Interconnect can be Combined or Kept Separate</vt:lpstr>
      <vt:lpstr>Similar Approach for Both IBIS and EBD</vt:lpstr>
      <vt:lpstr>IBIS Interconnect Model Terminals</vt:lpstr>
      <vt:lpstr>Interconnect Model Terminals</vt:lpstr>
      <vt:lpstr>Interconnect Model Examples</vt:lpstr>
      <vt:lpstr>Full Package, All Pins to All Buffers</vt:lpstr>
      <vt:lpstr>Full Package, All VDD and VSS Pins Shorted All Buffer Rail Connections Shorted on Die</vt:lpstr>
      <vt:lpstr>Crosstalk Model, Signal I/O Only</vt:lpstr>
      <vt:lpstr>Crosstalk Model, Signal I/O Only, Touchstone Model</vt:lpstr>
      <vt:lpstr>DQ1 Pin to Buffer</vt:lpstr>
      <vt:lpstr>DQ1 Pin to Pad, DQ1 Pad to Buffer</vt:lpstr>
      <vt:lpstr>VDD Pad by signal_name</vt:lpstr>
      <vt:lpstr>VDD Pad by pad_name</vt:lpstr>
      <vt:lpstr>VDD Pad by bus_label</vt:lpstr>
    </vt:vector>
  </TitlesOfParts>
  <Company>Think Marketing,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328</cp:revision>
  <cp:lastPrinted>2014-01-15T15:39:02Z</cp:lastPrinted>
  <dcterms:created xsi:type="dcterms:W3CDTF">2010-01-20T19:11:57Z</dcterms:created>
  <dcterms:modified xsi:type="dcterms:W3CDTF">2015-10-14T16:02:40Z</dcterms:modified>
</cp:coreProperties>
</file>