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468" r:id="rId3"/>
    <p:sldId id="422" r:id="rId4"/>
    <p:sldId id="439" r:id="rId5"/>
    <p:sldId id="458" r:id="rId6"/>
    <p:sldId id="465" r:id="rId7"/>
    <p:sldId id="452" r:id="rId8"/>
    <p:sldId id="440" r:id="rId9"/>
    <p:sldId id="449" r:id="rId10"/>
    <p:sldId id="461" r:id="rId11"/>
    <p:sldId id="462" r:id="rId12"/>
    <p:sldId id="466" r:id="rId13"/>
    <p:sldId id="460" r:id="rId14"/>
    <p:sldId id="457" r:id="rId15"/>
    <p:sldId id="456" r:id="rId16"/>
    <p:sldId id="455" r:id="rId17"/>
    <p:sldId id="463" r:id="rId18"/>
    <p:sldId id="464" r:id="rId19"/>
    <p:sldId id="467" r:id="rId20"/>
    <p:sldId id="451" r:id="rId21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22" autoAdjust="0"/>
    <p:restoredTop sz="94531" autoAdjust="0"/>
  </p:normalViewPr>
  <p:slideViewPr>
    <p:cSldViewPr>
      <p:cViewPr>
        <p:scale>
          <a:sx n="88" d="100"/>
          <a:sy n="88" d="100"/>
        </p:scale>
        <p:origin x="-516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3404"/>
    </p:cViewPr>
  </p:sorterViewPr>
  <p:notesViewPr>
    <p:cSldViewPr>
      <p:cViewPr varScale="1">
        <p:scale>
          <a:sx n="61" d="100"/>
          <a:sy n="61" d="100"/>
        </p:scale>
        <p:origin x="-2652" y="-7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01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9F6FD4D-D99A-4AF1-BBDC-87F92717B91D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4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355E3-9C1C-45ED-A930-D7A0EEAED4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64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28194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36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052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6064608"/>
            <a:ext cx="990599" cy="6886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2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2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sz="4400" dirty="0" smtClean="0"/>
              <a:t>Simulation [Model]s in IBIS</a:t>
            </a:r>
            <a:br>
              <a:rPr lang="en-US" sz="44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Bob Ross, </a:t>
            </a:r>
            <a:r>
              <a:rPr lang="en-US" sz="3200" dirty="0" err="1" smtClean="0"/>
              <a:t>Teraspeed</a:t>
            </a:r>
            <a:r>
              <a:rPr lang="en-US" sz="3200" dirty="0" smtClean="0"/>
              <a:t> Labs</a:t>
            </a:r>
            <a:br>
              <a:rPr lang="en-US" sz="3200" dirty="0" smtClean="0"/>
            </a:br>
            <a:r>
              <a:rPr lang="en-US" sz="3200" dirty="0" smtClean="0"/>
              <a:t>bob@teraspeedlabs.com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066800" y="4038600"/>
            <a:ext cx="7315200" cy="121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Future Editorial Meeting</a:t>
            </a:r>
          </a:p>
          <a:p>
            <a:pPr marL="0" indent="0" algn="ctr">
              <a:buNone/>
            </a:pPr>
            <a:r>
              <a:rPr lang="en-US" smtClean="0"/>
              <a:t>April </a:t>
            </a:r>
            <a:r>
              <a:rPr lang="en-US" smtClean="0"/>
              <a:t>22</a:t>
            </a:r>
            <a:r>
              <a:rPr lang="en-US" smtClean="0"/>
              <a:t>, </a:t>
            </a:r>
            <a:r>
              <a:rPr lang="en-US" dirty="0" smtClean="0"/>
              <a:t>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47975" cy="365125"/>
          </a:xfrm>
        </p:spPr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657" y="5181600"/>
            <a:ext cx="16256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46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Figures 7, 8 for ISSO Extractions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14" y="2057399"/>
            <a:ext cx="3668486" cy="333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999794"/>
            <a:ext cx="3857625" cy="339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667000" y="5486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b="1" dirty="0">
                <a:solidFill>
                  <a:prstClr val="black"/>
                </a:solidFill>
              </a:rPr>
              <a:t>All content based of fixed references in the [Model] (no pins are involved)</a:t>
            </a:r>
          </a:p>
        </p:txBody>
      </p:sp>
    </p:spTree>
    <p:extLst>
      <p:ext uri="{BB962C8B-B14F-4D97-AF65-F5344CB8AC3E}">
        <p14:creationId xmlns:p14="http://schemas.microsoft.com/office/powerpoint/2010/main" val="3104998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Figures 9 K-table referenced for ISSO Data Collection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828800"/>
            <a:ext cx="6019800" cy="3891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671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Simulation Model Summary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219200"/>
            <a:ext cx="8077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Fixed clamps and other I-V tables</a:t>
            </a:r>
          </a:p>
          <a:p>
            <a:endParaRPr lang="en-US" b="1" dirty="0" smtClean="0"/>
          </a:p>
          <a:p>
            <a:r>
              <a:rPr lang="en-US" b="1" dirty="0" smtClean="0"/>
              <a:t>K-table (PU, PD) I-V table switching multipliers</a:t>
            </a:r>
          </a:p>
          <a:p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b="1" dirty="0" err="1" smtClean="0"/>
              <a:t>Kpur</a:t>
            </a:r>
            <a:r>
              <a:rPr lang="en-US" b="1" dirty="0" smtClean="0"/>
              <a:t>(t), </a:t>
            </a:r>
            <a:r>
              <a:rPr lang="en-US" b="1" dirty="0" err="1" smtClean="0"/>
              <a:t>Kpdr</a:t>
            </a:r>
            <a:r>
              <a:rPr lang="en-US" b="1" dirty="0" smtClean="0"/>
              <a:t>(t), </a:t>
            </a:r>
            <a:r>
              <a:rPr lang="en-US" b="1" dirty="0" err="1" smtClean="0"/>
              <a:t>Kpuf</a:t>
            </a:r>
            <a:r>
              <a:rPr lang="en-US" b="1" dirty="0" smtClean="0"/>
              <a:t>(t), </a:t>
            </a:r>
            <a:r>
              <a:rPr lang="en-US" b="1" dirty="0" err="1" smtClean="0"/>
              <a:t>Kpdf</a:t>
            </a:r>
            <a:r>
              <a:rPr lang="en-US" b="1" dirty="0" smtClean="0"/>
              <a:t>(t)</a:t>
            </a:r>
          </a:p>
          <a:p>
            <a:endParaRPr lang="en-US" b="1" dirty="0" smtClean="0"/>
          </a:p>
          <a:p>
            <a:r>
              <a:rPr lang="en-US" b="1" dirty="0" err="1" smtClean="0"/>
              <a:t>Ksso_pd</a:t>
            </a:r>
            <a:r>
              <a:rPr lang="en-US" b="1" dirty="0" smtClean="0"/>
              <a:t>(</a:t>
            </a:r>
            <a:r>
              <a:rPr lang="en-US" b="1" dirty="0" err="1" smtClean="0"/>
              <a:t>Vtable_pd</a:t>
            </a:r>
            <a:r>
              <a:rPr lang="en-US" b="1" dirty="0" smtClean="0"/>
              <a:t>), </a:t>
            </a:r>
            <a:r>
              <a:rPr lang="en-US" b="1" dirty="0" err="1" smtClean="0"/>
              <a:t>Ksso_pu</a:t>
            </a:r>
            <a:r>
              <a:rPr lang="en-US" b="1" dirty="0" smtClean="0"/>
              <a:t>(</a:t>
            </a:r>
            <a:r>
              <a:rPr lang="en-US" b="1" dirty="0" err="1" smtClean="0"/>
              <a:t>Vtable_pu</a:t>
            </a:r>
            <a:r>
              <a:rPr lang="en-US" b="1" dirty="0" smtClean="0"/>
              <a:t>) K-table</a:t>
            </a:r>
          </a:p>
          <a:p>
            <a:r>
              <a:rPr lang="en-US" b="1" dirty="0"/>
              <a:t> </a:t>
            </a:r>
            <a:r>
              <a:rPr lang="en-US" b="1" dirty="0" smtClean="0"/>
              <a:t> scaling for gate modulation adjustment</a:t>
            </a:r>
          </a:p>
          <a:p>
            <a:endParaRPr lang="en-US" b="1" dirty="0"/>
          </a:p>
          <a:p>
            <a:r>
              <a:rPr lang="en-US" b="1" dirty="0" smtClean="0"/>
              <a:t>Internal rail to rail current adjustments based on</a:t>
            </a:r>
          </a:p>
          <a:p>
            <a:r>
              <a:rPr lang="en-US" b="1" dirty="0" smtClean="0"/>
              <a:t>  measured [Composite Current]s plus on-die</a:t>
            </a:r>
          </a:p>
          <a:p>
            <a:r>
              <a:rPr lang="en-US" b="1" dirty="0"/>
              <a:t> </a:t>
            </a:r>
            <a:r>
              <a:rPr lang="en-US" b="1" dirty="0" smtClean="0"/>
              <a:t> decoupling</a:t>
            </a:r>
          </a:p>
          <a:p>
            <a:endParaRPr lang="en-US" b="1" dirty="0"/>
          </a:p>
          <a:p>
            <a:r>
              <a:rPr lang="en-US" b="1" dirty="0" err="1" smtClean="0"/>
              <a:t>C_comp</a:t>
            </a:r>
            <a:r>
              <a:rPr lang="en-US" b="1" dirty="0" smtClean="0"/>
              <a:t> splitting, if needed</a:t>
            </a:r>
          </a:p>
          <a:p>
            <a:endParaRPr lang="en-US" b="1" dirty="0"/>
          </a:p>
          <a:p>
            <a:r>
              <a:rPr lang="en-US" b="1" dirty="0" smtClean="0"/>
              <a:t>Add single [* Series] model between rails</a:t>
            </a:r>
          </a:p>
          <a:p>
            <a:r>
              <a:rPr lang="en-US" b="1" dirty="0"/>
              <a:t> </a:t>
            </a:r>
            <a:r>
              <a:rPr lang="en-US" b="1" dirty="0" smtClean="0"/>
              <a:t> for tweaking [Composite Current]s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6400800" y="2920156"/>
            <a:ext cx="19812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81800" y="343519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Simulation Model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715000" y="5377586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All content based of fixed references in the [Model] (no pins are involved)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38500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EDA Tool Reference [Model]s</a:t>
            </a:r>
            <a:br>
              <a:rPr lang="en-US" sz="4000" dirty="0" smtClean="0"/>
            </a:br>
            <a:r>
              <a:rPr lang="en-US" sz="4000" dirty="0" smtClean="0"/>
              <a:t>for Simulation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rails</a:t>
            </a:r>
          </a:p>
          <a:p>
            <a:r>
              <a:rPr lang="en-US" dirty="0" err="1" smtClean="0"/>
              <a:t>C_comp</a:t>
            </a:r>
            <a:r>
              <a:rPr lang="en-US" dirty="0" smtClean="0"/>
              <a:t> to GND or</a:t>
            </a:r>
            <a:r>
              <a:rPr lang="en-US" dirty="0"/>
              <a:t> s</a:t>
            </a:r>
            <a:r>
              <a:rPr lang="en-US" dirty="0" smtClean="0"/>
              <a:t>plit </a:t>
            </a:r>
            <a:r>
              <a:rPr lang="en-US" dirty="0" err="1" smtClean="0"/>
              <a:t>C_comp</a:t>
            </a:r>
            <a:r>
              <a:rPr lang="en-US" dirty="0" smtClean="0"/>
              <a:t> options available; with or without I-V tables</a:t>
            </a:r>
          </a:p>
          <a:p>
            <a:r>
              <a:rPr lang="en-US" dirty="0" smtClean="0"/>
              <a:t>Not shown - reference models supporting all other </a:t>
            </a:r>
            <a:r>
              <a:rPr lang="en-US" dirty="0" err="1" smtClean="0"/>
              <a:t>Model_types</a:t>
            </a:r>
            <a:r>
              <a:rPr lang="en-US" dirty="0" smtClean="0"/>
              <a:t> (e.g., ECL, </a:t>
            </a:r>
            <a:r>
              <a:rPr lang="en-US" dirty="0" err="1" smtClean="0"/>
              <a:t>Open_drain</a:t>
            </a:r>
            <a:r>
              <a:rPr lang="en-US" dirty="0" smtClean="0"/>
              <a:t>, </a:t>
            </a:r>
            <a:r>
              <a:rPr lang="en-US" dirty="0" err="1" smtClean="0"/>
              <a:t>Open_source</a:t>
            </a:r>
            <a:r>
              <a:rPr lang="en-US" dirty="0" smtClean="0"/>
              <a:t>, Terminators, Differential models, etc.)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877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Possible IBIS Simulation Model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Core K-table based simulation </a:t>
            </a:r>
            <a:r>
              <a:rPr lang="en-US" dirty="0"/>
              <a:t>m</a:t>
            </a:r>
            <a:r>
              <a:rPr lang="en-US" dirty="0" smtClean="0"/>
              <a:t>odel</a:t>
            </a:r>
          </a:p>
          <a:p>
            <a:r>
              <a:rPr lang="en-US" dirty="0" smtClean="0"/>
              <a:t>Additions for ISSO &amp; </a:t>
            </a:r>
            <a:r>
              <a:rPr lang="en-US" dirty="0"/>
              <a:t>g</a:t>
            </a:r>
            <a:r>
              <a:rPr lang="en-US" dirty="0" smtClean="0"/>
              <a:t>ate </a:t>
            </a:r>
            <a:r>
              <a:rPr lang="en-US" dirty="0"/>
              <a:t>m</a:t>
            </a:r>
            <a:r>
              <a:rPr lang="en-US" dirty="0" smtClean="0"/>
              <a:t>odulation</a:t>
            </a:r>
          </a:p>
          <a:p>
            <a:r>
              <a:rPr lang="en-US" dirty="0" smtClean="0"/>
              <a:t>Additions for split </a:t>
            </a:r>
            <a:r>
              <a:rPr lang="en-US" dirty="0" err="1" smtClean="0"/>
              <a:t>C_comp</a:t>
            </a:r>
            <a:endParaRPr lang="en-US" dirty="0" smtClean="0"/>
          </a:p>
          <a:p>
            <a:r>
              <a:rPr lang="en-US" dirty="0" smtClean="0"/>
              <a:t>EDA vendors may have differences</a:t>
            </a:r>
          </a:p>
          <a:p>
            <a:pPr lvl="1"/>
            <a:r>
              <a:rPr lang="en-US" sz="2000" dirty="0" smtClean="0"/>
              <a:t>Algorithms</a:t>
            </a:r>
          </a:p>
          <a:p>
            <a:pPr lvl="1"/>
            <a:r>
              <a:rPr lang="en-US" sz="2000" dirty="0" smtClean="0"/>
              <a:t>“Ground” references</a:t>
            </a:r>
          </a:p>
          <a:p>
            <a:pPr lvl="1"/>
            <a:r>
              <a:rPr lang="en-US" sz="2000" dirty="0" smtClean="0"/>
              <a:t>Crowbar current extraction (adjustment) for simulation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81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K(t) Multiplier Table Simulation Model</a:t>
            </a:r>
            <a:r>
              <a:rPr lang="en-US" sz="4000" dirty="0"/>
              <a:t> </a:t>
            </a:r>
            <a:r>
              <a:rPr lang="en-US" sz="4000" dirty="0" smtClean="0"/>
              <a:t>(Not Official)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Derived from fixed, constant </a:t>
            </a:r>
            <a:r>
              <a:rPr lang="en-US" dirty="0"/>
              <a:t>r</a:t>
            </a:r>
            <a:r>
              <a:rPr lang="en-US" dirty="0" smtClean="0"/>
              <a:t>ails ([* Reference]) and I-V and V-T tables and </a:t>
            </a:r>
            <a:r>
              <a:rPr lang="en-US" dirty="0" err="1" smtClean="0"/>
              <a:t>C_comp</a:t>
            </a:r>
            <a:r>
              <a:rPr lang="en-US" dirty="0" smtClean="0"/>
              <a:t> in the IBIS model</a:t>
            </a:r>
          </a:p>
          <a:p>
            <a:r>
              <a:rPr lang="en-US" dirty="0" smtClean="0"/>
              <a:t>Same K(t) multipliers with </a:t>
            </a:r>
            <a:r>
              <a:rPr lang="en-US" dirty="0" err="1" smtClean="0"/>
              <a:t>C_comp</a:t>
            </a:r>
            <a:r>
              <a:rPr lang="en-US" dirty="0" smtClean="0"/>
              <a:t> to GND or split </a:t>
            </a:r>
            <a:r>
              <a:rPr lang="en-US" dirty="0" err="1" smtClean="0"/>
              <a:t>C_comp</a:t>
            </a:r>
            <a:r>
              <a:rPr lang="en-US" dirty="0" smtClean="0"/>
              <a:t> to any or all rails</a:t>
            </a:r>
            <a:endParaRPr lang="en-US" dirty="0"/>
          </a:p>
          <a:p>
            <a:r>
              <a:rPr lang="en-US" dirty="0" smtClean="0"/>
              <a:t>Fixed Rail terminals from [* Reference] voltages relative to “ground”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379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K-table IBIS I/O [Model]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47708"/>
            <a:ext cx="3912672" cy="482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410200" y="18288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Can add split </a:t>
            </a:r>
            <a:r>
              <a:rPr lang="en-US" b="1" dirty="0" err="1" smtClean="0"/>
              <a:t>C_comps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63241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Add Rail Internal Currents to Match [Composite Current]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673461"/>
            <a:ext cx="5019675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Multiply 4"/>
          <p:cNvSpPr/>
          <p:nvPr/>
        </p:nvSpPr>
        <p:spPr>
          <a:xfrm>
            <a:off x="3429000" y="2438400"/>
            <a:ext cx="1447800" cy="76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3456214" y="4800600"/>
            <a:ext cx="1447800" cy="76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181600" y="2325507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[Composite Current] WF1, WF2, …</a:t>
            </a:r>
            <a:endParaRPr lang="en-US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1524000" y="2667000"/>
            <a:ext cx="2209800" cy="274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4936123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Derived current</a:t>
            </a:r>
            <a:endParaRPr lang="en-US" sz="1600" b="1" dirty="0"/>
          </a:p>
        </p:txBody>
      </p:sp>
      <p:sp>
        <p:nvSpPr>
          <p:cNvPr id="10" name="Down Arrow 9"/>
          <p:cNvSpPr/>
          <p:nvPr/>
        </p:nvSpPr>
        <p:spPr>
          <a:xfrm>
            <a:off x="4849586" y="2231571"/>
            <a:ext cx="1143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4904014" y="4800600"/>
            <a:ext cx="1143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558143" y="225373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“DUT”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685800" y="2667000"/>
            <a:ext cx="685800" cy="274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199" y="1618289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Add [* Series] models to rails for “tweaking”</a:t>
            </a:r>
            <a:endParaRPr lang="en-US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914400" y="2231571"/>
            <a:ext cx="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own Arrow 16"/>
          <p:cNvSpPr/>
          <p:nvPr/>
        </p:nvSpPr>
        <p:spPr>
          <a:xfrm>
            <a:off x="2628900" y="3048000"/>
            <a:ext cx="1143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2628900" y="4191000"/>
            <a:ext cx="1143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181600" y="3048000"/>
            <a:ext cx="358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How DUT “adjustment” currents are added is not described, but some fixed effects need to be subtracted from the “measured” [Composite Current] information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827517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Figures 10 Gate Modulation K-table Dynamic Scaling Adjustments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42431"/>
            <a:ext cx="4114800" cy="3585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429000"/>
            <a:ext cx="1059767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5486400"/>
            <a:ext cx="8915401" cy="512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953000" y="5181600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Fixed rails for table extraction, variable rails for simulation model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3124200" y="2971800"/>
            <a:ext cx="13716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19400" y="4191000"/>
            <a:ext cx="13716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33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Simulation Circuit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553200" y="3521529"/>
            <a:ext cx="4572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53200" y="4054929"/>
            <a:ext cx="4572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53200" y="4572000"/>
            <a:ext cx="4572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42314" y="5105400"/>
            <a:ext cx="4572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008914" y="3216728"/>
            <a:ext cx="1534886" cy="27268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8" idx="3"/>
          </p:cNvCxnSpPr>
          <p:nvPr/>
        </p:nvCxnSpPr>
        <p:spPr>
          <a:xfrm>
            <a:off x="7010400" y="3712029"/>
            <a:ext cx="533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021286" y="4256315"/>
            <a:ext cx="533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999514" y="4762500"/>
            <a:ext cx="533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10400" y="5295900"/>
            <a:ext cx="533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781800" y="2819400"/>
            <a:ext cx="0" cy="7021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1" idx="2"/>
          </p:cNvCxnSpPr>
          <p:nvPr/>
        </p:nvCxnSpPr>
        <p:spPr>
          <a:xfrm>
            <a:off x="6770914" y="5486400"/>
            <a:ext cx="0" cy="76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836229" y="2634734"/>
            <a:ext cx="90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Vdd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950528" y="6085505"/>
            <a:ext cx="1164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Vss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7761514" y="4387334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I/</a:t>
            </a:r>
            <a:r>
              <a:rPr lang="en-US" b="1" dirty="0" err="1" smtClean="0"/>
              <a:t>Os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57200" y="1295400"/>
            <a:ext cx="5410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/>
              <a:t>Add package model [Package], *_pin, [Define</a:t>
            </a:r>
          </a:p>
          <a:p>
            <a:r>
              <a:rPr lang="en-US" sz="1700" b="1" dirty="0"/>
              <a:t> </a:t>
            </a:r>
            <a:r>
              <a:rPr lang="en-US" sz="1700" b="1" dirty="0" smtClean="0"/>
              <a:t>  Package Model]</a:t>
            </a:r>
          </a:p>
          <a:p>
            <a:r>
              <a:rPr lang="en-US" sz="1700" b="1" dirty="0" smtClean="0"/>
              <a:t>Add pinout [Pin]</a:t>
            </a:r>
          </a:p>
          <a:p>
            <a:r>
              <a:rPr lang="en-US" sz="1700" b="1" dirty="0" smtClean="0"/>
              <a:t>Add [Pin Mapping], if needed</a:t>
            </a:r>
          </a:p>
          <a:p>
            <a:endParaRPr lang="en-US" sz="1700" b="1" dirty="0" smtClean="0"/>
          </a:p>
          <a:p>
            <a:r>
              <a:rPr lang="en-US" sz="1700" b="1" dirty="0" smtClean="0"/>
              <a:t>Add external rails (can be fixed or can fluctuate)</a:t>
            </a:r>
          </a:p>
          <a:p>
            <a:endParaRPr lang="en-US" sz="1700" b="1" dirty="0"/>
          </a:p>
          <a:p>
            <a:r>
              <a:rPr lang="en-US" sz="1700" b="1" dirty="0" smtClean="0"/>
              <a:t>External rails override the [* Reference] voltages</a:t>
            </a:r>
          </a:p>
          <a:p>
            <a:endParaRPr lang="en-US" sz="1700" b="1" dirty="0" smtClean="0"/>
          </a:p>
          <a:p>
            <a:r>
              <a:rPr lang="en-US" sz="1700" b="1" dirty="0" smtClean="0"/>
              <a:t>Nodes of each model can now vary due to current from the [I-V] tables during simulation with fixed or varying external rails (due to impedance of the rail package models and DYNAMIC effects):</a:t>
            </a:r>
          </a:p>
          <a:p>
            <a:endParaRPr lang="en-US" sz="1700" b="1" dirty="0"/>
          </a:p>
          <a:p>
            <a:r>
              <a:rPr lang="en-US" sz="1700" b="1" dirty="0" smtClean="0"/>
              <a:t>K-table multipliers</a:t>
            </a:r>
          </a:p>
          <a:p>
            <a:r>
              <a:rPr lang="en-US" sz="1700" b="1" dirty="0" err="1" smtClean="0"/>
              <a:t>Ksso</a:t>
            </a:r>
            <a:r>
              <a:rPr lang="en-US" sz="1700" b="1" dirty="0" smtClean="0"/>
              <a:t>_* scaling</a:t>
            </a:r>
          </a:p>
          <a:p>
            <a:r>
              <a:rPr lang="en-US" sz="1700" b="1" dirty="0" smtClean="0"/>
              <a:t>Internal crowbar current RLC adjustments and</a:t>
            </a:r>
          </a:p>
          <a:p>
            <a:r>
              <a:rPr lang="en-US" sz="1700" b="1" dirty="0"/>
              <a:t> </a:t>
            </a:r>
            <a:r>
              <a:rPr lang="en-US" sz="1700" b="1" dirty="0" smtClean="0"/>
              <a:t> external decoupling circuit</a:t>
            </a:r>
          </a:p>
        </p:txBody>
      </p:sp>
    </p:spTree>
    <p:extLst>
      <p:ext uri="{BB962C8B-B14F-4D97-AF65-F5344CB8AC3E}">
        <p14:creationId xmlns:p14="http://schemas.microsoft.com/office/powerpoint/2010/main" val="3696240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Rail Terminals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IBIS modeling format can be partitioned:</a:t>
            </a:r>
          </a:p>
          <a:p>
            <a:pPr lvl="1"/>
            <a:r>
              <a:rPr lang="en-US" sz="2000" dirty="0" smtClean="0"/>
              <a:t>Models: [Model], [* Series], etc.</a:t>
            </a:r>
          </a:p>
          <a:p>
            <a:pPr lvl="1"/>
            <a:r>
              <a:rPr lang="en-US" sz="2000" dirty="0" smtClean="0"/>
              <a:t>Pinout: [Component], [Pin], [Diff Pin], [Series Pin Mapping], [Pin Mapping], etc.</a:t>
            </a:r>
          </a:p>
          <a:p>
            <a:pPr lvl="1"/>
            <a:r>
              <a:rPr lang="en-US" sz="2000" dirty="0" smtClean="0"/>
              <a:t>Package information: [Package], *_pin, [Define Package Model], etc.</a:t>
            </a:r>
          </a:p>
          <a:p>
            <a:pPr lvl="1"/>
            <a:r>
              <a:rPr lang="en-US" sz="2000" dirty="0" smtClean="0"/>
              <a:t>Specification and information: header information, </a:t>
            </a:r>
            <a:r>
              <a:rPr lang="en-US" sz="2000" dirty="0" err="1" smtClean="0"/>
              <a:t>Model_type</a:t>
            </a:r>
            <a:r>
              <a:rPr lang="en-US" sz="2000" dirty="0" smtClean="0"/>
              <a:t>, </a:t>
            </a:r>
            <a:r>
              <a:rPr lang="en-US" sz="2000" dirty="0" err="1" smtClean="0"/>
              <a:t>Vinh</a:t>
            </a:r>
            <a:r>
              <a:rPr lang="en-US" sz="2000" dirty="0" smtClean="0"/>
              <a:t>, </a:t>
            </a:r>
            <a:r>
              <a:rPr lang="en-US" sz="2000" dirty="0" err="1" smtClean="0"/>
              <a:t>Vinl</a:t>
            </a:r>
            <a:r>
              <a:rPr lang="en-US" sz="2000" dirty="0" smtClean="0"/>
              <a:t>, [Model Spec], etc.</a:t>
            </a:r>
          </a:p>
          <a:p>
            <a:r>
              <a:rPr lang="en-US" dirty="0" smtClean="0"/>
              <a:t>[Model] extraction or [Model] usage means the rail terminal have different meanings</a:t>
            </a:r>
          </a:p>
          <a:p>
            <a:pPr lvl="1"/>
            <a:r>
              <a:rPr lang="en-US" sz="2000" dirty="0" smtClean="0"/>
              <a:t>This can impact how we name the rail terminals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048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Completing Simulation Circuit 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 package models for I/O terminal</a:t>
            </a:r>
          </a:p>
          <a:p>
            <a:r>
              <a:rPr lang="en-US" dirty="0" smtClean="0"/>
              <a:t>Add package models for rails (not well defined)</a:t>
            </a:r>
          </a:p>
          <a:p>
            <a:r>
              <a:rPr lang="en-US" dirty="0" smtClean="0"/>
              <a:t>Add [* Series] model (rail to rail) for composite current adjustment (N in parallel for </a:t>
            </a:r>
            <a:r>
              <a:rPr lang="en-US" dirty="0"/>
              <a:t>N</a:t>
            </a:r>
            <a:r>
              <a:rPr lang="en-US" dirty="0" smtClean="0"/>
              <a:t> buffers??)</a:t>
            </a:r>
          </a:p>
          <a:p>
            <a:r>
              <a:rPr lang="en-US" dirty="0" smtClean="0"/>
              <a:t>Split </a:t>
            </a:r>
            <a:r>
              <a:rPr lang="en-US" dirty="0" err="1" smtClean="0"/>
              <a:t>C_comp</a:t>
            </a:r>
            <a:r>
              <a:rPr lang="en-US" dirty="0" smtClean="0"/>
              <a:t>?</a:t>
            </a:r>
          </a:p>
          <a:p>
            <a:r>
              <a:rPr lang="en-US" dirty="0" smtClean="0"/>
              <a:t>Add loads</a:t>
            </a:r>
          </a:p>
          <a:p>
            <a:r>
              <a:rPr lang="en-US" dirty="0" smtClean="0"/>
              <a:t>No one approach is “correct”, EDA tools have differences</a:t>
            </a:r>
          </a:p>
          <a:p>
            <a:endParaRPr lang="en-US" dirty="0"/>
          </a:p>
          <a:p>
            <a:r>
              <a:rPr lang="en-US" dirty="0" smtClean="0"/>
              <a:t>Note, other model/simulation algorithms exist (e.g., using multiple bases for models)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427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[Model] Flow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[Model] (“DUT”) content</a:t>
            </a:r>
          </a:p>
          <a:p>
            <a:r>
              <a:rPr lang="en-US" dirty="0" smtClean="0"/>
              <a:t>(Mathematical) simulation [Model]</a:t>
            </a:r>
          </a:p>
          <a:p>
            <a:r>
              <a:rPr lang="en-US" dirty="0" smtClean="0"/>
              <a:t>Simulation circuit with [Model]s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3733800"/>
            <a:ext cx="19812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0400" y="3733800"/>
            <a:ext cx="19812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53200" y="3521529"/>
            <a:ext cx="4572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53200" y="4054929"/>
            <a:ext cx="4572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53200" y="4572000"/>
            <a:ext cx="4572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42314" y="5105400"/>
            <a:ext cx="4572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008914" y="3216728"/>
            <a:ext cx="1534886" cy="27268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8" idx="3"/>
          </p:cNvCxnSpPr>
          <p:nvPr/>
        </p:nvCxnSpPr>
        <p:spPr>
          <a:xfrm>
            <a:off x="7010400" y="3712029"/>
            <a:ext cx="533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021286" y="4256315"/>
            <a:ext cx="533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999514" y="4762500"/>
            <a:ext cx="533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10400" y="5295900"/>
            <a:ext cx="533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781800" y="2819400"/>
            <a:ext cx="0" cy="7021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1" idx="2"/>
          </p:cNvCxnSpPr>
          <p:nvPr/>
        </p:nvCxnSpPr>
        <p:spPr>
          <a:xfrm>
            <a:off x="6770914" y="5486400"/>
            <a:ext cx="0" cy="76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836229" y="2634734"/>
            <a:ext cx="90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Vdd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950528" y="6085505"/>
            <a:ext cx="1164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Vss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7761514" y="4387334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I/</a:t>
            </a:r>
            <a:r>
              <a:rPr lang="en-US" b="1" dirty="0" err="1" smtClean="0"/>
              <a:t>Os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990600" y="438539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[Model]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429000" y="4256315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Simulation Model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895600" y="564193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Simulation Circuit can include pinout, package, models and external rails</a:t>
            </a:r>
            <a:endParaRPr lang="en-US" b="1" dirty="0"/>
          </a:p>
        </p:txBody>
      </p:sp>
      <p:sp>
        <p:nvSpPr>
          <p:cNvPr id="31" name="Right Arrow 30"/>
          <p:cNvSpPr/>
          <p:nvPr/>
        </p:nvSpPr>
        <p:spPr>
          <a:xfrm>
            <a:off x="2590800" y="4435929"/>
            <a:ext cx="609600" cy="31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5257800" y="4420081"/>
            <a:ext cx="685800" cy="31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075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[Model] Summary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219200"/>
            <a:ext cx="8077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[Voltage Range], [* Reference]</a:t>
            </a:r>
          </a:p>
          <a:p>
            <a:r>
              <a:rPr lang="en-US" b="1" dirty="0" smtClean="0"/>
              <a:t>[Pullup], [Pulldown], [POWER Clamp], [GND Clamp]</a:t>
            </a:r>
          </a:p>
          <a:p>
            <a:r>
              <a:rPr lang="en-US" b="1" dirty="0" smtClean="0"/>
              <a:t>[Ramp], [Rising Waveform], [Falling Waveform], [Initial Delay] with/without [Composite Current]</a:t>
            </a:r>
          </a:p>
          <a:p>
            <a:r>
              <a:rPr lang="en-US" b="1" dirty="0" smtClean="0"/>
              <a:t>[ISSO PU], ISSO PD]</a:t>
            </a:r>
          </a:p>
          <a:p>
            <a:r>
              <a:rPr lang="en-US" b="1" dirty="0" err="1" smtClean="0"/>
              <a:t>C_comp</a:t>
            </a:r>
            <a:r>
              <a:rPr lang="en-US" b="1" dirty="0" smtClean="0"/>
              <a:t>, </a:t>
            </a:r>
            <a:r>
              <a:rPr lang="en-US" b="1" dirty="0" err="1" smtClean="0"/>
              <a:t>C_comp</a:t>
            </a:r>
            <a:r>
              <a:rPr lang="en-US" b="1" dirty="0" smtClean="0"/>
              <a:t>_*, [C Comp Corner] </a:t>
            </a:r>
          </a:p>
          <a:p>
            <a:r>
              <a:rPr lang="en-US" b="1" dirty="0" smtClean="0"/>
              <a:t>… etc.</a:t>
            </a:r>
            <a:endParaRPr lang="en-US" b="1" dirty="0"/>
          </a:p>
          <a:p>
            <a:r>
              <a:rPr lang="en-US" b="1" dirty="0" smtClean="0"/>
              <a:t>[Add </a:t>
            </a:r>
            <a:r>
              <a:rPr lang="en-US" b="1" dirty="0" err="1" smtClean="0"/>
              <a:t>Submodel</a:t>
            </a:r>
            <a:r>
              <a:rPr lang="en-US" b="1" dirty="0" smtClean="0"/>
              <a:t>], [</a:t>
            </a:r>
            <a:r>
              <a:rPr lang="en-US" b="1" dirty="0" err="1" smtClean="0"/>
              <a:t>Submodel</a:t>
            </a:r>
            <a:r>
              <a:rPr lang="en-US" b="1" dirty="0" smtClean="0"/>
              <a:t>]</a:t>
            </a:r>
          </a:p>
          <a:p>
            <a:endParaRPr lang="en-US" b="1" dirty="0"/>
          </a:p>
          <a:p>
            <a:r>
              <a:rPr lang="en-US" b="1" dirty="0" smtClean="0"/>
              <a:t>Information and Specifications:</a:t>
            </a:r>
          </a:p>
          <a:p>
            <a:r>
              <a:rPr lang="en-US" b="1" dirty="0" err="1" smtClean="0"/>
              <a:t>Model_type</a:t>
            </a:r>
            <a:r>
              <a:rPr lang="en-US" b="1" dirty="0" smtClean="0"/>
              <a:t>, </a:t>
            </a:r>
            <a:r>
              <a:rPr lang="en-US" b="1" dirty="0" err="1" smtClean="0"/>
              <a:t>Vinh</a:t>
            </a:r>
            <a:r>
              <a:rPr lang="en-US" b="1" dirty="0" smtClean="0"/>
              <a:t>, </a:t>
            </a:r>
            <a:r>
              <a:rPr lang="en-US" b="1" dirty="0" err="1" smtClean="0"/>
              <a:t>Vinl</a:t>
            </a:r>
            <a:r>
              <a:rPr lang="en-US" b="1" dirty="0" smtClean="0"/>
              <a:t>, </a:t>
            </a:r>
            <a:r>
              <a:rPr lang="en-US" b="1" dirty="0" err="1" smtClean="0"/>
              <a:t>Vref</a:t>
            </a:r>
            <a:r>
              <a:rPr lang="en-US" b="1" dirty="0" smtClean="0"/>
              <a:t>, </a:t>
            </a:r>
            <a:r>
              <a:rPr lang="en-US" b="1" dirty="0" err="1" smtClean="0"/>
              <a:t>Vmeas</a:t>
            </a:r>
            <a:r>
              <a:rPr lang="en-US" b="1" dirty="0" smtClean="0"/>
              <a:t>, etc.</a:t>
            </a:r>
          </a:p>
          <a:p>
            <a:r>
              <a:rPr lang="en-US" b="1" dirty="0" smtClean="0"/>
              <a:t>[Model Spec], [Receiver Thresholds]</a:t>
            </a:r>
          </a:p>
          <a:p>
            <a:endParaRPr lang="en-US" b="1" dirty="0"/>
          </a:p>
          <a:p>
            <a:r>
              <a:rPr lang="en-US" b="1" dirty="0" smtClean="0"/>
              <a:t>Plus post processing and possible [* Reference] shifting:</a:t>
            </a:r>
          </a:p>
          <a:p>
            <a:r>
              <a:rPr lang="en-US" b="1" dirty="0" smtClean="0"/>
              <a:t>Smooth the data, make monotonic</a:t>
            </a:r>
          </a:p>
          <a:p>
            <a:r>
              <a:rPr lang="en-US" b="1" dirty="0"/>
              <a:t>E</a:t>
            </a:r>
            <a:r>
              <a:rPr lang="en-US" b="1" dirty="0" smtClean="0"/>
              <a:t>xtrapolate or truncate the tables</a:t>
            </a:r>
          </a:p>
          <a:p>
            <a:r>
              <a:rPr lang="en-US" b="1" dirty="0"/>
              <a:t>T</a:t>
            </a:r>
            <a:r>
              <a:rPr lang="en-US" b="1" dirty="0" smtClean="0"/>
              <a:t>ime shift data, etc.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6400800" y="2920156"/>
            <a:ext cx="19812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934200" y="3567856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[Model]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715000" y="5377586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All content based of fixed references in the [Model] or “ground”  (no pins are involved)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63055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[Model] from “DUT”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Standard: I-V, [Ramp], V-T tables, </a:t>
            </a:r>
            <a:r>
              <a:rPr lang="en-US" dirty="0" err="1" smtClean="0"/>
              <a:t>C_comp</a:t>
            </a:r>
            <a:r>
              <a:rPr lang="en-US" dirty="0" smtClean="0"/>
              <a:t> or split </a:t>
            </a:r>
            <a:r>
              <a:rPr lang="en-US" dirty="0" err="1" smtClean="0"/>
              <a:t>C_comp</a:t>
            </a:r>
            <a:endParaRPr lang="en-US" dirty="0" smtClean="0"/>
          </a:p>
          <a:p>
            <a:r>
              <a:rPr lang="en-US" dirty="0" smtClean="0"/>
              <a:t>[ISSO PU], ISSO PD] for “gate” modulation (for multipliers of K-table multipliers)</a:t>
            </a:r>
          </a:p>
          <a:p>
            <a:r>
              <a:rPr lang="en-US" dirty="0" smtClean="0"/>
              <a:t>[Composite Current] for SSO effects due to actual power current modulation effects including pre-driver and crowbar currents</a:t>
            </a:r>
          </a:p>
          <a:p>
            <a:r>
              <a:rPr lang="en-US" dirty="0" smtClean="0"/>
              <a:t>Add RLC “tweak” as Series model to rail terminals</a:t>
            </a:r>
          </a:p>
          <a:p>
            <a:r>
              <a:rPr lang="en-US" dirty="0" smtClean="0"/>
              <a:t>ALL EXTRACTIONS on SPICE simulation model without package and assume FIXED internal [* Reference] voltages with respect to “ground”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599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Figure 16 - Extraction Setup</a:t>
            </a:r>
            <a:br>
              <a:rPr lang="en-US" sz="4000" dirty="0" smtClean="0"/>
            </a:br>
            <a:r>
              <a:rPr lang="en-US" sz="4000" dirty="0" smtClean="0"/>
              <a:t>Showing [Composite Current]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171" y="2057400"/>
            <a:ext cx="5867400" cy="4196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48200" y="5699555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C_comp</a:t>
            </a:r>
            <a:r>
              <a:rPr lang="en-US" b="1" dirty="0" smtClean="0"/>
              <a:t> effects included in DUT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78151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 anchor="ctr"/>
          <a:lstStyle/>
          <a:p>
            <a:r>
              <a:rPr lang="en-US" sz="4000" dirty="0" smtClean="0"/>
              <a:t>Basic IBIS I/O [Model]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029" y="1415143"/>
            <a:ext cx="6324600" cy="49580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075" y="1905000"/>
            <a:ext cx="231775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105" y="2979511"/>
            <a:ext cx="231775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953079"/>
            <a:ext cx="231775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799" y="3001282"/>
            <a:ext cx="231775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169" name="Straight Connector 7168"/>
          <p:cNvCxnSpPr/>
          <p:nvPr/>
        </p:nvCxnSpPr>
        <p:spPr>
          <a:xfrm>
            <a:off x="3074192" y="1957618"/>
            <a:ext cx="67877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069430" y="4052661"/>
            <a:ext cx="68353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744243" y="1953079"/>
            <a:ext cx="629443" cy="45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772420" y="4052661"/>
            <a:ext cx="57308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7" name="Rectangle 7196"/>
          <p:cNvSpPr/>
          <p:nvPr/>
        </p:nvSpPr>
        <p:spPr>
          <a:xfrm>
            <a:off x="5489575" y="3001282"/>
            <a:ext cx="1139825" cy="1073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72200" y="41910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Rails fixed for extraction, can be varied for simulation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14816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Figure 17 – “DUT” Internal Currents </a:t>
            </a:r>
            <a:r>
              <a:rPr lang="en-US" sz="4000" dirty="0"/>
              <a:t>&amp;</a:t>
            </a:r>
            <a:r>
              <a:rPr lang="en-US" sz="4000" dirty="0" smtClean="0"/>
              <a:t> [Composite Current]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673461"/>
            <a:ext cx="5019675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Multiply 4"/>
          <p:cNvSpPr/>
          <p:nvPr/>
        </p:nvSpPr>
        <p:spPr>
          <a:xfrm>
            <a:off x="3429000" y="2438400"/>
            <a:ext cx="1447800" cy="76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3456214" y="4800600"/>
            <a:ext cx="1447800" cy="76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181600" y="2325507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[Composite Current] WF1, WF2, …</a:t>
            </a:r>
            <a:endParaRPr lang="en-US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1524000" y="2667000"/>
            <a:ext cx="2209800" cy="274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4936123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Derived current</a:t>
            </a:r>
            <a:endParaRPr lang="en-US" sz="1600" b="1" dirty="0"/>
          </a:p>
        </p:txBody>
      </p:sp>
      <p:sp>
        <p:nvSpPr>
          <p:cNvPr id="10" name="Down Arrow 9"/>
          <p:cNvSpPr/>
          <p:nvPr/>
        </p:nvSpPr>
        <p:spPr>
          <a:xfrm>
            <a:off x="4849586" y="2231571"/>
            <a:ext cx="1143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4904014" y="4800600"/>
            <a:ext cx="1143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558143" y="225373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“DUT”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685800" y="2667000"/>
            <a:ext cx="685800" cy="274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199" y="1618289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Add [* Series] models to rails for “tweaking”</a:t>
            </a:r>
            <a:endParaRPr lang="en-US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914400" y="2231571"/>
            <a:ext cx="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046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Gate Modulation Effect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static extractions</a:t>
            </a:r>
          </a:p>
          <a:p>
            <a:r>
              <a:rPr lang="en-US" dirty="0" smtClean="0"/>
              <a:t>[ISSO PU], [ISSO PD] tables in [Model]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6457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20588</TotalTime>
  <Words>1117</Words>
  <Application>Microsoft Office PowerPoint</Application>
  <PresentationFormat>On-screen Show (4:3)</PresentationFormat>
  <Paragraphs>175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Executive</vt:lpstr>
      <vt:lpstr>Simulation [Model]s in IBIS  Bob Ross, Teraspeed Labs bob@teraspeedlabs.com  </vt:lpstr>
      <vt:lpstr>Rail Terminals</vt:lpstr>
      <vt:lpstr>[Model] Flow</vt:lpstr>
      <vt:lpstr>[Model] Summary</vt:lpstr>
      <vt:lpstr>[Model] from “DUT”</vt:lpstr>
      <vt:lpstr>Figure 16 - Extraction Setup Showing [Composite Current]</vt:lpstr>
      <vt:lpstr>Basic IBIS I/O [Model]</vt:lpstr>
      <vt:lpstr>Figure 17 – “DUT” Internal Currents &amp; [Composite Current]</vt:lpstr>
      <vt:lpstr>Gate Modulation Effect</vt:lpstr>
      <vt:lpstr>Figures 7, 8 for ISSO Extractions</vt:lpstr>
      <vt:lpstr>Figures 9 K-table referenced for ISSO Data Collection</vt:lpstr>
      <vt:lpstr>Simulation Model Summary</vt:lpstr>
      <vt:lpstr>EDA Tool Reference [Model]s for Simulation</vt:lpstr>
      <vt:lpstr>Possible IBIS Simulation Model</vt:lpstr>
      <vt:lpstr>K(t) Multiplier Table Simulation Model (Not Official) </vt:lpstr>
      <vt:lpstr>K-table IBIS I/O [Model]</vt:lpstr>
      <vt:lpstr>Add Rail Internal Currents to Match [Composite Current]</vt:lpstr>
      <vt:lpstr>Figures 10 Gate Modulation K-table Dynamic Scaling Adjustments</vt:lpstr>
      <vt:lpstr>Simulation Circuit</vt:lpstr>
      <vt:lpstr>Completing Simulation Circuit 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Dagostino</dc:creator>
  <cp:lastModifiedBy>bob</cp:lastModifiedBy>
  <cp:revision>983</cp:revision>
  <cp:lastPrinted>2014-09-15T17:44:41Z</cp:lastPrinted>
  <dcterms:created xsi:type="dcterms:W3CDTF">2014-08-14T21:20:06Z</dcterms:created>
  <dcterms:modified xsi:type="dcterms:W3CDTF">2016-04-22T04:45:59Z</dcterms:modified>
</cp:coreProperties>
</file>