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53" r:id="rId2"/>
    <p:sldId id="463" r:id="rId3"/>
    <p:sldId id="470" r:id="rId4"/>
    <p:sldId id="471" r:id="rId5"/>
    <p:sldId id="456" r:id="rId6"/>
    <p:sldId id="464" r:id="rId7"/>
    <p:sldId id="467" r:id="rId8"/>
    <p:sldId id="461" r:id="rId9"/>
    <p:sldId id="469" r:id="rId10"/>
    <p:sldId id="468" r:id="rId11"/>
    <p:sldId id="472" r:id="rId12"/>
    <p:sldId id="477" r:id="rId13"/>
    <p:sldId id="478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5" autoAdjust="0"/>
    <p:restoredTop sz="94565" autoAdjust="0"/>
  </p:normalViewPr>
  <p:slideViewPr>
    <p:cSldViewPr>
      <p:cViewPr varScale="1">
        <p:scale>
          <a:sx n="69" d="100"/>
          <a:sy n="69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mailto:bob@teraspeedlab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000" dirty="0" smtClean="0"/>
              <a:t>BIRD181.1 Terminology Issues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3200" dirty="0" smtClean="0"/>
              <a:t>Bob Ross</a:t>
            </a:r>
            <a:br>
              <a:rPr lang="en-US" sz="3200" dirty="0" smtClean="0"/>
            </a:br>
            <a:r>
              <a:rPr lang="en-US" sz="3200" dirty="0" smtClean="0">
                <a:hlinkClick r:id="rId2"/>
              </a:rPr>
              <a:t>bob@teraspeedlabs.com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IBIS Editorial Task Group</a:t>
            </a:r>
            <a:br>
              <a:rPr lang="en-US" sz="3200" dirty="0" smtClean="0"/>
            </a:br>
            <a:r>
              <a:rPr lang="en-US" sz="3200" dirty="0" smtClean="0"/>
              <a:t>March 24, 2017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802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Conclusion, Questions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precise about [* Reference] and *_ref nodes for </a:t>
            </a:r>
            <a:r>
              <a:rPr lang="en-US" dirty="0" err="1" smtClean="0"/>
              <a:t>Vtable</a:t>
            </a:r>
            <a:r>
              <a:rPr lang="en-US" dirty="0" smtClean="0"/>
              <a:t> in I-V extractions and for simulation models</a:t>
            </a:r>
          </a:p>
          <a:p>
            <a:r>
              <a:rPr lang="en-US" dirty="0" smtClean="0"/>
              <a:t>*_ref nodes should be used for K-table simulation equations (not shown)</a:t>
            </a:r>
          </a:p>
          <a:p>
            <a:r>
              <a:rPr lang="en-US" dirty="0" smtClean="0"/>
              <a:t>Did we mean “typical” connections for [ISSO PU], [ISSO PD] even although the figure shows </a:t>
            </a:r>
            <a:r>
              <a:rPr lang="en-US" dirty="0" err="1" smtClean="0"/>
              <a:t>typ</a:t>
            </a:r>
            <a:r>
              <a:rPr lang="en-US" dirty="0" smtClean="0"/>
              <a:t>/min/max?</a:t>
            </a:r>
          </a:p>
          <a:p>
            <a:r>
              <a:rPr lang="en-US" dirty="0" smtClean="0"/>
              <a:t>Text and figure changes considered together</a:t>
            </a:r>
          </a:p>
          <a:p>
            <a:r>
              <a:rPr lang="en-US" dirty="0" smtClean="0"/>
              <a:t>Also, </a:t>
            </a:r>
            <a:r>
              <a:rPr lang="en-US" dirty="0" err="1" smtClean="0"/>
              <a:t>Buffer_I</a:t>
            </a:r>
            <a:r>
              <a:rPr lang="en-US" dirty="0" smtClean="0"/>
              <a:t>/O versus </a:t>
            </a:r>
            <a:r>
              <a:rPr lang="en-US" dirty="0" err="1" smtClean="0"/>
              <a:t>Buf_I</a:t>
            </a:r>
            <a:r>
              <a:rPr lang="en-US" dirty="0" smtClean="0"/>
              <a:t>/O in BIRD189 – needs to be resolved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/>
              <a:t>I</a:t>
            </a:r>
            <a:r>
              <a:rPr lang="en-US" sz="4000" dirty="0" smtClean="0"/>
              <a:t>-V Table Ranges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8172873" cy="340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251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I-V Table Ranges</a:t>
            </a:r>
            <a:endParaRPr lang="en-US" sz="4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679108"/>
              </p:ext>
            </p:extLst>
          </p:nvPr>
        </p:nvGraphicFramePr>
        <p:xfrm>
          <a:off x="762000" y="1143000"/>
          <a:ext cx="7162801" cy="4876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2339"/>
                <a:gridCol w="2811338"/>
                <a:gridCol w="2909124"/>
              </a:tblGrid>
              <a:tr h="288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Table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Low Voltage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High Voltage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663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[Pulldown]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</a:t>
                      </a:r>
                      <a:r>
                        <a:rPr lang="en-US" sz="1200" dirty="0" err="1">
                          <a:effectLst/>
                        </a:rPr>
                        <a:t>Vtyp</a:t>
                      </a: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n-US" sz="1200" dirty="0" err="1">
                          <a:effectLst/>
                        </a:rPr>
                        <a:t>Pullup_ref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Pulldown_ref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2*Vtyp(Pullup_ref,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55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[Pullup]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-Vtyp(Pullup_ref,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2*Vtyp(Pullup_ref,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9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[Pulldown] (ECL)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0.0 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2.2 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288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[Pullup] (ECL)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0.0 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2.2 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9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[GND Clamp]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-</a:t>
                      </a:r>
                      <a:r>
                        <a:rPr lang="en-US" sz="1200" dirty="0" err="1">
                          <a:effectLst/>
                        </a:rPr>
                        <a:t>Vtyp</a:t>
                      </a: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n-US" sz="1200" dirty="0" err="1">
                          <a:effectLst/>
                        </a:rPr>
                        <a:t>Power_clamp_ref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Gnd_clamp_ref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Vtyp(Power_clamp_ref, Gnd_clamp_ref)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9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[POWER Clamp]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Vtyp(Power_clamp_ref, Gnd_clamp_ref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2*Vtyp(Power_clamp_ref, Gnd_clamp_ref)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9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[Series Current]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-Vtyp(Power_clamp_ref, Gnd_clamp_ref)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Vtyp(Power_clamp_ref, Gnd_clamp_ref)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9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[Series MOSFET]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0.0 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err="1">
                          <a:effectLst/>
                        </a:rPr>
                        <a:t>Vtyp</a:t>
                      </a: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n-US" sz="1200" dirty="0" err="1">
                          <a:effectLst/>
                        </a:rPr>
                        <a:t>Power_clamp_ref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Gnd_clamp_ref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55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[ISSO PD]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-Vtyp(Pullup_ref,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Vtyp(Pullup_ref,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455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[ISSO_PU]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-Vtyp(Pullup_ref,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err="1">
                          <a:effectLst/>
                        </a:rPr>
                        <a:t>Vtyp</a:t>
                      </a: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n-US" sz="1200" dirty="0" err="1">
                          <a:effectLst/>
                        </a:rPr>
                        <a:t>Pullup_ref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Pulldown_ref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500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400" dirty="0" smtClean="0"/>
              <a:t>I-V Table Extraction Ranges</a:t>
            </a: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897409"/>
              </p:ext>
            </p:extLst>
          </p:nvPr>
        </p:nvGraphicFramePr>
        <p:xfrm>
          <a:off x="914400" y="1905000"/>
          <a:ext cx="75438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9059"/>
                <a:gridCol w="3089611"/>
                <a:gridCol w="2935130"/>
              </a:tblGrid>
              <a:tr h="3050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Table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Low Voltage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High Voltage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[Pulldown]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-V(</a:t>
                      </a:r>
                      <a:r>
                        <a:rPr lang="en-US" sz="1200" dirty="0" err="1">
                          <a:effectLst/>
                        </a:rPr>
                        <a:t>Pulldown_ref</a:t>
                      </a:r>
                      <a:r>
                        <a:rPr lang="en-US" sz="1200" dirty="0">
                          <a:effectLst/>
                        </a:rPr>
                        <a:t>, 0.0) – </a:t>
                      </a:r>
                      <a:r>
                        <a:rPr lang="en-US" sz="1200" dirty="0" err="1">
                          <a:effectLst/>
                        </a:rPr>
                        <a:t>Vtyp</a:t>
                      </a: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n-US" sz="1200" dirty="0" err="1">
                          <a:effectLst/>
                        </a:rPr>
                        <a:t>Pullup_ref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Pulldown_ref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V(Pulldown_ref, 0.0) + 2*Vtyp(Pullup_ref),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[Pullup]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-V(Pullup_ref, 0.0) – 2*Vtyp(Pullup_ref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V(Pullup_ref, 0.0) + Vtyp(Pulldown_ref), Pulldown_ref)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[Pulldown] (ECL)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V(</a:t>
                      </a:r>
                      <a:r>
                        <a:rPr lang="en-US" sz="1200" dirty="0" err="1">
                          <a:effectLst/>
                        </a:rPr>
                        <a:t>Pulldown_ref</a:t>
                      </a:r>
                      <a:r>
                        <a:rPr lang="en-US" sz="1200" dirty="0">
                          <a:effectLst/>
                        </a:rPr>
                        <a:t> -2.2)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V(Pulldown_ref, 0.0)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3050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[Pullup] (ECL)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V(Pullup_ref -2.2)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V(Pullup_ref, 0.0)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739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[GND Clamp]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-V(Gnd_clamp_ref, –Vtyp((Power_clamp_ref, Gnd_clamp_ref)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V(Gnd_clamp_ref, 0.0) +Vtyp(Power_clamp_ref, Gnd_clamp_ref)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  <a:tr h="739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[POWER Clamp]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V(Power_clamp_ref, 0.0)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V(</a:t>
                      </a:r>
                      <a:r>
                        <a:rPr lang="en-US" sz="1200" dirty="0" err="1">
                          <a:effectLst/>
                        </a:rPr>
                        <a:t>Power_clamp_ref</a:t>
                      </a:r>
                      <a:r>
                        <a:rPr lang="en-US" sz="1200" dirty="0">
                          <a:effectLst/>
                        </a:rPr>
                        <a:t>, 0.0) + </a:t>
                      </a:r>
                      <a:r>
                        <a:rPr lang="en-US" sz="1200" dirty="0" err="1">
                          <a:effectLst/>
                        </a:rPr>
                        <a:t>Vtyp</a:t>
                      </a:r>
                      <a:r>
                        <a:rPr lang="en-US" sz="1200" dirty="0">
                          <a:effectLst/>
                        </a:rPr>
                        <a:t>((</a:t>
                      </a:r>
                      <a:r>
                        <a:rPr lang="en-US" sz="1200" dirty="0" err="1">
                          <a:effectLst/>
                        </a:rPr>
                        <a:t>Power_clamp_ref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Gnd_clamp_ref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29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Issues and Choices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Delay BIRD181.X until V7.0</a:t>
            </a:r>
          </a:p>
          <a:p>
            <a:r>
              <a:rPr lang="en-US" dirty="0" smtClean="0"/>
              <a:t>Finalize BIRD181.X only</a:t>
            </a:r>
          </a:p>
          <a:p>
            <a:r>
              <a:rPr lang="en-US" dirty="0" smtClean="0"/>
              <a:t>Fix other I-V tables, text, and node references</a:t>
            </a:r>
          </a:p>
          <a:p>
            <a:pPr lvl="1"/>
            <a:r>
              <a:rPr lang="en-US" dirty="0" smtClean="0"/>
              <a:t>[ISSO *] keyword and Figures 7-10</a:t>
            </a:r>
          </a:p>
          <a:p>
            <a:pPr lvl="1"/>
            <a:r>
              <a:rPr lang="en-US" dirty="0" smtClean="0"/>
              <a:t>[Series MOSFET] Figure 14 and Equations</a:t>
            </a:r>
          </a:p>
          <a:p>
            <a:pPr lvl="1"/>
            <a:r>
              <a:rPr lang="en-US" dirty="0" smtClean="0"/>
              <a:t>[Composite Current Figure 16 and Text</a:t>
            </a:r>
          </a:p>
          <a:p>
            <a:pPr lvl="1"/>
            <a:r>
              <a:rPr lang="en-US" dirty="0" smtClean="0"/>
              <a:t>Section 9 Notes on Derivation Method Tables, Text, Figures</a:t>
            </a:r>
          </a:p>
          <a:p>
            <a:r>
              <a:rPr lang="en-US" dirty="0" smtClean="0"/>
              <a:t>Fix all areas related to references</a:t>
            </a:r>
            <a:endParaRPr lang="en-US" dirty="0"/>
          </a:p>
          <a:p>
            <a:pPr lvl="1"/>
            <a:r>
              <a:rPr lang="en-US" dirty="0" smtClean="0"/>
              <a:t>Timing test load Figures 1, 2 ground symbol</a:t>
            </a:r>
          </a:p>
          <a:p>
            <a:pPr lvl="1"/>
            <a:r>
              <a:rPr lang="en-US" dirty="0" smtClean="0"/>
              <a:t>Terminator Reference Figure 11</a:t>
            </a:r>
          </a:p>
          <a:p>
            <a:pPr lvl="1"/>
            <a:r>
              <a:rPr lang="en-US" dirty="0" smtClean="0"/>
              <a:t>Figure 15 ground symbol</a:t>
            </a:r>
          </a:p>
          <a:p>
            <a:pPr lvl="1"/>
            <a:r>
              <a:rPr lang="en-US" dirty="0" smtClean="0"/>
              <a:t>Figure 30 ground symbol</a:t>
            </a:r>
          </a:p>
          <a:p>
            <a:pPr lvl="1"/>
            <a:r>
              <a:rPr lang="en-US" dirty="0" smtClean="0"/>
              <a:t>Figure 31 voltage references or ground symbol reference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BIRD181.X Interaction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 terminals or nodes consistent with Interconnect BIRD189</a:t>
            </a:r>
          </a:p>
          <a:p>
            <a:r>
              <a:rPr lang="en-US" dirty="0" smtClean="0"/>
              <a:t>*_ref are terminal or node locations</a:t>
            </a:r>
          </a:p>
          <a:p>
            <a:r>
              <a:rPr lang="en-US" dirty="0" smtClean="0"/>
              <a:t>AMI Touchstone BIRD158.X Ground lines or ground triangle in figures relate to drawing with ground</a:t>
            </a:r>
          </a:p>
          <a:p>
            <a:r>
              <a:rPr lang="en-US" dirty="0" smtClean="0"/>
              <a:t>Much of other IBIS V6.1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BIRD189, Locations are at Pin, Pad, Buffer interfaces</a:t>
            </a:r>
          </a:p>
          <a:p>
            <a:r>
              <a:rPr lang="en-US" dirty="0" err="1" smtClean="0"/>
              <a:t>Vcc</a:t>
            </a:r>
            <a:r>
              <a:rPr lang="en-US" dirty="0" smtClean="0"/>
              <a:t> is used in Version 6.1– be careful</a:t>
            </a:r>
          </a:p>
          <a:p>
            <a:r>
              <a:rPr lang="en-US" dirty="0" smtClean="0"/>
              <a:t>*_ref are terminal or node locations</a:t>
            </a:r>
          </a:p>
          <a:p>
            <a:r>
              <a:rPr lang="en-US" dirty="0" smtClean="0"/>
              <a:t>For defining [Pullup], [Pulldown], [POWER Clamp], [GND Clamp] I-V table </a:t>
            </a:r>
            <a:r>
              <a:rPr lang="en-US" dirty="0" err="1" smtClean="0"/>
              <a:t>Vtable</a:t>
            </a:r>
            <a:r>
              <a:rPr lang="en-US" dirty="0" smtClean="0"/>
              <a:t> entries, the associated *_ref nodes refer to the keywords of the corresponding [* Reference] </a:t>
            </a:r>
            <a:r>
              <a:rPr lang="en-US" dirty="0" err="1" smtClean="0"/>
              <a:t>typ</a:t>
            </a:r>
            <a:r>
              <a:rPr lang="en-US" dirty="0" smtClean="0"/>
              <a:t>/min/max voltages</a:t>
            </a:r>
          </a:p>
          <a:p>
            <a:r>
              <a:rPr lang="en-US" dirty="0" smtClean="0"/>
              <a:t>For simulation, these reference voltages can be modulated for each corner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BIRD181.1 I-V Table (orig., newer)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7471" y="1365337"/>
            <a:ext cx="815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I-V 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[Pullup] and the [POWER Clamp] structures are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meaning that the voltage values are referenced to the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(Note that, under these keywords, all references to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the voltage rail defined by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[Voltage Range], [Pullup Reference], or [POWER Clamp Reference]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keywords, as appropriate.)  The voltages in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tables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derived from the equation: </a:t>
            </a:r>
          </a:p>
          <a:p>
            <a:r>
              <a:rPr lang="en-US" dirty="0"/>
              <a:t> 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Voutput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471" y="35814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I-V table of the [Pullup] </a:t>
            </a:r>
            <a:r>
              <a:rPr lang="en-US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[POWER Clamp]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en-US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relative”, meaning that the voltage values are referenced to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pin.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(Note that, under these keywords, all references to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refer to the voltage rail defined by the [Voltage Range], [Pullup Reference], or </a:t>
            </a:r>
            <a:r>
              <a:rPr lang="en-US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[POWER Clamp Reference]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appropriate.)  The voltages in the Voltage column of the data tables are derived from the equation: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Buffer_I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/O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3581400"/>
            <a:ext cx="8839200" cy="2438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86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BIRD181.2 I-V Table (orig., better?)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7471" y="1365337"/>
            <a:ext cx="815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I-V 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[Pullup] and the [POWER Clamp] structures are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meaning that the voltage values are referenced to the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(Note that, under these keywords, all references to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the voltage rail defined by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[Voltage Range], [Pullup Reference], or [POWER Clamp Reference]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keywords, as appropriate.)  The voltages in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tables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derived from the equation: </a:t>
            </a:r>
          </a:p>
          <a:p>
            <a:r>
              <a:rPr lang="en-US" dirty="0"/>
              <a:t> 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Voutput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471" y="3581400"/>
            <a:ext cx="815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I-V table of the [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Pullup] structure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relative”, meaning that the voltage values are referenced to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pin.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(Note that, under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keyword,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references to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refer to the voltage rail defined by the [Voltage Range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[Pullup Reference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trike="sngStrik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appropriate.)  The voltages in the Voltage column of the data tables are derived from the equation: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Buffer_I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3581400"/>
            <a:ext cx="8839200" cy="2438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7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z="4000" dirty="0" smtClean="0"/>
              <a:t>[ISSO PU] Figure and Text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0416" y="914401"/>
            <a:ext cx="8791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effective current table for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Isso_pu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current is extracted by the following process.  The buffer is set to “logic one”. 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voltage source is inserted between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[Pullup Reference]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buffer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below.  This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voltage is swept from 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(typical) to +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(typical) and is relative to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[Pullup Reference]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/min/max values for the corresponding columns.  The output is connected to the GND 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typical???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as shown in Figure 8.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68" y="2362200"/>
            <a:ext cx="5027916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34886" y="2819400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[Pullup Reference]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467100"/>
            <a:ext cx="39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Buffer rail node for extraction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4226" y="5562600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[Pulldown Reference]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69768" y="5931932"/>
            <a:ext cx="429986" cy="4688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60814" y="4876800"/>
            <a:ext cx="429986" cy="5593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11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z="4000" dirty="0" smtClean="0"/>
              <a:t>[ISSO PU] Proposed Changes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4758" y="788075"/>
            <a:ext cx="8791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effective current table for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Isso_pu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current is extracted by the following process.  The buffer is set to “logic one”. 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voltage source is inserted between the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buffer terminal associated with the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shown below.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voltage is swept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typical)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Vcc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(typical) and is relative to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Pullup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/min/max values for the corresponding columns.  The output is connected to the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Pulldown_ref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typical???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as shown in Figure 8.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68" y="2362200"/>
            <a:ext cx="5027916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354020" y="2819400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err="1" smtClean="0"/>
              <a:t>Pullup_ref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467100"/>
            <a:ext cx="39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Buffer </a:t>
            </a:r>
            <a:r>
              <a:rPr lang="en-US" dirty="0" err="1" smtClean="0"/>
              <a:t>Pullup_ref</a:t>
            </a:r>
            <a:r>
              <a:rPr lang="en-US" dirty="0" smtClean="0"/>
              <a:t> node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3520" y="5550932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Pulldown_ref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69768" y="5931932"/>
            <a:ext cx="429986" cy="4688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60814" y="4876800"/>
            <a:ext cx="429986" cy="5593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4757" y="4114800"/>
            <a:ext cx="3376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Replace </a:t>
            </a:r>
            <a:r>
              <a:rPr lang="en-US" dirty="0" err="1" smtClean="0">
                <a:solidFill>
                  <a:srgbClr val="FF0000"/>
                </a:solidFill>
              </a:rPr>
              <a:t>Vcc</a:t>
            </a:r>
            <a:r>
              <a:rPr lang="en-US" dirty="0" smtClean="0">
                <a:solidFill>
                  <a:srgbClr val="FF0000"/>
                </a:solidFill>
              </a:rPr>
              <a:t> with V(</a:t>
            </a:r>
            <a:r>
              <a:rPr lang="en-US" dirty="0" err="1" smtClean="0">
                <a:solidFill>
                  <a:srgbClr val="FF0000"/>
                </a:solidFill>
              </a:rPr>
              <a:t>Pullup_ref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Pulldown_ref</a:t>
            </a:r>
            <a:r>
              <a:rPr lang="en-US" dirty="0" smtClean="0">
                <a:solidFill>
                  <a:srgbClr val="FF0000"/>
                </a:solidFill>
              </a:rPr>
              <a:t>) above and in figure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1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[ISSO PU], Also Add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with BIRD181.X, Add definitions of the *_ref terminals: </a:t>
            </a:r>
          </a:p>
          <a:p>
            <a:endParaRPr lang="en-US" sz="18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that, under this keyword, all references to “</a:t>
            </a:r>
            <a:r>
              <a:rPr lang="en-US" sz="22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Pullup_ref</a:t>
            </a:r>
            <a:r>
              <a:rPr lang="en-US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refer to the voltage rail defined by the [Voltage Range] or [Pullup Reference]</a:t>
            </a:r>
            <a:r>
              <a:rPr lang="en-US" sz="2200" b="0" strike="sngStrik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keywords, as appropriate.)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*_ref can be the </a:t>
            </a:r>
            <a:r>
              <a:rPr lang="en-US" dirty="0" err="1" smtClean="0"/>
              <a:t>typ</a:t>
            </a:r>
            <a:r>
              <a:rPr lang="en-US" dirty="0" smtClean="0"/>
              <a:t>/min/max values for the terminal</a:t>
            </a:r>
          </a:p>
          <a:p>
            <a:r>
              <a:rPr lang="en-US" dirty="0" smtClean="0"/>
              <a:t>Or *_ref can be the buffer terminal at the buffer for K-table simulation for a specific corner</a:t>
            </a:r>
          </a:p>
          <a:p>
            <a:r>
              <a:rPr lang="en-US" dirty="0" smtClean="0"/>
              <a:t>Nomenclature issue applies other keywords and figures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19252</TotalTime>
  <Words>1284</Words>
  <Application>Microsoft Office PowerPoint</Application>
  <PresentationFormat>On-screen Show (4:3)</PresentationFormat>
  <Paragraphs>149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BIRD181.1 Terminology Issues  Bob Ross bob@teraspeedlabs.com  IBIS Editorial Task Group March 24, 2017</vt:lpstr>
      <vt:lpstr>Issues and Choices</vt:lpstr>
      <vt:lpstr>BIRD181.X Interaction</vt:lpstr>
      <vt:lpstr>References</vt:lpstr>
      <vt:lpstr>BIRD181.1 I-V Table (orig., newer)</vt:lpstr>
      <vt:lpstr>BIRD181.2 I-V Table (orig., better?)</vt:lpstr>
      <vt:lpstr>[ISSO PU] Figure and Text</vt:lpstr>
      <vt:lpstr>[ISSO PU] Proposed Changes</vt:lpstr>
      <vt:lpstr>[ISSO PU], Also Add</vt:lpstr>
      <vt:lpstr>Conclusion, Questions</vt:lpstr>
      <vt:lpstr>I-V Table Ranges</vt:lpstr>
      <vt:lpstr>I-V Table Ranges</vt:lpstr>
      <vt:lpstr>I-V Table Extraction Ranges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1073</cp:revision>
  <cp:lastPrinted>2014-09-15T17:44:41Z</cp:lastPrinted>
  <dcterms:created xsi:type="dcterms:W3CDTF">2014-08-14T21:20:06Z</dcterms:created>
  <dcterms:modified xsi:type="dcterms:W3CDTF">2017-03-24T16:05:27Z</dcterms:modified>
</cp:coreProperties>
</file>