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344" r:id="rId2"/>
    <p:sldId id="371" r:id="rId3"/>
    <p:sldId id="388" r:id="rId4"/>
    <p:sldId id="389" r:id="rId5"/>
    <p:sldId id="387" r:id="rId6"/>
  </p:sldIdLst>
  <p:sldSz cx="9144000" cy="6858000" type="screen4x3"/>
  <p:notesSz cx="7315200" cy="9601200"/>
  <p:embeddedFontLst>
    <p:embeddedFont>
      <p:font typeface="Gill Sans MT" pitchFamily="34" charset="0"/>
      <p:regular r:id="rId9"/>
      <p:bold r:id="rId10"/>
      <p:italic r:id="rId11"/>
      <p:boldItalic r:id="rId12"/>
    </p:embeddedFont>
  </p:embeddedFont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Gill Sans MT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Gill Sans MT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Gill Sans MT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Gill Sans MT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Gill Sans MT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Gill Sans MT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Gill Sans MT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Gill Sans MT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Gill Sans MT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9FF66"/>
    <a:srgbClr val="FFFF99"/>
    <a:srgbClr val="FF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14" autoAdjust="0"/>
    <p:restoredTop sz="94842" autoAdjust="0"/>
  </p:normalViewPr>
  <p:slideViewPr>
    <p:cSldViewPr>
      <p:cViewPr>
        <p:scale>
          <a:sx n="89" d="100"/>
          <a:sy n="89" d="100"/>
        </p:scale>
        <p:origin x="-918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986" y="-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algn="l" defTabSz="96657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algn="r" defTabSz="96657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l" defTabSz="96657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r" defTabSz="966578">
              <a:defRPr sz="130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742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5163" cy="4587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l" defTabSz="91614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21150" y="0"/>
            <a:ext cx="3208338" cy="4587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defTabSz="91614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23963" y="687388"/>
            <a:ext cx="4881562" cy="3660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188" y="4576763"/>
            <a:ext cx="5341937" cy="4273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4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56700"/>
            <a:ext cx="3205163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l" defTabSz="91614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4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21150" y="9156700"/>
            <a:ext cx="3208338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defTabSz="916148">
              <a:defRPr sz="1200"/>
            </a:lvl1pPr>
          </a:lstStyle>
          <a:p>
            <a:pPr>
              <a:defRPr/>
            </a:pPr>
            <a:fld id="{F12C2D98-DA57-4E64-8441-9806B0E975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3409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 2013 </a:t>
            </a:r>
            <a:r>
              <a:rPr lang="en-US" err="1"/>
              <a:t>Teraspeed</a:t>
            </a:r>
            <a:r>
              <a:rPr lang="en-US"/>
              <a:t> Consulting Group LLC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 2011 </a:t>
            </a:r>
            <a:r>
              <a:rPr lang="en-US" err="1"/>
              <a:t>Teraspeed</a:t>
            </a:r>
            <a:r>
              <a:rPr lang="en-US"/>
              <a:t> Consulting Group LLC 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 2010 Teraspeed Consulting Group LLC 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19431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6769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 2010 Teraspeed Consulting Group LLC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 2013 </a:t>
            </a:r>
            <a:r>
              <a:rPr lang="en-US" err="1"/>
              <a:t>Teraspeed</a:t>
            </a:r>
            <a:r>
              <a:rPr lang="en-US"/>
              <a:t> Consulting Group LLC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 2011 </a:t>
            </a:r>
            <a:r>
              <a:rPr lang="en-US" err="1"/>
              <a:t>Teraspeed</a:t>
            </a:r>
            <a:r>
              <a:rPr lang="en-US"/>
              <a:t> Consulting Group LLC 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 2011 </a:t>
            </a:r>
            <a:r>
              <a:rPr lang="en-US" err="1"/>
              <a:t>Teraspeed</a:t>
            </a:r>
            <a:r>
              <a:rPr lang="en-US"/>
              <a:t> Consulting Group LLC 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marL="171450" indent="-171450">
              <a:buFont typeface="Symbol" pitchFamily="18" charset="2"/>
              <a:buChar char="Ó"/>
              <a:defRPr/>
            </a:lvl1pPr>
          </a:lstStyle>
          <a:p>
            <a:pPr>
              <a:defRPr/>
            </a:pPr>
            <a:r>
              <a:rPr lang="en-US"/>
              <a:t>2013 </a:t>
            </a:r>
            <a:r>
              <a:rPr lang="en-US" err="1"/>
              <a:t>Teraspeed</a:t>
            </a:r>
            <a:r>
              <a:rPr lang="en-US"/>
              <a:t> Consulting Group LLC 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 2012 </a:t>
            </a:r>
            <a:r>
              <a:rPr lang="en-US" err="1"/>
              <a:t>Teraspeed</a:t>
            </a:r>
            <a:r>
              <a:rPr lang="en-US"/>
              <a:t> Consulting Group LLC 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 2011 Teraspeed Consulting Group LLC</a:t>
            </a:r>
            <a:r>
              <a:rPr lang="en-US">
                <a:cs typeface="+mn-cs"/>
              </a:rPr>
              <a:t> 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 2011 </a:t>
            </a:r>
            <a:r>
              <a:rPr lang="en-US" err="1"/>
              <a:t>Teraspeed</a:t>
            </a:r>
            <a:r>
              <a:rPr lang="en-US"/>
              <a:t> Consulting Group LLC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 2011 </a:t>
            </a:r>
            <a:r>
              <a:rPr lang="en-US" err="1"/>
              <a:t>Teraspeed</a:t>
            </a:r>
            <a:r>
              <a:rPr lang="en-US"/>
              <a:t> Consulting Group LLC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38400" y="6248400"/>
            <a:ext cx="42672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b="0">
                <a:cs typeface="Times New Roman" pitchFamily="18" charset="0"/>
                <a:sym typeface="Symbol" pitchFamily="18" charset="2"/>
              </a:defRPr>
            </a:lvl1pPr>
          </a:lstStyle>
          <a:p>
            <a:pPr>
              <a:defRPr/>
            </a:pPr>
            <a:r>
              <a:rPr lang="en-US"/>
              <a:t> 2011 </a:t>
            </a:r>
            <a:r>
              <a:rPr lang="en-US" err="1"/>
              <a:t>Teraspeed</a:t>
            </a:r>
            <a:r>
              <a:rPr lang="en-US"/>
              <a:t> Consulting Group LLC</a:t>
            </a:r>
            <a:r>
              <a:rPr lang="en-US">
                <a:cs typeface="+mn-cs"/>
              </a:rPr>
              <a:t> 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685800" y="62484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1200" b="0">
                <a:solidFill>
                  <a:srgbClr val="186ECC"/>
                </a:solidFill>
              </a:rPr>
              <a:t>Page </a:t>
            </a:r>
            <a:fld id="{1568EB39-6F02-4375-947F-AB6B63E630CD}" type="slidenum">
              <a:rPr lang="en-US" sz="1200" b="0">
                <a:solidFill>
                  <a:srgbClr val="186ECC"/>
                </a:solidFill>
              </a:rPr>
              <a:pPr algn="l"/>
              <a:t>‹#›</a:t>
            </a:fld>
            <a:endParaRPr lang="en-US" sz="1200" b="0">
              <a:solidFill>
                <a:srgbClr val="186ECC"/>
              </a:solidFill>
            </a:endParaRPr>
          </a:p>
        </p:txBody>
      </p:sp>
      <p:grpSp>
        <p:nvGrpSpPr>
          <p:cNvPr id="1030" name="Group 6"/>
          <p:cNvGrpSpPr>
            <a:grpSpLocks/>
          </p:cNvGrpSpPr>
          <p:nvPr/>
        </p:nvGrpSpPr>
        <p:grpSpPr bwMode="auto">
          <a:xfrm>
            <a:off x="7620000" y="5638800"/>
            <a:ext cx="1447800" cy="1143000"/>
            <a:chOff x="672" y="3360"/>
            <a:chExt cx="960" cy="864"/>
          </a:xfrm>
        </p:grpSpPr>
        <p:pic>
          <p:nvPicPr>
            <p:cNvPr id="1031" name="Picture 7" descr="logo2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720" y="3416"/>
              <a:ext cx="864" cy="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672" y="3360"/>
              <a:ext cx="960" cy="8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b"/>
            <a:lstStyle/>
            <a:p>
              <a:pPr algn="r"/>
              <a:r>
                <a:rPr lang="en-US" sz="1200">
                  <a:cs typeface="Times New Roman" pitchFamily="18" charset="0"/>
                </a:rPr>
                <a:t>TERASPEED</a:t>
              </a:r>
            </a:p>
            <a:p>
              <a:pPr algn="r"/>
              <a:r>
                <a:rPr lang="en-US" sz="1200">
                  <a:cs typeface="Times New Roman" pitchFamily="18" charset="0"/>
                </a:rPr>
                <a:t>CONSULTING</a:t>
              </a:r>
            </a:p>
            <a:p>
              <a:pPr algn="r"/>
              <a:r>
                <a:rPr lang="en-US" sz="1200">
                  <a:cs typeface="Times New Roman" pitchFamily="18" charset="0"/>
                </a:rPr>
                <a:t>GROUP</a:t>
              </a:r>
              <a:endParaRPr lang="en-US" sz="12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50" r:id="rId1"/>
    <p:sldLayoutId id="2147484851" r:id="rId2"/>
    <p:sldLayoutId id="2147484852" r:id="rId3"/>
    <p:sldLayoutId id="2147484853" r:id="rId4"/>
    <p:sldLayoutId id="2147484854" r:id="rId5"/>
    <p:sldLayoutId id="2147484855" r:id="rId6"/>
    <p:sldLayoutId id="2147484856" r:id="rId7"/>
    <p:sldLayoutId id="2147484857" r:id="rId8"/>
    <p:sldLayoutId id="2147484858" r:id="rId9"/>
    <p:sldLayoutId id="2147484859" r:id="rId10"/>
    <p:sldLayoutId id="2147484860" r:id="rId11"/>
    <p:sldLayoutId id="2147484861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86E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86ECC"/>
          </a:solidFill>
          <a:latin typeface="Gill Sans M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86ECC"/>
          </a:solidFill>
          <a:latin typeface="Gill Sans M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86ECC"/>
          </a:solidFill>
          <a:latin typeface="Gill Sans M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86ECC"/>
          </a:solidFill>
          <a:latin typeface="Gill Sans M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186ECC"/>
          </a:solidFill>
          <a:latin typeface="Gill Sans M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186ECC"/>
          </a:solidFill>
          <a:latin typeface="Gill Sans M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186ECC"/>
          </a:solidFill>
          <a:latin typeface="Gill Sans M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186ECC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72001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186ECC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3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 2013 Teraspeed Consulting Group LLC 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2133600"/>
          </a:xfrm>
        </p:spPr>
        <p:txBody>
          <a:bodyPr/>
          <a:lstStyle/>
          <a:p>
            <a:pPr eaLnBrk="1" hangingPunct="1"/>
            <a:r>
              <a:rPr lang="en-US" dirty="0" err="1" smtClean="0"/>
              <a:t>Ibischk</a:t>
            </a:r>
            <a:r>
              <a:rPr lang="en-US" dirty="0" smtClean="0"/>
              <a:t> Parser History</a:t>
            </a:r>
            <a:r>
              <a:rPr lang="en-US"/>
              <a:t/>
            </a:r>
            <a:br>
              <a:rPr lang="en-US"/>
            </a:br>
            <a:r>
              <a:rPr lang="en-US" smtClean="0"/>
              <a:t>Since 1993</a:t>
            </a:r>
            <a:endParaRPr lang="en-US" dirty="0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124200"/>
            <a:ext cx="6781800" cy="2438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IBIS Teleconference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July </a:t>
            </a:r>
            <a:r>
              <a:rPr lang="en-US" sz="2400" dirty="0" smtClean="0"/>
              <a:t>19, </a:t>
            </a:r>
            <a:r>
              <a:rPr lang="en-US" sz="2400" dirty="0" smtClean="0"/>
              <a:t>2013</a:t>
            </a:r>
          </a:p>
          <a:p>
            <a:pPr algn="l"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Bob Ross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Teraspeed Consulting Group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 smtClean="0"/>
              <a:t>bob@teraspeed.com</a:t>
            </a:r>
          </a:p>
          <a:p>
            <a:pPr algn="l" eaLnBrk="1" hangingPunct="1">
              <a:lnSpc>
                <a:spcPct val="90000"/>
              </a:lnSpc>
            </a:pPr>
            <a:endParaRPr lang="en-US" sz="1800" dirty="0"/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457200"/>
            <a:ext cx="182880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Ibischk</a:t>
            </a:r>
            <a:r>
              <a:rPr lang="en-US" dirty="0" smtClean="0"/>
              <a:t> Parser Developer Payments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sz="2800" dirty="0" smtClean="0"/>
              <a:t>Parser	Payments	Developer	Licenses</a:t>
            </a:r>
          </a:p>
          <a:p>
            <a:pPr marL="0" indent="0">
              <a:buNone/>
              <a:defRPr/>
            </a:pPr>
            <a:r>
              <a:rPr lang="en-US" sz="2800" dirty="0" err="1" smtClean="0"/>
              <a:t>Ibis_chk</a:t>
            </a:r>
            <a:r>
              <a:rPr lang="en-US" sz="2800" dirty="0" smtClean="0"/>
              <a:t>	$5,00</a:t>
            </a:r>
            <a:r>
              <a:rPr lang="en-US" sz="2800" dirty="0"/>
              <a:t>0</a:t>
            </a:r>
            <a:r>
              <a:rPr lang="en-US" sz="2800" dirty="0" smtClean="0"/>
              <a:t>	Munsey		20</a:t>
            </a:r>
          </a:p>
          <a:p>
            <a:pPr marL="0" indent="0">
              <a:buNone/>
              <a:defRPr/>
            </a:pPr>
            <a:r>
              <a:rPr lang="en-US" sz="2800" dirty="0" smtClean="0"/>
              <a:t>Ibischk2	$10,000	Munsey/Neville	26</a:t>
            </a:r>
          </a:p>
          <a:p>
            <a:pPr marL="0" indent="0">
              <a:buNone/>
              <a:defRPr/>
            </a:pPr>
            <a:r>
              <a:rPr lang="en-US" sz="2800" dirty="0" smtClean="0"/>
              <a:t>Ibischk3	$33,366	Agarwal		18</a:t>
            </a:r>
          </a:p>
          <a:p>
            <a:pPr marL="0" indent="0">
              <a:buNone/>
              <a:defRPr/>
            </a:pPr>
            <a:r>
              <a:rPr lang="en-US" sz="2800" dirty="0" smtClean="0"/>
              <a:t>Ibischk4	$45,000	Agar./Powell/Agar.	16</a:t>
            </a:r>
          </a:p>
          <a:p>
            <a:pPr marL="0" indent="0">
              <a:buNone/>
              <a:defRPr/>
            </a:pPr>
            <a:r>
              <a:rPr lang="en-US" sz="2800" dirty="0" smtClean="0"/>
              <a:t>Ibischk5	$24,000	Agarwal		</a:t>
            </a:r>
            <a:r>
              <a:rPr lang="en-US" sz="2800" dirty="0" smtClean="0"/>
              <a:t>16</a:t>
            </a:r>
            <a:endParaRPr lang="en-US" sz="2800" dirty="0" smtClean="0"/>
          </a:p>
          <a:p>
            <a:pPr marL="0" indent="0">
              <a:buNone/>
              <a:defRPr/>
            </a:pPr>
            <a:r>
              <a:rPr lang="en-US" sz="2800" dirty="0"/>
              <a:t>	</a:t>
            </a:r>
            <a:r>
              <a:rPr lang="en-US" sz="2800" dirty="0" smtClean="0"/>
              <a:t>	=======</a:t>
            </a:r>
          </a:p>
          <a:p>
            <a:pPr marL="0" indent="0">
              <a:buNone/>
              <a:defRPr/>
            </a:pPr>
            <a:r>
              <a:rPr lang="en-US" sz="2800" dirty="0"/>
              <a:t>	</a:t>
            </a:r>
            <a:r>
              <a:rPr lang="en-US" sz="2800" dirty="0" smtClean="0"/>
              <a:t>	$117,366</a:t>
            </a:r>
          </a:p>
        </p:txBody>
      </p:sp>
      <p:sp>
        <p:nvSpPr>
          <p:cNvPr id="15364" name="Footer Placeholder 3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 2013 Teraspeed Consulting Group LLC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Ibischk</a:t>
            </a:r>
            <a:r>
              <a:rPr lang="en-US" dirty="0" smtClean="0"/>
              <a:t> Parser Costs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sz="2800" dirty="0" smtClean="0"/>
              <a:t>Parser	Payments	Licenses	License Cost*</a:t>
            </a:r>
          </a:p>
          <a:p>
            <a:pPr marL="0" indent="0">
              <a:buNone/>
              <a:defRPr/>
            </a:pPr>
            <a:r>
              <a:rPr lang="en-US" sz="2800" dirty="0" err="1" smtClean="0"/>
              <a:t>Ibis_chk</a:t>
            </a:r>
            <a:r>
              <a:rPr lang="en-US" sz="2800" dirty="0" smtClean="0"/>
              <a:t>	$5,000	20		$500</a:t>
            </a:r>
          </a:p>
          <a:p>
            <a:pPr marL="0" indent="0">
              <a:buNone/>
              <a:defRPr/>
            </a:pPr>
            <a:r>
              <a:rPr lang="en-US" sz="2800" dirty="0" smtClean="0"/>
              <a:t>Ibischk2	$10,000	26		$500/750?</a:t>
            </a:r>
          </a:p>
          <a:p>
            <a:pPr marL="0" indent="0">
              <a:buNone/>
              <a:defRPr/>
            </a:pPr>
            <a:r>
              <a:rPr lang="en-US" sz="2800" dirty="0" smtClean="0"/>
              <a:t>Ibischk3	$33,366	18		$2,084</a:t>
            </a:r>
          </a:p>
          <a:p>
            <a:pPr marL="0" indent="0">
              <a:buNone/>
              <a:defRPr/>
            </a:pPr>
            <a:r>
              <a:rPr lang="en-US" sz="2800" dirty="0" smtClean="0"/>
              <a:t>Ibischk4	$45,000	16		$2084/2,500</a:t>
            </a:r>
          </a:p>
          <a:p>
            <a:pPr marL="0" indent="0">
              <a:buNone/>
              <a:defRPr/>
            </a:pPr>
            <a:r>
              <a:rPr lang="en-US" sz="2800" dirty="0" smtClean="0"/>
              <a:t>Ibischk5	$24,000	</a:t>
            </a:r>
            <a:r>
              <a:rPr lang="en-US" sz="2800" dirty="0" smtClean="0"/>
              <a:t>16</a:t>
            </a:r>
            <a:r>
              <a:rPr lang="en-US" sz="2800" dirty="0" smtClean="0"/>
              <a:t>		$2,500</a:t>
            </a:r>
          </a:p>
          <a:p>
            <a:pPr marL="0" indent="0">
              <a:buNone/>
              <a:defRPr/>
            </a:pPr>
            <a:r>
              <a:rPr lang="en-US" sz="2800" dirty="0"/>
              <a:t>	</a:t>
            </a:r>
            <a:r>
              <a:rPr lang="en-US" sz="2800" dirty="0" smtClean="0"/>
              <a:t>	=======			=======</a:t>
            </a:r>
          </a:p>
          <a:p>
            <a:pPr marL="0" indent="0">
              <a:buNone/>
              <a:defRPr/>
            </a:pPr>
            <a:r>
              <a:rPr lang="en-US" sz="2800" dirty="0"/>
              <a:t>	</a:t>
            </a:r>
            <a:r>
              <a:rPr lang="en-US" sz="2800" dirty="0" smtClean="0"/>
              <a:t>	$117,366			~$142,000*</a:t>
            </a:r>
          </a:p>
          <a:p>
            <a:pPr marL="0" indent="0">
              <a:buNone/>
              <a:defRPr/>
            </a:pPr>
            <a:r>
              <a:rPr lang="en-US" sz="2400" dirty="0" smtClean="0"/>
              <a:t>*Some income not accounted for or left at </a:t>
            </a:r>
            <a:r>
              <a:rPr lang="en-US" sz="2400" dirty="0" err="1" smtClean="0"/>
              <a:t>TechAmerica</a:t>
            </a:r>
            <a:endParaRPr lang="en-US" sz="2400" dirty="0" smtClean="0"/>
          </a:p>
        </p:txBody>
      </p:sp>
      <p:sp>
        <p:nvSpPr>
          <p:cNvPr id="15364" name="Footer Placeholder 3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 2013 Teraspeed Consulting Group LLC </a:t>
            </a:r>
          </a:p>
        </p:txBody>
      </p:sp>
    </p:spTree>
    <p:extLst>
      <p:ext uri="{BB962C8B-B14F-4D97-AF65-F5344CB8AC3E}">
        <p14:creationId xmlns:p14="http://schemas.microsoft.com/office/powerpoint/2010/main" val="79931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Ibischk</a:t>
            </a:r>
            <a:r>
              <a:rPr lang="en-US" dirty="0" smtClean="0"/>
              <a:t> Parser Complexity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sz="2800" dirty="0" smtClean="0"/>
              <a:t>Parser	Payments	Licenses	License Cost*</a:t>
            </a:r>
          </a:p>
          <a:p>
            <a:pPr marL="0" indent="0">
              <a:buNone/>
              <a:defRPr/>
            </a:pPr>
            <a:r>
              <a:rPr lang="en-US" sz="2800" dirty="0" err="1" smtClean="0"/>
              <a:t>Ibis_chk</a:t>
            </a:r>
            <a:r>
              <a:rPr lang="en-US" sz="2800" dirty="0" smtClean="0"/>
              <a:t>	$5,000	20		$500</a:t>
            </a:r>
          </a:p>
          <a:p>
            <a:pPr marL="0" indent="0">
              <a:buNone/>
              <a:defRPr/>
            </a:pPr>
            <a:r>
              <a:rPr lang="en-US" sz="2800" dirty="0" smtClean="0"/>
              <a:t>Ibischk2	$10,000	26		$500/750?</a:t>
            </a:r>
          </a:p>
          <a:p>
            <a:pPr marL="0" indent="0">
              <a:buNone/>
              <a:defRPr/>
            </a:pPr>
            <a:r>
              <a:rPr lang="en-US" sz="2800" dirty="0" smtClean="0"/>
              <a:t>Ibischk3	$33,366	18		$2,084</a:t>
            </a:r>
          </a:p>
          <a:p>
            <a:pPr marL="0" indent="0">
              <a:buNone/>
              <a:defRPr/>
            </a:pPr>
            <a:r>
              <a:rPr lang="en-US" sz="2800" dirty="0"/>
              <a:t>	</a:t>
            </a:r>
            <a:r>
              <a:rPr lang="en-US" sz="2800" dirty="0" smtClean="0"/>
              <a:t>-</a:t>
            </a:r>
            <a:r>
              <a:rPr lang="en-US" sz="2800" dirty="0" err="1" smtClean="0"/>
              <a:t>pkg</a:t>
            </a:r>
            <a:r>
              <a:rPr lang="en-US" sz="2800" dirty="0" smtClean="0"/>
              <a:t>, -</a:t>
            </a:r>
            <a:r>
              <a:rPr lang="en-US" sz="2800" dirty="0" err="1" smtClean="0"/>
              <a:t>ebd</a:t>
            </a:r>
            <a:endParaRPr lang="en-US" sz="2800" dirty="0" smtClean="0"/>
          </a:p>
          <a:p>
            <a:pPr marL="0" indent="0">
              <a:buNone/>
              <a:defRPr/>
            </a:pPr>
            <a:r>
              <a:rPr lang="en-US" sz="2800" dirty="0" smtClean="0"/>
              <a:t>Ibischk4	$45,000	16		$2084/2,500</a:t>
            </a:r>
          </a:p>
          <a:p>
            <a:pPr marL="0" indent="0">
              <a:buNone/>
              <a:defRPr/>
            </a:pPr>
            <a:r>
              <a:rPr lang="en-US" sz="2800" dirty="0"/>
              <a:t>	</a:t>
            </a:r>
            <a:r>
              <a:rPr lang="en-US" sz="2800" dirty="0" smtClean="0"/>
              <a:t>multilingual, -caution</a:t>
            </a:r>
          </a:p>
          <a:p>
            <a:pPr marL="0" indent="0">
              <a:buNone/>
              <a:defRPr/>
            </a:pPr>
            <a:r>
              <a:rPr lang="en-US" sz="2800" dirty="0" smtClean="0"/>
              <a:t>Ibischk5	$24,000	</a:t>
            </a:r>
            <a:r>
              <a:rPr lang="en-US" sz="2800" dirty="0" smtClean="0"/>
              <a:t>16</a:t>
            </a:r>
            <a:r>
              <a:rPr lang="en-US" sz="2800" dirty="0" smtClean="0"/>
              <a:t>		$2,500</a:t>
            </a:r>
          </a:p>
          <a:p>
            <a:pPr marL="0" indent="0">
              <a:buNone/>
              <a:defRPr/>
            </a:pPr>
            <a:r>
              <a:rPr lang="en-US" sz="2800" dirty="0" smtClean="0"/>
              <a:t>	-</a:t>
            </a:r>
            <a:r>
              <a:rPr lang="en-US" sz="2800" dirty="0" err="1" smtClean="0"/>
              <a:t>ami</a:t>
            </a:r>
            <a:r>
              <a:rPr lang="en-US" sz="2800" dirty="0" smtClean="0"/>
              <a:t>, notes, -numbered</a:t>
            </a:r>
          </a:p>
        </p:txBody>
      </p:sp>
      <p:sp>
        <p:nvSpPr>
          <p:cNvPr id="15364" name="Footer Placeholder 3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 2013 Teraspeed Consulting Group LLC </a:t>
            </a:r>
          </a:p>
        </p:txBody>
      </p:sp>
    </p:spTree>
    <p:extLst>
      <p:ext uri="{BB962C8B-B14F-4D97-AF65-F5344CB8AC3E}">
        <p14:creationId xmlns:p14="http://schemas.microsoft.com/office/powerpoint/2010/main" val="130110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1200+ Unique Message Strings</a:t>
            </a:r>
            <a:br>
              <a:rPr lang="en-US" sz="3200" dirty="0" smtClean="0"/>
            </a:br>
            <a:r>
              <a:rPr lang="en-US" sz="2000" dirty="0" smtClean="0"/>
              <a:t>http://www.eda.org/ibis/ibischk5/ibischk5_messages_draft2.xlsx</a:t>
            </a:r>
          </a:p>
        </p:txBody>
      </p:sp>
      <p:sp>
        <p:nvSpPr>
          <p:cNvPr id="19459" name="Footer Placeholder 2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 2013 </a:t>
            </a:r>
            <a:r>
              <a:rPr lang="en-US" dirty="0" err="1" smtClean="0"/>
              <a:t>Teraspeed</a:t>
            </a:r>
            <a:r>
              <a:rPr lang="en-US" dirty="0" smtClean="0"/>
              <a:t> Consulting Group LLC </a:t>
            </a:r>
          </a:p>
        </p:txBody>
      </p:sp>
      <p:pic>
        <p:nvPicPr>
          <p:cNvPr id="1946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6600" y="1219200"/>
            <a:ext cx="7669213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raspeed Powerpoint">
  <a:themeElements>
    <a:clrScheme name="Teraspeed Powerpoi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raspeed Powerpoint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ill Sans M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ill Sans MT" pitchFamily="34" charset="0"/>
          </a:defRPr>
        </a:defPPr>
      </a:lstStyle>
    </a:lnDef>
  </a:objectDefaults>
  <a:extraClrSchemeLst>
    <a:extraClrScheme>
      <a:clrScheme name="Teraspeed Powerpoi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raspeed Powerpoin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raspeed Powerpoin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raspeed Powerpoin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raspeed Powerpoin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raspeed Powerpoin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raspeed Powerpoin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Settings\Scott McMorrow\Application Data\Microsoft\Templates\Teraspeed Powerpoint.pot</Template>
  <TotalTime>17005</TotalTime>
  <Words>63</Words>
  <Application>Microsoft Office PowerPoint</Application>
  <PresentationFormat>On-screen Show (4:3)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Symbol</vt:lpstr>
      <vt:lpstr>Gill Sans MT</vt:lpstr>
      <vt:lpstr>Times New Roman</vt:lpstr>
      <vt:lpstr>Teraspeed Powerpoint</vt:lpstr>
      <vt:lpstr>Ibischk Parser History Since 1993</vt:lpstr>
      <vt:lpstr>Ibischk Parser Developer Payments</vt:lpstr>
      <vt:lpstr>Ibischk Parser Costs</vt:lpstr>
      <vt:lpstr>Ibischk Parser Complexity</vt:lpstr>
      <vt:lpstr>1200+ Unique Message Strings http://www.eda.org/ibis/ibischk5/ibischk5_messages_draft2.xlsx</vt:lpstr>
    </vt:vector>
  </TitlesOfParts>
  <Company>Teraspeed Consulting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IBIS</dc:title>
  <dc:creator>Bob Ross</dc:creator>
  <cp:lastModifiedBy>bob</cp:lastModifiedBy>
  <cp:revision>1098</cp:revision>
  <cp:lastPrinted>2012-10-14T20:01:37Z</cp:lastPrinted>
  <dcterms:created xsi:type="dcterms:W3CDTF">2002-08-20T13:19:28Z</dcterms:created>
  <dcterms:modified xsi:type="dcterms:W3CDTF">2013-07-12T21:01:30Z</dcterms:modified>
</cp:coreProperties>
</file>