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93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21C61-0E1B-4BA6-A2A3-1064E3074648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6E9FA-C56B-48AB-8E9E-E2EFB8A5C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89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6E9FA-C56B-48AB-8E9E-E2EFB8A5C1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63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399" y="1712595"/>
            <a:ext cx="6701901" cy="1143000"/>
          </a:xfrm>
          <a:effectLst/>
        </p:spPr>
        <p:txBody>
          <a:bodyPr anchor="ctr"/>
          <a:lstStyle>
            <a:lvl1pPr>
              <a:defRPr sz="3000">
                <a:solidFill>
                  <a:srgbClr val="FF6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971009"/>
            <a:ext cx="6719656" cy="838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0">
                <a:solidFill>
                  <a:srgbClr val="90909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221942" y="1047750"/>
            <a:ext cx="8673484" cy="482038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222829" y="5040352"/>
            <a:ext cx="8681474" cy="960954"/>
          </a:xfrm>
        </p:spPr>
        <p:txBody>
          <a:bodyPr>
            <a:normAutofit/>
          </a:bodyPr>
          <a:lstStyle>
            <a:lvl1pPr algn="ctr">
              <a:buNone/>
              <a:defRPr sz="2400" i="1">
                <a:solidFill>
                  <a:srgbClr val="30C1BE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898" y="59870"/>
            <a:ext cx="8664771" cy="7817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228600" y="1085850"/>
            <a:ext cx="8667750" cy="38195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0818" y="4900475"/>
            <a:ext cx="8664605" cy="113634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898" y="59004"/>
            <a:ext cx="8664771" cy="7826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1"/>
          </p:nvPr>
        </p:nvSpPr>
        <p:spPr>
          <a:xfrm>
            <a:off x="247650" y="1085850"/>
            <a:ext cx="8648700" cy="36195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898" y="59870"/>
            <a:ext cx="8664771" cy="7714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1"/>
          </p:nvPr>
        </p:nvSpPr>
        <p:spPr>
          <a:xfrm>
            <a:off x="247650" y="1085850"/>
            <a:ext cx="8648700" cy="48387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222829" y="5040352"/>
            <a:ext cx="8681474" cy="960954"/>
          </a:xfrm>
        </p:spPr>
        <p:txBody>
          <a:bodyPr>
            <a:normAutofit/>
          </a:bodyPr>
          <a:lstStyle>
            <a:lvl1pPr algn="ctr">
              <a:buNone/>
              <a:defRPr sz="2400" i="1">
                <a:solidFill>
                  <a:srgbClr val="30C1BE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898" y="58138"/>
            <a:ext cx="8664771" cy="783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228600" y="1095375"/>
            <a:ext cx="8667750" cy="37433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0818" y="4900475"/>
            <a:ext cx="8664605" cy="113634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898" y="68528"/>
            <a:ext cx="8664771" cy="7627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228600" y="1066800"/>
            <a:ext cx="8667750" cy="3648076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265591" y="1104900"/>
            <a:ext cx="8620957" cy="48786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41020" y="17490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ctrTitle"/>
          </p:nvPr>
        </p:nvSpPr>
        <p:spPr>
          <a:xfrm flipV="1">
            <a:off x="6972300" y="-96519"/>
            <a:ext cx="701040" cy="45719"/>
          </a:xfrm>
        </p:spPr>
        <p:txBody>
          <a:bodyPr anchor="ctr"/>
          <a:lstStyle>
            <a:lvl1pPr>
              <a:defRPr sz="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541020" y="17490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 userDrawn="1"/>
        </p:nvSpPr>
        <p:spPr bwMode="auto">
          <a:xfrm>
            <a:off x="541020" y="17490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98" y="62344"/>
            <a:ext cx="8664771" cy="7793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46" y="1095375"/>
            <a:ext cx="8674101" cy="4641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68" y="1133474"/>
            <a:ext cx="8668880" cy="368385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222829" y="5040352"/>
            <a:ext cx="8681474" cy="960954"/>
          </a:xfrm>
        </p:spPr>
        <p:txBody>
          <a:bodyPr>
            <a:normAutofit/>
          </a:bodyPr>
          <a:lstStyle>
            <a:lvl1pPr algn="ctr">
              <a:buNone/>
              <a:defRPr sz="2400" i="1">
                <a:solidFill>
                  <a:srgbClr val="30C1BE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667" y="1104900"/>
            <a:ext cx="4176779" cy="4762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2638" y="1104900"/>
            <a:ext cx="4293912" cy="47624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221941" y="1067627"/>
            <a:ext cx="4225771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 algn="ctr"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199" y="1067627"/>
            <a:ext cx="4264982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 algn="ctr">
              <a:buNone/>
              <a:defRPr sz="24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10"/>
          <p:cNvSpPr>
            <a:spLocks noGrp="1"/>
          </p:cNvSpPr>
          <p:nvPr>
            <p:ph sz="half" idx="2"/>
          </p:nvPr>
        </p:nvSpPr>
        <p:spPr>
          <a:xfrm>
            <a:off x="218982" y="2009775"/>
            <a:ext cx="4246485" cy="3964897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7" name="Content Placeholder 12"/>
          <p:cNvSpPr>
            <a:spLocks noGrp="1"/>
          </p:cNvSpPr>
          <p:nvPr>
            <p:ph sz="half" idx="4"/>
          </p:nvPr>
        </p:nvSpPr>
        <p:spPr>
          <a:xfrm>
            <a:off x="4648200" y="2009775"/>
            <a:ext cx="4273858" cy="3964897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04900"/>
            <a:ext cx="5311498" cy="48964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064" y="1095609"/>
            <a:ext cx="3252449" cy="49145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2898" y="70260"/>
            <a:ext cx="8664771" cy="761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2898" y="82384"/>
            <a:ext cx="8664771" cy="7592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217667" y="1095343"/>
            <a:ext cx="4176779" cy="4772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4518025" y="1123949"/>
            <a:ext cx="4359275" cy="477043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222829" y="5040352"/>
            <a:ext cx="8681474" cy="960954"/>
          </a:xfrm>
        </p:spPr>
        <p:txBody>
          <a:bodyPr>
            <a:normAutofit/>
          </a:bodyPr>
          <a:lstStyle>
            <a:lvl1pPr algn="ctr">
              <a:buNone/>
              <a:defRPr sz="2400" i="1">
                <a:solidFill>
                  <a:srgbClr val="30C1BE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221942" y="1076325"/>
            <a:ext cx="8664606" cy="37797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898" y="60736"/>
            <a:ext cx="8664771" cy="7809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0818" y="5038725"/>
            <a:ext cx="8664605" cy="99809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2898" y="71127"/>
            <a:ext cx="8664771" cy="770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221942" y="1066800"/>
            <a:ext cx="8664606" cy="37892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898" y="47747"/>
            <a:ext cx="8664771" cy="79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2446" y="1085849"/>
            <a:ext cx="8674101" cy="4651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6644" y="6588125"/>
            <a:ext cx="6985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/>
            </a:lvl1pPr>
          </a:lstStyle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  <p:sldLayoutId id="2147483951" r:id="rId13"/>
    <p:sldLayoutId id="2147483952" r:id="rId14"/>
    <p:sldLayoutId id="2147483953" r:id="rId15"/>
    <p:sldLayoutId id="2147483954" r:id="rId16"/>
    <p:sldLayoutId id="2147483955" r:id="rId17"/>
    <p:sldLayoutId id="2147483956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75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000"/>
        </a:lnSpc>
        <a:spcBef>
          <a:spcPct val="20000"/>
        </a:spcBef>
        <a:spcAft>
          <a:spcPct val="0"/>
        </a:spcAft>
        <a:buClr>
          <a:srgbClr val="003399"/>
        </a:buClr>
        <a:buSzPct val="90000"/>
        <a:buFont typeface="Symbol" pitchFamily="18" charset="2"/>
        <a:buChar char="-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9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90000"/>
        <a:buFont typeface="Symbol" pitchFamily="18" charset="2"/>
        <a:buChar char="-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90000"/>
        <a:buFont typeface="Symbol" pitchFamily="18" charset="2"/>
        <a:buChar char="-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90000"/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90000"/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90000"/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90000"/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399" y="1712595"/>
            <a:ext cx="7772401" cy="1143000"/>
          </a:xfrm>
        </p:spPr>
        <p:txBody>
          <a:bodyPr/>
          <a:lstStyle/>
          <a:p>
            <a:r>
              <a:rPr lang="en-US" dirty="0" smtClean="0"/>
              <a:t>On non-linear edges and over-clocking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response to AIs taken during the Open IBIS Forum Teleconference by David Banas on April 5, 2013.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1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Definition/illustration of the “shelf”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90600"/>
            <a:ext cx="6553200" cy="48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105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shelf yields a rather interesting impulse response: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85" y="990601"/>
            <a:ext cx="6324600" cy="4572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563880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chemeClr val="accent3"/>
                </a:solidFill>
              </a:rPr>
              <a:t>How can we possibly represent this, using a Ramp-only model?</a:t>
            </a:r>
            <a:endParaRPr lang="en-US" sz="2000" b="1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 was at full output driver saturation.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a more realistic case? Would the shelf still occur, if I were driving 12.5 Gbps, for instance?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35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Yes! Although, it’s not as pronounced.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90599"/>
            <a:ext cx="6705600" cy="500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30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is evidenced by the new effective impulse response: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990600"/>
            <a:ext cx="6735897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31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we need V/T tables, but…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15" y="990601"/>
            <a:ext cx="784017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26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Parser errors are one thing; what about EDA tools?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Simulator A: </a:t>
            </a:r>
            <a:r>
              <a:rPr lang="en-US" dirty="0" smtClean="0">
                <a:solidFill>
                  <a:schemeClr val="accent1"/>
                </a:solidFill>
              </a:rPr>
              <a:t>PASS</a:t>
            </a:r>
          </a:p>
          <a:p>
            <a:r>
              <a:rPr lang="en-US" dirty="0" smtClean="0"/>
              <a:t>Simulator B: </a:t>
            </a:r>
            <a:r>
              <a:rPr lang="en-US" dirty="0" smtClean="0">
                <a:solidFill>
                  <a:schemeClr val="accent1"/>
                </a:solidFill>
              </a:rPr>
              <a:t>PASS</a:t>
            </a:r>
          </a:p>
          <a:p>
            <a:r>
              <a:rPr lang="en-US" dirty="0" smtClean="0"/>
              <a:t>Simulator C: (Stay tuned.)</a:t>
            </a:r>
          </a:p>
          <a:p>
            <a:r>
              <a:rPr lang="en-US" dirty="0" smtClean="0"/>
              <a:t>Note: “PASS” simply means that the typical, gross errors, regarding over-clocked operation, were not observed.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53662"/>
      </p:ext>
    </p:extLst>
  </p:cSld>
  <p:clrMapOvr>
    <a:masterClrMapping/>
  </p:clrMapOvr>
</p:sld>
</file>

<file path=ppt/theme/theme1.xml><?xml version="1.0" encoding="utf-8"?>
<a:theme xmlns:a="http://schemas.openxmlformats.org/drawingml/2006/main" name="Altera_Public">
  <a:themeElements>
    <a:clrScheme name="Altera color">
      <a:dk1>
        <a:sysClr val="windowText" lastClr="000000"/>
      </a:dk1>
      <a:lt1>
        <a:sysClr val="window" lastClr="FFFFFF"/>
      </a:lt1>
      <a:dk2>
        <a:srgbClr val="00319E"/>
      </a:dk2>
      <a:lt2>
        <a:srgbClr val="C0C0C0"/>
      </a:lt2>
      <a:accent1>
        <a:srgbClr val="4F8A10"/>
      </a:accent1>
      <a:accent2>
        <a:srgbClr val="00AEEF"/>
      </a:accent2>
      <a:accent3>
        <a:srgbClr val="0067A6"/>
      </a:accent3>
      <a:accent4>
        <a:srgbClr val="30C1BE"/>
      </a:accent4>
      <a:accent5>
        <a:srgbClr val="FF6600"/>
      </a:accent5>
      <a:accent6>
        <a:srgbClr val="CC0000"/>
      </a:accent6>
      <a:hlink>
        <a:srgbClr val="00AEEF"/>
      </a:hlink>
      <a:folHlink>
        <a:srgbClr val="CC00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003399"/>
        </a:dk2>
        <a:lt2>
          <a:srgbClr val="B2B2B2"/>
        </a:lt2>
        <a:accent1>
          <a:srgbClr val="00A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D2AA"/>
        </a:accent5>
        <a:accent6>
          <a:srgbClr val="E7B900"/>
        </a:accent6>
        <a:hlink>
          <a:srgbClr val="3399FF"/>
        </a:hlink>
        <a:folHlink>
          <a:srgbClr val="E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00267F"/>
        </a:dk2>
        <a:lt2>
          <a:srgbClr val="B2B2B2"/>
        </a:lt2>
        <a:accent1>
          <a:srgbClr val="4F8A10"/>
        </a:accent1>
        <a:accent2>
          <a:srgbClr val="FFF200"/>
        </a:accent2>
        <a:accent3>
          <a:srgbClr val="FFFFFF"/>
        </a:accent3>
        <a:accent4>
          <a:srgbClr val="000000"/>
        </a:accent4>
        <a:accent5>
          <a:srgbClr val="B2C4AA"/>
        </a:accent5>
        <a:accent6>
          <a:srgbClr val="E7DB00"/>
        </a:accent6>
        <a:hlink>
          <a:srgbClr val="00AEEF"/>
        </a:hlink>
        <a:folHlink>
          <a:srgbClr val="C104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00529B"/>
        </a:dk2>
        <a:lt2>
          <a:srgbClr val="B2B2B2"/>
        </a:lt2>
        <a:accent1>
          <a:srgbClr val="4F8A10"/>
        </a:accent1>
        <a:accent2>
          <a:srgbClr val="FFF200"/>
        </a:accent2>
        <a:accent3>
          <a:srgbClr val="FFFFFF"/>
        </a:accent3>
        <a:accent4>
          <a:srgbClr val="000000"/>
        </a:accent4>
        <a:accent5>
          <a:srgbClr val="B2C4AA"/>
        </a:accent5>
        <a:accent6>
          <a:srgbClr val="E7DB00"/>
        </a:accent6>
        <a:hlink>
          <a:srgbClr val="00AEEF"/>
        </a:hlink>
        <a:folHlink>
          <a:srgbClr val="C104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00267F"/>
        </a:dk2>
        <a:lt2>
          <a:srgbClr val="B2B2B2"/>
        </a:lt2>
        <a:accent1>
          <a:srgbClr val="4F8A10"/>
        </a:accent1>
        <a:accent2>
          <a:srgbClr val="30B6B4"/>
        </a:accent2>
        <a:accent3>
          <a:srgbClr val="FFFFFF"/>
        </a:accent3>
        <a:accent4>
          <a:srgbClr val="000000"/>
        </a:accent4>
        <a:accent5>
          <a:srgbClr val="B2C4AA"/>
        </a:accent5>
        <a:accent6>
          <a:srgbClr val="2AA5A3"/>
        </a:accent6>
        <a:hlink>
          <a:srgbClr val="00AEEF"/>
        </a:hlink>
        <a:folHlink>
          <a:srgbClr val="C104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00267F"/>
        </a:dk2>
        <a:lt2>
          <a:srgbClr val="B2B2B2"/>
        </a:lt2>
        <a:accent1>
          <a:srgbClr val="4F8A10"/>
        </a:accent1>
        <a:accent2>
          <a:srgbClr val="30C1BE"/>
        </a:accent2>
        <a:accent3>
          <a:srgbClr val="FFFFFF"/>
        </a:accent3>
        <a:accent4>
          <a:srgbClr val="000000"/>
        </a:accent4>
        <a:accent5>
          <a:srgbClr val="B2C4AA"/>
        </a:accent5>
        <a:accent6>
          <a:srgbClr val="2AAFAC"/>
        </a:accent6>
        <a:hlink>
          <a:srgbClr val="30C1BE"/>
        </a:hlink>
        <a:folHlink>
          <a:srgbClr val="C104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00319E"/>
        </a:dk2>
        <a:lt2>
          <a:srgbClr val="B2B2B2"/>
        </a:lt2>
        <a:accent1>
          <a:srgbClr val="4F8A10"/>
        </a:accent1>
        <a:accent2>
          <a:srgbClr val="30C1BE"/>
        </a:accent2>
        <a:accent3>
          <a:srgbClr val="FFFFFF"/>
        </a:accent3>
        <a:accent4>
          <a:srgbClr val="000000"/>
        </a:accent4>
        <a:accent5>
          <a:srgbClr val="B2C4AA"/>
        </a:accent5>
        <a:accent6>
          <a:srgbClr val="2AAFAC"/>
        </a:accent6>
        <a:hlink>
          <a:srgbClr val="30C1BE"/>
        </a:hlink>
        <a:folHlink>
          <a:srgbClr val="C104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4">
        <a:dk1>
          <a:srgbClr val="000000"/>
        </a:dk1>
        <a:lt1>
          <a:srgbClr val="FFFFFF"/>
        </a:lt1>
        <a:dk2>
          <a:srgbClr val="00319E"/>
        </a:dk2>
        <a:lt2>
          <a:srgbClr val="B2B2B2"/>
        </a:lt2>
        <a:accent1>
          <a:srgbClr val="4F8A10"/>
        </a:accent1>
        <a:accent2>
          <a:srgbClr val="00AEEF"/>
        </a:accent2>
        <a:accent3>
          <a:srgbClr val="FFFFFF"/>
        </a:accent3>
        <a:accent4>
          <a:srgbClr val="000000"/>
        </a:accent4>
        <a:accent5>
          <a:srgbClr val="B2C4AA"/>
        </a:accent5>
        <a:accent6>
          <a:srgbClr val="009DD9"/>
        </a:accent6>
        <a:hlink>
          <a:srgbClr val="30C1BE"/>
        </a:hlink>
        <a:folHlink>
          <a:srgbClr val="C1043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Altera_Public</Template>
  <TotalTime>81</TotalTime>
  <Words>167</Words>
  <Application>Microsoft Office PowerPoint</Application>
  <PresentationFormat>On-screen Show (4:3)</PresentationFormat>
  <Paragraphs>23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Altera_Public</vt:lpstr>
      <vt:lpstr>On non-linear edges and over-clocking</vt:lpstr>
      <vt:lpstr>Definition/illustration of the “shelf”</vt:lpstr>
      <vt:lpstr>The shelf yields a rather interesting impulse response:</vt:lpstr>
      <vt:lpstr>That was at full output driver saturation.</vt:lpstr>
      <vt:lpstr>Yes! Although, it’s not as pronounced.</vt:lpstr>
      <vt:lpstr>As is evidenced by the new effective impulse response:</vt:lpstr>
      <vt:lpstr>So, we need V/T tables, but…</vt:lpstr>
      <vt:lpstr>Parser errors are one thing; what about EDA tools?</vt:lpstr>
    </vt:vector>
  </TitlesOfParts>
  <Company>Altera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non-linear edges and over-clocking</dc:title>
  <dc:creator>David Banas</dc:creator>
  <cp:lastModifiedBy>David Banas</cp:lastModifiedBy>
  <cp:revision>14</cp:revision>
  <dcterms:created xsi:type="dcterms:W3CDTF">2013-04-26T15:39:43Z</dcterms:created>
  <dcterms:modified xsi:type="dcterms:W3CDTF">2013-04-26T17:00:44Z</dcterms:modified>
</cp:coreProperties>
</file>