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99" r:id="rId5"/>
    <p:sldId id="316" r:id="rId6"/>
    <p:sldId id="311" r:id="rId7"/>
    <p:sldId id="321" r:id="rId8"/>
    <p:sldId id="322" r:id="rId9"/>
    <p:sldId id="323" r:id="rId1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DAD"/>
    <a:srgbClr val="0D78C9"/>
    <a:srgbClr val="024C84"/>
    <a:srgbClr val="993200"/>
    <a:srgbClr val="4D4E44"/>
    <a:srgbClr val="176338"/>
    <a:srgbClr val="0F5D3F"/>
    <a:srgbClr val="ABC8D1"/>
    <a:srgbClr val="1B3049"/>
    <a:srgbClr val="5D3E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>
      <p:cViewPr varScale="1">
        <p:scale>
          <a:sx n="81" d="100"/>
          <a:sy n="81" d="100"/>
        </p:scale>
        <p:origin x="396" y="84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664" y="-84"/>
      </p:cViewPr>
      <p:guideLst>
        <p:guide orient="horz" pos="2880"/>
        <p:guide pos="2160"/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5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053241F-7ED4-45AC-844C-15DB0D5F9CCD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3B8C3-A209-4A55-9261-22C2A02B31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8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ackground" descr="bluemes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4067" y="1287"/>
            <a:ext cx="12209092" cy="6856713"/>
          </a:xfrm>
          <a:prstGeom prst="rect">
            <a:avLst/>
          </a:prstGeom>
        </p:spPr>
      </p:pic>
      <p:sp>
        <p:nvSpPr>
          <p:cNvPr id="21" name="Title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1828800"/>
          </a:xfrm>
        </p:spPr>
        <p:txBody>
          <a:bodyPr/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/>
          </p:nvPr>
        </p:nvSpPr>
        <p:spPr>
          <a:xfrm>
            <a:off x="914400" y="3203579"/>
            <a:ext cx="10363200" cy="987425"/>
          </a:xfrm>
        </p:spPr>
        <p:txBody>
          <a:bodyPr>
            <a:normAutofit/>
          </a:bodyPr>
          <a:lstStyle>
            <a:lvl1pPr marL="0" indent="0" algn="l">
              <a:buNone/>
              <a:defRPr sz="1604" b="0">
                <a:solidFill>
                  <a:schemeClr val="tx1"/>
                </a:solidFill>
              </a:defRPr>
            </a:lvl1pPr>
            <a:lvl2pPr marL="458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6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3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9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5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8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66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6" name="GrayLine"/>
          <p:cNvCxnSpPr/>
          <p:nvPr userDrawn="1"/>
        </p:nvCxnSpPr>
        <p:spPr>
          <a:xfrm>
            <a:off x="-4067" y="4376652"/>
            <a:ext cx="12209092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Logo" descr="09_MW_logo_CMYK_REV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30730" y="141139"/>
            <a:ext cx="1620665" cy="320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>
            <a:lvl1pPr>
              <a:defRPr sz="2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>
          <a:xfrm>
            <a:off x="609602" y="1600200"/>
            <a:ext cx="10769600" cy="4648200"/>
          </a:xfrm>
        </p:spPr>
        <p:txBody>
          <a:bodyPr/>
          <a:lstStyle>
            <a:lvl1pPr>
              <a:buSzPct val="75000"/>
              <a:defRPr sz="2400"/>
            </a:lvl1pPr>
            <a:lvl2pPr>
              <a:lnSpc>
                <a:spcPct val="105000"/>
              </a:lnSpc>
              <a:defRPr sz="2000"/>
            </a:lvl2pPr>
            <a:lvl3pPr>
              <a:lnSpc>
                <a:spcPct val="105000"/>
              </a:lnSpc>
              <a:buSzPct val="75000"/>
              <a:defRPr sz="1604"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"/>
          <p:cNvSpPr>
            <a:spLocks noGrp="1"/>
          </p:cNvSpPr>
          <p:nvPr>
            <p:ph type="title"/>
          </p:nvPr>
        </p:nvSpPr>
        <p:spPr>
          <a:xfrm>
            <a:off x="609600" y="457200"/>
            <a:ext cx="9448800" cy="990600"/>
          </a:xfrm>
        </p:spPr>
        <p:txBody>
          <a:bodyPr anchor="t" anchorCtr="0"/>
          <a:lstStyle>
            <a:lvl1pPr algn="l">
              <a:defRPr sz="2800" b="0" i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"/>
          <p:cNvSpPr>
            <a:spLocks noGrp="1"/>
          </p:cNvSpPr>
          <p:nvPr>
            <p:ph sz="half" idx="10" hasCustomPrompt="1"/>
          </p:nvPr>
        </p:nvSpPr>
        <p:spPr>
          <a:xfrm>
            <a:off x="609601" y="2819400"/>
            <a:ext cx="5080001" cy="3200400"/>
          </a:xfrm>
        </p:spPr>
        <p:txBody>
          <a:bodyPr/>
          <a:lstStyle>
            <a:lvl1pPr>
              <a:buClr>
                <a:srgbClr val="125687"/>
              </a:buClr>
              <a:buSzTx/>
              <a:defRPr sz="1800" baseline="0"/>
            </a:lvl1pPr>
            <a:lvl2pPr>
              <a:defRPr sz="1604"/>
            </a:lvl2pPr>
            <a:lvl3pPr>
              <a:buNone/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>
              <a:buClr>
                <a:srgbClr val="125687"/>
              </a:buClr>
              <a:buSzTx/>
            </a:pPr>
            <a:r>
              <a:rPr lang="en-US" dirty="0"/>
              <a:t>Click to add b</a:t>
            </a:r>
            <a:r>
              <a:rPr lang="en-US" sz="1805" dirty="0">
                <a:solidFill>
                  <a:prstClr val="black"/>
                </a:solidFill>
              </a:rPr>
              <a:t>rief summary and benefits of feature (ideally three bullets)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Head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1600200"/>
            <a:ext cx="5080001" cy="838200"/>
          </a:xfrm>
        </p:spPr>
        <p:txBody>
          <a:bodyPr anchor="t"/>
          <a:lstStyle>
            <a:lvl1pPr marL="0" indent="0" algn="l">
              <a:buNone/>
              <a:defRPr sz="2000" b="0" i="0" baseline="0"/>
            </a:lvl1pPr>
          </a:lstStyle>
          <a:p>
            <a:pPr lvl="0"/>
            <a:r>
              <a:rPr lang="en-US" dirty="0"/>
              <a:t>Click to add headline</a:t>
            </a:r>
            <a:r>
              <a:rPr lang="en-US" sz="2005" b="1" dirty="0">
                <a:solidFill>
                  <a:prstClr val="black"/>
                </a:solidFill>
              </a:rPr>
              <a:t> providing value of feature</a:t>
            </a:r>
            <a:endParaRPr lang="en-US" dirty="0"/>
          </a:p>
        </p:txBody>
      </p:sp>
      <p:sp>
        <p:nvSpPr>
          <p:cNvPr id="14" name="ProductName"/>
          <p:cNvSpPr>
            <a:spLocks noGrp="1"/>
          </p:cNvSpPr>
          <p:nvPr>
            <p:ph type="body" sz="half" idx="12" hasCustomPrompt="1"/>
          </p:nvPr>
        </p:nvSpPr>
        <p:spPr>
          <a:xfrm>
            <a:off x="609602" y="6172200"/>
            <a:ext cx="5473700" cy="533400"/>
          </a:xfrm>
        </p:spPr>
        <p:txBody>
          <a:bodyPr anchor="b" anchorCtr="0"/>
          <a:lstStyle>
            <a:lvl1pPr marL="230761" indent="-229170">
              <a:buClrTx/>
              <a:buSzPct val="125000"/>
              <a:buFont typeface="Courier New" pitchFamily="49" charset="0"/>
              <a:buChar char="»"/>
              <a:defRPr sz="1604" b="0"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en-US" dirty="0"/>
              <a:t>Click to add </a:t>
            </a:r>
            <a:r>
              <a:rPr lang="en-US" sz="1604" dirty="0" err="1">
                <a:latin typeface="Courier New" pitchFamily="49" charset="0"/>
                <a:cs typeface="Courier New" pitchFamily="49" charset="0"/>
              </a:rPr>
              <a:t>product_example_name</a:t>
            </a:r>
            <a:r>
              <a:rPr lang="en-US" sz="1604" dirty="0">
                <a:latin typeface="Courier New" pitchFamily="49" charset="0"/>
                <a:cs typeface="Courier New" pitchFamily="49" charset="0"/>
              </a:rPr>
              <a:t>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963084" y="1914529"/>
            <a:ext cx="10363200" cy="1362075"/>
          </a:xfrm>
        </p:spPr>
        <p:txBody>
          <a:bodyPr anchor="t"/>
          <a:lstStyle>
            <a:lvl1pPr algn="ctr">
              <a:defRPr sz="3200" b="0" cap="none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Section Header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LeftContent"/>
          <p:cNvSpPr>
            <a:spLocks noGrp="1"/>
          </p:cNvSpPr>
          <p:nvPr>
            <p:ph sz="half" idx="1"/>
          </p:nvPr>
        </p:nvSpPr>
        <p:spPr>
          <a:xfrm>
            <a:off x="609602" y="1600200"/>
            <a:ext cx="5181600" cy="46481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RightContent"/>
          <p:cNvSpPr>
            <a:spLocks noGrp="1"/>
          </p:cNvSpPr>
          <p:nvPr>
            <p:ph sz="half" idx="2"/>
          </p:nvPr>
        </p:nvSpPr>
        <p:spPr>
          <a:xfrm>
            <a:off x="6197602" y="1600200"/>
            <a:ext cx="5181600" cy="46481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/>
          <p:cNvSpPr txBox="1">
            <a:spLocks noChangeArrowheads="1"/>
          </p:cNvSpPr>
          <p:nvPr userDrawn="1"/>
        </p:nvSpPr>
        <p:spPr bwMode="auto">
          <a:xfrm>
            <a:off x="607484" y="1600200"/>
            <a:ext cx="10765536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Edit</a:t>
            </a:r>
            <a:r>
              <a:rPr lang="en-US" sz="2400" baseline="0" dirty="0">
                <a:latin typeface="Arial" pitchFamily="34" charset="0"/>
                <a:cs typeface="Arial" pitchFamily="34" charset="0"/>
              </a:rPr>
              <a:t> in Slide Master view to 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nter agenda items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Bullet 2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Bullet</a:t>
            </a:r>
            <a:r>
              <a:rPr lang="en-US" sz="2400" baseline="0" dirty="0">
                <a:latin typeface="Arial" pitchFamily="34" charset="0"/>
                <a:cs typeface="Arial" pitchFamily="34" charset="0"/>
              </a:rPr>
              <a:t> 3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baseline="0" dirty="0">
                <a:latin typeface="Arial" pitchFamily="34" charset="0"/>
                <a:cs typeface="Arial" pitchFamily="34" charset="0"/>
              </a:rPr>
              <a:t>Bullet 4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"/>
          <p:cNvSpPr txBox="1">
            <a:spLocks noChangeArrowheads="1"/>
          </p:cNvSpPr>
          <p:nvPr userDrawn="1"/>
        </p:nvSpPr>
        <p:spPr bwMode="auto">
          <a:xfrm>
            <a:off x="607484" y="464695"/>
            <a:ext cx="1076553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0" marR="0" indent="0" algn="l" defTabSz="916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Edit in Slide</a:t>
            </a:r>
            <a:r>
              <a:rPr lang="en-US" sz="2800" b="0" baseline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Master view to e</a:t>
            </a:r>
            <a:r>
              <a:rPr lang="en-US" sz="2800" b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nter agenda</a:t>
            </a:r>
            <a:r>
              <a:rPr lang="en-US" sz="2800" b="0" baseline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title</a:t>
            </a:r>
            <a:endParaRPr lang="en-US" sz="2800" b="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"/>
          <p:cNvSpPr>
            <a:spLocks noGrp="1"/>
          </p:cNvSpPr>
          <p:nvPr>
            <p:ph type="body" idx="1"/>
          </p:nvPr>
        </p:nvSpPr>
        <p:spPr>
          <a:xfrm>
            <a:off x="609602" y="1600200"/>
            <a:ext cx="107696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SlideNumber"/>
          <p:cNvSpPr/>
          <p:nvPr/>
        </p:nvSpPr>
        <p:spPr>
          <a:xfrm>
            <a:off x="11582400" y="6484954"/>
            <a:ext cx="609600" cy="381001"/>
          </a:xfrm>
          <a:prstGeom prst="rect">
            <a:avLst/>
          </a:prstGeom>
          <a:noFill/>
          <a:ln w="12700">
            <a:noFill/>
          </a:ln>
        </p:spPr>
        <p:txBody>
          <a:bodyPr wrap="square" anchor="ctr">
            <a:noAutofit/>
          </a:bodyPr>
          <a:lstStyle/>
          <a:p>
            <a:pPr algn="ctr"/>
            <a:fld id="{47FBD1EF-0801-4063-B668-C71608ACC70F}" type="slidenum">
              <a:rPr kumimoji="0" lang="en-US" sz="1203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algn="ctr"/>
              <a:t>‹#›</a:t>
            </a:fld>
            <a:endParaRPr lang="en-US" sz="1203" b="1" dirty="0">
              <a:solidFill>
                <a:schemeClr val="tx2"/>
              </a:solidFill>
            </a:endParaRPr>
          </a:p>
        </p:txBody>
      </p:sp>
      <p:pic>
        <p:nvPicPr>
          <p:cNvPr id="12" name="Logo" descr="logo647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0679339" y="23675"/>
            <a:ext cx="1327516" cy="3602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Line"/>
          <p:cNvCxnSpPr/>
          <p:nvPr/>
        </p:nvCxnSpPr>
        <p:spPr>
          <a:xfrm rot="10800000" flipV="1">
            <a:off x="229170" y="176521"/>
            <a:ext cx="10297392" cy="211602"/>
          </a:xfrm>
          <a:prstGeom prst="bentConnector3">
            <a:avLst>
              <a:gd name="adj1" fmla="val 100013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9" r:id="rId4"/>
    <p:sldLayoutId id="2147483663" r:id="rId5"/>
    <p:sldLayoutId id="2147483651" r:id="rId6"/>
    <p:sldLayoutId id="2147483652" r:id="rId7"/>
    <p:sldLayoutId id="2147483664" r:id="rId8"/>
  </p:sldLayoutIdLst>
  <p:hf hdr="0" ftr="0" dt="0"/>
  <p:txStyles>
    <p:titleStyle>
      <a:lvl1pPr algn="l" defTabSz="916680" rtl="0" eaLnBrk="1" latinLnBrk="0" hangingPunct="1">
        <a:spcBef>
          <a:spcPct val="0"/>
        </a:spcBef>
        <a:buNone/>
        <a:defRPr sz="2800" b="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3755" indent="-343755" algn="l" defTabSz="91668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4802" indent="-286462" algn="l" defTabSz="91668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5850" indent="-229170" algn="l" defTabSz="91668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16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4190" indent="-229170" algn="l" defTabSz="916680" rtl="0" eaLnBrk="1" latinLnBrk="0" hangingPunct="1">
        <a:spcBef>
          <a:spcPct val="20000"/>
        </a:spcBef>
        <a:buFont typeface="Arial" pitchFamily="34" charset="0"/>
        <a:buNone/>
        <a:defRPr sz="16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62531" indent="-229170" algn="l" defTabSz="91668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14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2087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6pPr>
      <a:lvl7pPr marL="297921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7pPr>
      <a:lvl8pPr marL="343755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8pPr>
      <a:lvl9pPr marL="389589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1pPr>
      <a:lvl2pPr marL="45834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91668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3pPr>
      <a:lvl4pPr marL="137502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4pPr>
      <a:lvl5pPr marL="183336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5pPr>
      <a:lvl6pPr marL="229170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6pPr>
      <a:lvl7pPr marL="275004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7pPr>
      <a:lvl8pPr marL="320838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8pPr>
      <a:lvl9pPr marL="366672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38FD4-50C0-40DD-8377-C309D4E03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BIRD201</a:t>
            </a:r>
            <a:r>
              <a:rPr lang="en-US" dirty="0"/>
              <a:t>/</a:t>
            </a:r>
            <a:r>
              <a:rPr lang="en-US" dirty="0" err="1"/>
              <a:t>BIRD147</a:t>
            </a:r>
            <a:br>
              <a:rPr lang="en-US" dirty="0"/>
            </a:br>
            <a:r>
              <a:rPr lang="en-US" dirty="0"/>
              <a:t>Back-channel Protocol</a:t>
            </a:r>
            <a:br>
              <a:rPr lang="en-US" dirty="0"/>
            </a:br>
            <a:r>
              <a:rPr lang="en-US" dirty="0" err="1"/>
              <a:t>Generic_Tx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5ABDDA-EB53-4091-8FDC-04AB984C1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203579"/>
            <a:ext cx="1752600" cy="987425"/>
          </a:xfrm>
        </p:spPr>
        <p:txBody>
          <a:bodyPr/>
          <a:lstStyle/>
          <a:p>
            <a:r>
              <a:rPr lang="en-US" dirty="0"/>
              <a:t>Walter Katz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0" y="3200399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IBIS-ATM</a:t>
            </a:r>
          </a:p>
          <a:p>
            <a:r>
              <a:rPr lang="en-US" sz="1600" dirty="0">
                <a:latin typeface="Arial" pitchFamily="34" charset="0"/>
                <a:cs typeface="Arial" pitchFamily="34" charset="0"/>
              </a:rPr>
              <a:t>February 4, 2020</a:t>
            </a:r>
          </a:p>
        </p:txBody>
      </p:sp>
    </p:spTree>
    <p:extLst>
      <p:ext uri="{BB962C8B-B14F-4D97-AF65-F5344CB8AC3E}">
        <p14:creationId xmlns:p14="http://schemas.microsoft.com/office/powerpoint/2010/main" val="2825907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74567-F620-4076-A562-0A4328C8B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609600"/>
          </a:xfrm>
        </p:spPr>
        <p:txBody>
          <a:bodyPr/>
          <a:lstStyle/>
          <a:p>
            <a:pPr algn="ctr"/>
            <a:r>
              <a:rPr lang="en-US" dirty="0"/>
              <a:t>General </a:t>
            </a:r>
            <a:r>
              <a:rPr lang="en-US" dirty="0" err="1"/>
              <a:t>fBCI</a:t>
            </a:r>
            <a:r>
              <a:rPr lang="en-US" dirty="0"/>
              <a:t>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5AFB3-22DC-4C01-9F92-11E5F7467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2895600"/>
            <a:ext cx="10769600" cy="3505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Tx_Read</a:t>
            </a:r>
            <a:r>
              <a:rPr lang="en-US" dirty="0"/>
              <a:t> reads Rx rx2tx protocol data,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Tx_Write</a:t>
            </a:r>
            <a:r>
              <a:rPr lang="en-US" dirty="0"/>
              <a:t> writes Tx tx2rx protocol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Rx_Read</a:t>
            </a:r>
            <a:r>
              <a:rPr lang="en-US" dirty="0"/>
              <a:t> reads Tx tx2rx protocol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Rx_Write</a:t>
            </a:r>
            <a:r>
              <a:rPr lang="en-US" dirty="0"/>
              <a:t> writes Rx rx2tx protocol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dirty="0" err="1"/>
              <a:t>BCI_State</a:t>
            </a:r>
            <a:r>
              <a:rPr lang="en-US" dirty="0"/>
              <a:t> is still “Training” then go to Step 1 above.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C28F27-7BC4-4FF5-B632-3B0C8F729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437" y="1066800"/>
            <a:ext cx="90011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96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653F9-B1AD-42EF-B289-6738336DA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685800"/>
          </a:xfrm>
        </p:spPr>
        <p:txBody>
          <a:bodyPr/>
          <a:lstStyle/>
          <a:p>
            <a:r>
              <a:rPr lang="en-US" dirty="0"/>
              <a:t>What the Tx tells the Rx First Time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657AC-CC00-496A-A11E-A4B0E9082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143000"/>
            <a:ext cx="10769600" cy="5562600"/>
          </a:xfrm>
        </p:spPr>
        <p:txBody>
          <a:bodyPr/>
          <a:lstStyle/>
          <a:p>
            <a:pPr marL="997" indent="0">
              <a:buNone/>
            </a:pPr>
            <a:r>
              <a:rPr lang="en-US" sz="2000" dirty="0"/>
              <a:t>(BCI	 </a:t>
            </a:r>
          </a:p>
          <a:p>
            <a:pPr marL="402044" lvl="1" indent="0">
              <a:buNone/>
            </a:pPr>
            <a:r>
              <a:rPr lang="en-US" dirty="0"/>
              <a:t>(BCI_State “Training”)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WhoAmI</a:t>
            </a:r>
            <a:r>
              <a:rPr lang="en-US" dirty="0"/>
              <a:t> “Tx”)</a:t>
            </a:r>
          </a:p>
          <a:p>
            <a:pPr marL="402044" lvl="1" indent="0">
              <a:buNone/>
            </a:pPr>
            <a:r>
              <a:rPr lang="en-US" dirty="0"/>
              <a:t>(Sequence “1”)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Pre_cursor_taps</a:t>
            </a:r>
            <a:r>
              <a:rPr lang="en-US" dirty="0"/>
              <a:t> 1)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Post_cursor_taps</a:t>
            </a:r>
            <a:r>
              <a:rPr lang="en-US" dirty="0"/>
              <a:t> 2)</a:t>
            </a:r>
          </a:p>
          <a:p>
            <a:pPr marL="402044" lvl="1" indent="0">
              <a:buNone/>
            </a:pPr>
            <a:r>
              <a:rPr lang="en-US" dirty="0"/>
              <a:t>(Taps</a:t>
            </a:r>
          </a:p>
          <a:p>
            <a:pPr marL="402045" lvl="1" indent="0">
              <a:buNone/>
            </a:pPr>
            <a:r>
              <a:rPr lang="en-US" dirty="0"/>
              <a:t>       (-1  0 -5 0 .01)    |  &lt;tap #&gt; &lt;current register value&gt; &lt;min register value&gt; </a:t>
            </a:r>
          </a:p>
          <a:p>
            <a:pPr marL="402045" lvl="1" indent="0">
              <a:buNone/>
            </a:pPr>
            <a:r>
              <a:rPr lang="en-US" dirty="0"/>
              <a:t>                                    &lt;max register value&gt; &lt;current analog tap value&gt;</a:t>
            </a:r>
          </a:p>
          <a:p>
            <a:pPr marL="402045" lvl="1" indent="0">
              <a:buNone/>
            </a:pPr>
            <a:r>
              <a:rPr lang="en-US" dirty="0"/>
              <a:t>       (1 0 -20 0 .01)</a:t>
            </a:r>
          </a:p>
          <a:p>
            <a:pPr marL="402045" lvl="1" indent="0">
              <a:buNone/>
            </a:pPr>
            <a:r>
              <a:rPr lang="en-US" dirty="0"/>
              <a:t>       (2 0 -10 0 .01)))</a:t>
            </a:r>
          </a:p>
          <a:p>
            <a:pPr marL="997" indent="0">
              <a:buNone/>
            </a:pPr>
            <a:endParaRPr lang="en-US" sz="2000" dirty="0"/>
          </a:p>
          <a:p>
            <a:pPr marL="997" indent="0">
              <a:buNone/>
            </a:pPr>
            <a:r>
              <a:rPr lang="en-US" sz="2000" dirty="0"/>
              <a:t>(BCI	 </a:t>
            </a:r>
          </a:p>
          <a:p>
            <a:pPr marL="402044" lvl="1" indent="0">
              <a:buNone/>
            </a:pPr>
            <a:r>
              <a:rPr lang="en-US" dirty="0"/>
              <a:t>(BCI_State “Training”)(</a:t>
            </a:r>
            <a:r>
              <a:rPr lang="en-US" dirty="0" err="1"/>
              <a:t>WhoAmI</a:t>
            </a:r>
            <a:r>
              <a:rPr lang="en-US" dirty="0"/>
              <a:t> “Tx”)(Sequence “1”)(</a:t>
            </a:r>
            <a:r>
              <a:rPr lang="en-US" dirty="0" err="1"/>
              <a:t>Pre_cursor_taps</a:t>
            </a:r>
            <a:r>
              <a:rPr lang="en-US" dirty="0"/>
              <a:t> 1)(</a:t>
            </a:r>
            <a:r>
              <a:rPr lang="en-US" dirty="0" err="1"/>
              <a:t>Post_cursor_taps</a:t>
            </a:r>
            <a:r>
              <a:rPr lang="en-US" dirty="0"/>
              <a:t> 2)Taps((-1  0 -5 0 .01)(1 0 -20 0 .01)(2 0 -10 0 .01)))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3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653F9-B1AD-42EF-B289-6738336DA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685800"/>
          </a:xfrm>
        </p:spPr>
        <p:txBody>
          <a:bodyPr/>
          <a:lstStyle/>
          <a:p>
            <a:r>
              <a:rPr lang="en-US" dirty="0"/>
              <a:t>What the Rx tells the Tx Every Time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657AC-CC00-496A-A11E-A4B0E9082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143000"/>
            <a:ext cx="10769600" cy="5410200"/>
          </a:xfrm>
        </p:spPr>
        <p:txBody>
          <a:bodyPr/>
          <a:lstStyle/>
          <a:p>
            <a:pPr marL="997" indent="0">
              <a:buNone/>
            </a:pPr>
            <a:r>
              <a:rPr lang="en-US" sz="2000" dirty="0"/>
              <a:t>(BCI	 </a:t>
            </a:r>
          </a:p>
          <a:p>
            <a:pPr marL="402044" lvl="1" indent="0">
              <a:buNone/>
            </a:pPr>
            <a:r>
              <a:rPr lang="en-US" dirty="0"/>
              <a:t>(BCI_State “Training”)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WhoAmI</a:t>
            </a:r>
            <a:r>
              <a:rPr lang="en-US" dirty="0"/>
              <a:t> “Rx”)</a:t>
            </a:r>
          </a:p>
          <a:p>
            <a:pPr marL="402044" lvl="1" indent="0">
              <a:buNone/>
            </a:pPr>
            <a:r>
              <a:rPr lang="en-US" dirty="0"/>
              <a:t>(Sequence “2”)       | always one more then (Sequence from last Tx output</a:t>
            </a:r>
          </a:p>
          <a:p>
            <a:pPr marL="402045" lvl="1" indent="0">
              <a:buNone/>
            </a:pPr>
            <a:r>
              <a:rPr lang="en-US" dirty="0"/>
              <a:t>(</a:t>
            </a:r>
            <a:r>
              <a:rPr lang="en-US" dirty="0" err="1"/>
              <a:t>Taps_Register</a:t>
            </a:r>
            <a:endParaRPr lang="en-US" dirty="0"/>
          </a:p>
          <a:p>
            <a:pPr marL="402045" lvl="1" indent="0">
              <a:buNone/>
            </a:pPr>
            <a:r>
              <a:rPr lang="en-US" dirty="0"/>
              <a:t>     (-1  -1)    |  Requested tap-1 register value = -1</a:t>
            </a:r>
          </a:p>
          <a:p>
            <a:pPr marL="402045" lvl="1" indent="0">
              <a:buNone/>
            </a:pPr>
            <a:r>
              <a:rPr lang="en-US" dirty="0"/>
              <a:t>     (1 -4)   |  Requested </a:t>
            </a:r>
            <a:r>
              <a:rPr lang="en-US" dirty="0" err="1"/>
              <a:t>tap1</a:t>
            </a:r>
            <a:r>
              <a:rPr lang="en-US" dirty="0"/>
              <a:t>  register value  = -4</a:t>
            </a:r>
          </a:p>
          <a:p>
            <a:pPr marL="402045" lvl="1" indent="0">
              <a:buNone/>
            </a:pPr>
            <a:r>
              <a:rPr lang="en-US" dirty="0"/>
              <a:t>     (2 -2)))   | Requested </a:t>
            </a:r>
            <a:r>
              <a:rPr lang="en-US" dirty="0" err="1"/>
              <a:t>tap2</a:t>
            </a:r>
            <a:r>
              <a:rPr lang="en-US" dirty="0"/>
              <a:t> register value  = -2</a:t>
            </a:r>
            <a:endParaRPr lang="en-US" sz="2000" dirty="0"/>
          </a:p>
          <a:p>
            <a:pPr marL="997" indent="0">
              <a:buNone/>
            </a:pPr>
            <a:r>
              <a:rPr lang="en-US" sz="2000" dirty="0"/>
              <a:t>(BCI	 </a:t>
            </a:r>
          </a:p>
          <a:p>
            <a:pPr marL="402044" lvl="1" indent="0">
              <a:buNone/>
            </a:pPr>
            <a:r>
              <a:rPr lang="en-US" dirty="0"/>
              <a:t>(BCI_State “Training”)(</a:t>
            </a:r>
            <a:r>
              <a:rPr lang="en-US" dirty="0" err="1"/>
              <a:t>WhoAmI</a:t>
            </a:r>
            <a:r>
              <a:rPr lang="en-US" dirty="0"/>
              <a:t> “Rx”)(Sequence “2”) (</a:t>
            </a:r>
            <a:r>
              <a:rPr lang="en-US" dirty="0" err="1"/>
              <a:t>Taps_Register</a:t>
            </a:r>
            <a:r>
              <a:rPr lang="en-US" dirty="0"/>
              <a:t> (-1  -1) (1 -4) (2 -2))</a:t>
            </a:r>
          </a:p>
          <a:p>
            <a:pPr marL="402044" lvl="1" indent="0">
              <a:buNone/>
            </a:pPr>
            <a:endParaRPr lang="en-US" dirty="0"/>
          </a:p>
          <a:p>
            <a:pPr marL="997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45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653F9-B1AD-42EF-B289-6738336DA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685800"/>
          </a:xfrm>
        </p:spPr>
        <p:txBody>
          <a:bodyPr/>
          <a:lstStyle/>
          <a:p>
            <a:r>
              <a:rPr lang="en-US" dirty="0"/>
              <a:t>What the Rx tells the Tx Every Time (alternatives)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657AC-CC00-496A-A11E-A4B0E9082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143000"/>
            <a:ext cx="10769600" cy="5410200"/>
          </a:xfrm>
        </p:spPr>
        <p:txBody>
          <a:bodyPr/>
          <a:lstStyle/>
          <a:p>
            <a:pPr marL="997" indent="0">
              <a:buNone/>
            </a:pPr>
            <a:r>
              <a:rPr lang="en-US" dirty="0"/>
              <a:t>(BCI	 </a:t>
            </a:r>
          </a:p>
          <a:p>
            <a:pPr marL="402044" lvl="1" indent="0">
              <a:buNone/>
            </a:pPr>
            <a:r>
              <a:rPr lang="en-US" sz="2400" dirty="0"/>
              <a:t>(BCI_State “Training”)(</a:t>
            </a:r>
            <a:r>
              <a:rPr lang="en-US" sz="2400" dirty="0" err="1"/>
              <a:t>WhoAmI</a:t>
            </a:r>
            <a:r>
              <a:rPr lang="en-US" sz="2400" dirty="0"/>
              <a:t> “Rx”)(Sequence “2”) (</a:t>
            </a:r>
            <a:r>
              <a:rPr lang="en-US" sz="2400" dirty="0" err="1"/>
              <a:t>Taps_Register</a:t>
            </a:r>
            <a:r>
              <a:rPr lang="en-US" sz="2400" dirty="0"/>
              <a:t> (-1  -1) (1 -4) (2 -2))</a:t>
            </a:r>
          </a:p>
          <a:p>
            <a:pPr marL="402044" lvl="1" indent="0">
              <a:buNone/>
            </a:pPr>
            <a:endParaRPr lang="en-US" sz="2400" dirty="0"/>
          </a:p>
          <a:p>
            <a:pPr marL="997" indent="0">
              <a:buNone/>
            </a:pPr>
            <a:r>
              <a:rPr lang="en-US" dirty="0"/>
              <a:t>(BCI	 </a:t>
            </a:r>
          </a:p>
          <a:p>
            <a:pPr marL="402044" lvl="1" indent="0">
              <a:buNone/>
            </a:pPr>
            <a:r>
              <a:rPr lang="en-US" sz="2400" dirty="0"/>
              <a:t>(BCI_State “Training”)(</a:t>
            </a:r>
            <a:r>
              <a:rPr lang="en-US" sz="2400" dirty="0" err="1"/>
              <a:t>WhoAmI</a:t>
            </a:r>
            <a:r>
              <a:rPr lang="en-US" sz="2400" dirty="0"/>
              <a:t> “Rx”)(Sequence “2”) (</a:t>
            </a:r>
            <a:r>
              <a:rPr lang="en-US" sz="2400" dirty="0" err="1"/>
              <a:t>Taps_Value</a:t>
            </a:r>
            <a:r>
              <a:rPr lang="en-US" sz="2400" dirty="0"/>
              <a:t> (-1  -.01) (1 -.04) (2 -.02))</a:t>
            </a:r>
          </a:p>
          <a:p>
            <a:pPr marL="402044" lvl="1" indent="0">
              <a:buNone/>
            </a:pPr>
            <a:endParaRPr lang="en-US" sz="2400" dirty="0"/>
          </a:p>
          <a:p>
            <a:pPr marL="997" indent="0">
              <a:buNone/>
            </a:pPr>
            <a:r>
              <a:rPr lang="en-US" dirty="0"/>
              <a:t>(BCI	 </a:t>
            </a:r>
          </a:p>
          <a:p>
            <a:pPr marL="402044" lvl="1" indent="0">
              <a:buNone/>
            </a:pPr>
            <a:r>
              <a:rPr lang="en-US" sz="2400" dirty="0"/>
              <a:t>(BCI_State “Training”)(</a:t>
            </a:r>
            <a:r>
              <a:rPr lang="en-US" sz="2400" dirty="0" err="1"/>
              <a:t>WhoAmI</a:t>
            </a:r>
            <a:r>
              <a:rPr lang="en-US" sz="2400" dirty="0"/>
              <a:t> “Rx”)(Sequence “2”) (</a:t>
            </a:r>
            <a:r>
              <a:rPr lang="en-US" sz="2400" dirty="0" err="1"/>
              <a:t>Taps_Increment</a:t>
            </a:r>
            <a:r>
              <a:rPr lang="en-US" sz="2400" dirty="0"/>
              <a:t> (-1  -1) (1 -1) (2 -1))</a:t>
            </a:r>
          </a:p>
          <a:p>
            <a:pPr marL="402044" lvl="1" indent="0">
              <a:buNone/>
            </a:pPr>
            <a:endParaRPr lang="en-US" dirty="0"/>
          </a:p>
          <a:p>
            <a:pPr marL="997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0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653F9-B1AD-42EF-B289-6738336DA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685800"/>
          </a:xfrm>
        </p:spPr>
        <p:txBody>
          <a:bodyPr/>
          <a:lstStyle/>
          <a:p>
            <a:r>
              <a:rPr lang="en-US" dirty="0"/>
              <a:t>What the Tx tells the Rx After First Time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657AC-CC00-496A-A11E-A4B0E9082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143000"/>
            <a:ext cx="10769600" cy="5562600"/>
          </a:xfrm>
        </p:spPr>
        <p:txBody>
          <a:bodyPr/>
          <a:lstStyle/>
          <a:p>
            <a:pPr marL="997" indent="0">
              <a:buNone/>
            </a:pPr>
            <a:r>
              <a:rPr lang="en-US" sz="2000" dirty="0"/>
              <a:t>(BCI	 </a:t>
            </a:r>
          </a:p>
          <a:p>
            <a:pPr marL="402044" lvl="1" indent="0">
              <a:buNone/>
            </a:pPr>
            <a:r>
              <a:rPr lang="en-US" dirty="0"/>
              <a:t>(BCI_State “Training”)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WhoAmI</a:t>
            </a:r>
            <a:r>
              <a:rPr lang="en-US" dirty="0"/>
              <a:t> “Tx”)</a:t>
            </a:r>
          </a:p>
          <a:p>
            <a:pPr marL="402044" lvl="1" indent="0">
              <a:buNone/>
            </a:pPr>
            <a:r>
              <a:rPr lang="en-US" dirty="0"/>
              <a:t>(Sequence “3”)</a:t>
            </a:r>
          </a:p>
          <a:p>
            <a:pPr marL="402044" lvl="1" indent="0">
              <a:buNone/>
            </a:pPr>
            <a:r>
              <a:rPr lang="en-US" dirty="0"/>
              <a:t>(Taps</a:t>
            </a:r>
          </a:p>
          <a:p>
            <a:pPr marL="402045" lvl="1" indent="0">
              <a:buNone/>
            </a:pPr>
            <a:r>
              <a:rPr lang="en-US" dirty="0"/>
              <a:t>       (-1  -1 -.01)    |  &lt;tap #&gt; &lt;current register value&gt; &lt;current analog tap value&gt;</a:t>
            </a:r>
          </a:p>
          <a:p>
            <a:pPr marL="402045" lvl="1" indent="0">
              <a:buNone/>
            </a:pPr>
            <a:r>
              <a:rPr lang="en-US" dirty="0"/>
              <a:t>       (1 -4 -.04)</a:t>
            </a:r>
          </a:p>
          <a:p>
            <a:pPr marL="402045" lvl="1" indent="0">
              <a:buNone/>
            </a:pPr>
            <a:r>
              <a:rPr lang="en-US" dirty="0"/>
              <a:t>       (2 -2 -.02)))</a:t>
            </a:r>
          </a:p>
          <a:p>
            <a:pPr marL="997" indent="0">
              <a:buNone/>
            </a:pPr>
            <a:endParaRPr lang="en-US" sz="2000" dirty="0"/>
          </a:p>
          <a:p>
            <a:pPr marL="997" indent="0">
              <a:buNone/>
            </a:pPr>
            <a:r>
              <a:rPr lang="en-US" sz="2000" dirty="0"/>
              <a:t>(BCI	 </a:t>
            </a:r>
          </a:p>
          <a:p>
            <a:pPr marL="402044" lvl="1" indent="0">
              <a:buNone/>
            </a:pPr>
            <a:r>
              <a:rPr lang="en-US" dirty="0"/>
              <a:t>(BCI_State “Training”) (</a:t>
            </a:r>
            <a:r>
              <a:rPr lang="en-US" dirty="0" err="1"/>
              <a:t>WhoAmI</a:t>
            </a:r>
            <a:r>
              <a:rPr lang="en-US" dirty="0"/>
              <a:t> “Tx”) (Sequence “3”) (Taps (-1  -1 -.01)(1 -4 -.04) (2 -2 -.02)))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33275"/>
      </p:ext>
    </p:extLst>
  </p:cSld>
  <p:clrMapOvr>
    <a:masterClrMapping/>
  </p:clrMapOvr>
</p:sld>
</file>

<file path=ppt/theme/theme1.xml><?xml version="1.0" encoding="utf-8"?>
<a:theme xmlns:a="http://schemas.openxmlformats.org/drawingml/2006/main" name="MW_Public_widescreen">
  <a:themeElements>
    <a:clrScheme name="TMW_PPT">
      <a:dk1>
        <a:sysClr val="windowText" lastClr="000000"/>
      </a:dk1>
      <a:lt1>
        <a:sysClr val="window" lastClr="FFFFFF"/>
      </a:lt1>
      <a:dk2>
        <a:srgbClr val="125687"/>
      </a:dk2>
      <a:lt2>
        <a:srgbClr val="EEECE1"/>
      </a:lt2>
      <a:accent1>
        <a:srgbClr val="95B3D7"/>
      </a:accent1>
      <a:accent2>
        <a:srgbClr val="781414"/>
      </a:accent2>
      <a:accent3>
        <a:srgbClr val="697819"/>
      </a:accent3>
      <a:accent4>
        <a:srgbClr val="D27809"/>
      </a:accent4>
      <a:accent5>
        <a:srgbClr val="BFBFBF"/>
      </a:accent5>
      <a:accent6>
        <a:srgbClr val="E5DD9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b="1" dirty="0" smtClean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3" id="{6F5C3A85-E13B-0B47-A520-CAFA75C5D439}" vid="{233173AB-C6A1-5A45-B081-6FA1C2CAE7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E9E787271C7045AEFF8E58F0A8236E" ma:contentTypeVersion="13" ma:contentTypeDescription="Create a new document." ma:contentTypeScope="" ma:versionID="2d23a692b0eb3b50cd985edc9f8b1fdb">
  <xsd:schema xmlns:xsd="http://www.w3.org/2001/XMLSchema" xmlns:xs="http://www.w3.org/2001/XMLSchema" xmlns:p="http://schemas.microsoft.com/office/2006/metadata/properties" xmlns:ns3="24a152e1-44d8-474f-885d-964efc1d445b" xmlns:ns4="2c7589f5-9f0d-448c-b532-b179da2a1a39" targetNamespace="http://schemas.microsoft.com/office/2006/metadata/properties" ma:root="true" ma:fieldsID="1a1d5b1e39067674af99b8a7e89e2c34" ns3:_="" ns4:_="">
    <xsd:import namespace="24a152e1-44d8-474f-885d-964efc1d445b"/>
    <xsd:import namespace="2c7589f5-9f0d-448c-b532-b179da2a1a3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a152e1-44d8-474f-885d-964efc1d44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589f5-9f0d-448c-b532-b179da2a1a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573035-DBD5-46FF-A026-571AC4606B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a152e1-44d8-474f-885d-964efc1d445b"/>
    <ds:schemaRef ds:uri="2c7589f5-9f0d-448c-b532-b179da2a1a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61DF2E-245C-45DF-A9A5-EABECEA429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851B7-D313-4E85-A1E0-5976CFE11EC3}">
  <ds:schemaRefs>
    <ds:schemaRef ds:uri="http://schemas.microsoft.com/office/2006/documentManagement/types"/>
    <ds:schemaRef ds:uri="http://schemas.microsoft.com/office/infopath/2007/PartnerControls"/>
    <ds:schemaRef ds:uri="24a152e1-44d8-474f-885d-964efc1d445b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2c7589f5-9f0d-448c-b532-b179da2a1a3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572</TotalTime>
  <Words>598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MW_Public_widescreen</vt:lpstr>
      <vt:lpstr>BIRD201/BIRD147 Back-channel Protocol Generic_Tx</vt:lpstr>
      <vt:lpstr>General fBCI Flow</vt:lpstr>
      <vt:lpstr>What the Tx tells the Rx First Time </vt:lpstr>
      <vt:lpstr>What the Rx tells the Tx Every Time </vt:lpstr>
      <vt:lpstr>What the Rx tells the Tx Every Time (alternatives) </vt:lpstr>
      <vt:lpstr>What the Tx tells the Rx After First Time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1: AMI ACCESSIBILITY</dc:title>
  <dc:creator>Barry Katz</dc:creator>
  <cp:keywords>Version 19.0</cp:keywords>
  <cp:lastModifiedBy>Walter Katz</cp:lastModifiedBy>
  <cp:revision>51</cp:revision>
  <cp:lastPrinted>2020-01-24T03:52:17Z</cp:lastPrinted>
  <dcterms:created xsi:type="dcterms:W3CDTF">2019-12-10T20:43:24Z</dcterms:created>
  <dcterms:modified xsi:type="dcterms:W3CDTF">2020-02-11T13:00:51Z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0x01010052E9E787271C7045AEFF8E58F0A8236E</vt:lpwstr>
  </property>
  <property fmtid="{D5CDD505-2E9C-101B-9397-08002B2CF9AE}" pid="4" name="Order">
    <vt:r8>47491500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</Properties>
</file>