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10" r:id="rId2"/>
    <p:sldId id="324" r:id="rId3"/>
    <p:sldId id="316" r:id="rId4"/>
  </p:sldIdLst>
  <p:sldSz cx="9144000" cy="6858000" type="screen4x3"/>
  <p:notesSz cx="9236075" cy="7010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208">
          <p15:clr>
            <a:srgbClr val="A4A3A4"/>
          </p15:clr>
        </p15:guide>
        <p15:guide id="2" pos="2909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katz" initials="wmk" lastIdx="1" clrIdx="0">
    <p:extLst>
      <p:ext uri="{19B8F6BF-5375-455C-9EA6-DF929625EA0E}">
        <p15:presenceInfo xmlns:p15="http://schemas.microsoft.com/office/powerpoint/2012/main" userId="wkatz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336699"/>
    <a:srgbClr val="85AED7"/>
    <a:srgbClr val="2B5681"/>
    <a:srgbClr val="E8F0F8"/>
    <a:srgbClr val="E2ECF6"/>
    <a:srgbClr val="D6E4F2"/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00" autoAdjust="0"/>
    <p:restoredTop sz="94591" autoAdjust="0"/>
  </p:normalViewPr>
  <p:slideViewPr>
    <p:cSldViewPr snapToGrid="0">
      <p:cViewPr varScale="1">
        <p:scale>
          <a:sx n="107" d="100"/>
          <a:sy n="107" d="100"/>
        </p:scale>
        <p:origin x="126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46"/>
    </p:cViewPr>
  </p:sorterViewPr>
  <p:notesViewPr>
    <p:cSldViewPr snapToGrid="0">
      <p:cViewPr varScale="1">
        <p:scale>
          <a:sx n="95" d="100"/>
          <a:sy n="95" d="100"/>
        </p:scale>
        <p:origin x="-2514" y="-96"/>
      </p:cViewPr>
      <p:guideLst>
        <p:guide orient="horz" pos="2208"/>
        <p:guide pos="290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notesMaster" Target="notesMasters/notesMaster1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301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231639" y="0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301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658664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231639" y="6658664"/>
            <a:ext cx="4002299" cy="3505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85C0540-2735-4C90-A6E9-E5B1908156F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8255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233776" y="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65438" y="525463"/>
            <a:ext cx="3505200" cy="26289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31477" y="3329940"/>
            <a:ext cx="6773122" cy="3154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65988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233776" y="6659880"/>
            <a:ext cx="4002299" cy="3505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830" tIns="46415" rIns="92830" bIns="46415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74CE81C-62CF-4B7A-9580-ADF406D9421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4533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80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90600" y="1981200"/>
            <a:ext cx="7772400" cy="685800"/>
          </a:xfrm>
        </p:spPr>
        <p:txBody>
          <a:bodyPr/>
          <a:lstStyle>
            <a:lvl1pPr algn="ctr">
              <a:defRPr b="1"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76400" y="2971800"/>
            <a:ext cx="6400800" cy="990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/>
              <a:t>	 	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3337449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52400"/>
            <a:ext cx="7010400" cy="9144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143000" y="1295400"/>
            <a:ext cx="3505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1295400"/>
            <a:ext cx="3505200" cy="45720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/>
              <a:t>	 	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568779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152400"/>
            <a:ext cx="7010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43000" y="1295400"/>
            <a:ext cx="7162800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219200" y="6400800"/>
            <a:ext cx="4724400" cy="323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800">
                <a:solidFill>
                  <a:srgbClr val="336699"/>
                </a:solidFill>
              </a:defRPr>
            </a:lvl1pPr>
          </a:lstStyle>
          <a:p>
            <a:fld id="{64DFFA53-7A85-49BB-896B-3AD28954ACCD}" type="slidenum">
              <a:rPr lang="en-US" smtClean="0"/>
              <a:pPr/>
              <a:t>‹#›</a:t>
            </a:fld>
            <a:r>
              <a:rPr lang="en-US" dirty="0"/>
              <a:t>	 	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A8802C-33F5-443C-BF0E-54ED30FBD08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</p:sldLayoutIdLst>
  <p:transition>
    <p:fade/>
  </p:transition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2pPr>
      <a:lvl3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3pPr>
      <a:lvl4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4pPr>
      <a:lvl5pPr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sz="3600">
          <a:solidFill>
            <a:srgbClr val="336699"/>
          </a:solidFill>
          <a:latin typeface="Arial" charset="0"/>
          <a:ea typeface="ヒラギノ角ゴ Pro W3" pitchFamily="8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rgbClr val="336699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000">
          <a:solidFill>
            <a:srgbClr val="336699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>
          <a:solidFill>
            <a:srgbClr val="336699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1600">
          <a:solidFill>
            <a:srgbClr val="336699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600">
          <a:solidFill>
            <a:srgbClr val="336699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ctrTitle"/>
          </p:nvPr>
        </p:nvSpPr>
        <p:spPr>
          <a:xfrm>
            <a:off x="990600" y="1295400"/>
            <a:ext cx="7772400" cy="2209800"/>
          </a:xfrm>
        </p:spPr>
        <p:txBody>
          <a:bodyPr/>
          <a:lstStyle/>
          <a:p>
            <a:pPr eaLnBrk="1" hangingPunct="1"/>
            <a:r>
              <a:rPr lang="en-US" dirty="0"/>
              <a:t>BIRD 198 Response</a:t>
            </a:r>
          </a:p>
        </p:txBody>
      </p:sp>
      <p:sp>
        <p:nvSpPr>
          <p:cNvPr id="15362" name="Subtitle 2"/>
          <p:cNvSpPr>
            <a:spLocks noGrp="1"/>
          </p:cNvSpPr>
          <p:nvPr>
            <p:ph type="subTitle" idx="1"/>
          </p:nvPr>
        </p:nvSpPr>
        <p:spPr>
          <a:xfrm>
            <a:off x="1676400" y="3657600"/>
            <a:ext cx="6553200" cy="22860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/>
              <a:t>Walter Katz</a:t>
            </a:r>
          </a:p>
          <a:p>
            <a:pPr eaLnBrk="1" hangingPunct="1"/>
            <a:r>
              <a:rPr lang="en-US" dirty="0"/>
              <a:t>Signal Integrity Software, Inc.</a:t>
            </a:r>
          </a:p>
          <a:p>
            <a:pPr eaLnBrk="1" hangingPunct="1"/>
            <a:r>
              <a:rPr lang="en-US" dirty="0"/>
              <a:t>September 10, 2019</a:t>
            </a:r>
          </a:p>
        </p:txBody>
      </p:sp>
    </p:spTree>
    <p:extLst>
      <p:ext uri="{BB962C8B-B14F-4D97-AF65-F5344CB8AC3E}">
        <p14:creationId xmlns:p14="http://schemas.microsoft.com/office/powerpoint/2010/main" val="1805993433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55F3B6-B807-47D0-9703-057D08508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Comments on BIRD 198.1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584DC5-7703-469E-ABA0-FCC0C1CB67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862872"/>
            <a:ext cx="7162800" cy="5438775"/>
          </a:xfrm>
        </p:spPr>
        <p:txBody>
          <a:bodyPr/>
          <a:lstStyle/>
          <a:p>
            <a:r>
              <a:rPr lang="en-US" sz="1600" dirty="0"/>
              <a:t>I do not understand what their model selector concept was.</a:t>
            </a:r>
          </a:p>
          <a:p>
            <a:r>
              <a:rPr lang="en-US" sz="1600" dirty="0"/>
              <a:t>I totally object to having a new </a:t>
            </a:r>
            <a:r>
              <a:rPr lang="en-US" sz="1600" dirty="0" err="1"/>
              <a:t>Model_type</a:t>
            </a:r>
            <a:r>
              <a:rPr lang="en-US" sz="1600" dirty="0"/>
              <a:t>.</a:t>
            </a:r>
          </a:p>
          <a:p>
            <a:r>
              <a:rPr lang="en-US" sz="1600" dirty="0"/>
              <a:t>So the questions I would have: </a:t>
            </a:r>
          </a:p>
          <a:p>
            <a:pPr lvl="1"/>
            <a:r>
              <a:rPr lang="en-US" sz="1600" dirty="0"/>
              <a:t>Is it enough to have a list of [</a:t>
            </a:r>
            <a:r>
              <a:rPr lang="en-US" sz="1600" dirty="0" err="1"/>
              <a:t>PDN</a:t>
            </a:r>
            <a:r>
              <a:rPr lang="en-US" sz="1600" dirty="0"/>
              <a:t> Model]s that had two terminals, each being a </a:t>
            </a:r>
            <a:r>
              <a:rPr lang="en-US" sz="1600" dirty="0" err="1"/>
              <a:t>bus_label</a:t>
            </a:r>
            <a:r>
              <a:rPr lang="en-US" sz="1600" dirty="0"/>
              <a:t> or signal_name, and 3 parameters, [C </a:t>
            </a:r>
            <a:r>
              <a:rPr lang="en-US" sz="1600" dirty="0" err="1"/>
              <a:t>pdn</a:t>
            </a:r>
            <a:r>
              <a:rPr lang="en-US" sz="1600" dirty="0"/>
              <a:t>], [R </a:t>
            </a:r>
            <a:r>
              <a:rPr lang="en-US" sz="1600" dirty="0" err="1"/>
              <a:t>pdn</a:t>
            </a:r>
            <a:r>
              <a:rPr lang="en-US" sz="1600" dirty="0"/>
              <a:t>], [R leak]</a:t>
            </a:r>
          </a:p>
          <a:p>
            <a:pPr lvl="1"/>
            <a:r>
              <a:rPr lang="en-US" sz="1600" dirty="0"/>
              <a:t>Should the names be [</a:t>
            </a:r>
            <a:r>
              <a:rPr lang="en-US" sz="1600" dirty="0" err="1"/>
              <a:t>Cpdn</a:t>
            </a:r>
            <a:r>
              <a:rPr lang="en-US" sz="1600" dirty="0"/>
              <a:t>], [</a:t>
            </a:r>
            <a:r>
              <a:rPr lang="en-US" sz="1600" dirty="0" err="1"/>
              <a:t>Rpdn</a:t>
            </a:r>
            <a:r>
              <a:rPr lang="en-US" sz="1600" dirty="0"/>
              <a:t>], [</a:t>
            </a:r>
            <a:r>
              <a:rPr lang="en-US" sz="1600" dirty="0" err="1"/>
              <a:t>Rleak</a:t>
            </a:r>
            <a:r>
              <a:rPr lang="en-US" sz="1600" dirty="0"/>
              <a:t>]</a:t>
            </a:r>
          </a:p>
          <a:p>
            <a:pPr lvl="2"/>
            <a:r>
              <a:rPr lang="en-US" sz="1400" dirty="0"/>
              <a:t>[</a:t>
            </a:r>
            <a:r>
              <a:rPr lang="en-US" sz="1400" dirty="0" err="1"/>
              <a:t>Rgnd</a:t>
            </a:r>
            <a:r>
              <a:rPr lang="en-US" sz="1400" dirty="0"/>
              <a:t>], [</a:t>
            </a:r>
            <a:r>
              <a:rPr lang="en-US" sz="1400" dirty="0" err="1"/>
              <a:t>Rpower</a:t>
            </a:r>
            <a:r>
              <a:rPr lang="en-US" sz="1400" dirty="0"/>
              <a:t>], [</a:t>
            </a:r>
            <a:r>
              <a:rPr lang="en-US" sz="1400" dirty="0" err="1"/>
              <a:t>Rac</a:t>
            </a:r>
            <a:r>
              <a:rPr lang="en-US" sz="1400" dirty="0"/>
              <a:t>], [</a:t>
            </a:r>
            <a:r>
              <a:rPr lang="en-US" sz="1400" dirty="0" err="1"/>
              <a:t>Cac</a:t>
            </a:r>
            <a:r>
              <a:rPr lang="en-US" sz="1400" dirty="0"/>
              <a:t>]</a:t>
            </a:r>
          </a:p>
          <a:p>
            <a:pPr lvl="1"/>
            <a:r>
              <a:rPr lang="en-US" sz="1600" dirty="0"/>
              <a:t>Why do we a need a model selector?</a:t>
            </a:r>
          </a:p>
          <a:p>
            <a:pPr lvl="1"/>
            <a:r>
              <a:rPr lang="en-US" sz="1600" dirty="0"/>
              <a:t>Do we really need </a:t>
            </a:r>
            <a:r>
              <a:rPr lang="en-US" sz="1600" dirty="0" err="1"/>
              <a:t>bus_label</a:t>
            </a:r>
            <a:r>
              <a:rPr lang="en-US" sz="1600" dirty="0"/>
              <a:t>, or is signal_name enough</a:t>
            </a:r>
          </a:p>
          <a:p>
            <a:r>
              <a:rPr lang="en-US" sz="1600" dirty="0"/>
              <a:t>How does it interact with BIRD 189 on-die </a:t>
            </a:r>
            <a:r>
              <a:rPr lang="en-US" sz="1600" dirty="0" err="1"/>
              <a:t>PDN</a:t>
            </a:r>
            <a:r>
              <a:rPr lang="en-US" sz="1600" dirty="0"/>
              <a:t> Models</a:t>
            </a:r>
          </a:p>
          <a:p>
            <a:pPr lvl="1"/>
            <a:r>
              <a:rPr lang="en-US" sz="1600" dirty="0"/>
              <a:t>Use Both – </a:t>
            </a:r>
            <a:r>
              <a:rPr lang="en-US" sz="1600" b="1" i="1" u="sng" dirty="0"/>
              <a:t>By far </a:t>
            </a:r>
            <a:r>
              <a:rPr lang="en-US" sz="1600" dirty="0"/>
              <a:t>the easiest to implement and document</a:t>
            </a:r>
          </a:p>
          <a:p>
            <a:pPr lvl="1"/>
            <a:r>
              <a:rPr lang="en-US" sz="1600" dirty="0"/>
              <a:t>If use one, not the other.</a:t>
            </a:r>
          </a:p>
          <a:p>
            <a:pPr lvl="1"/>
            <a:r>
              <a:rPr lang="en-US" sz="1600" dirty="0"/>
              <a:t>Complicated overlapping rules.</a:t>
            </a:r>
          </a:p>
          <a:p>
            <a:r>
              <a:rPr lang="en-US" sz="1600" dirty="0"/>
              <a:t>What does corner mean?</a:t>
            </a:r>
          </a:p>
          <a:p>
            <a:pPr lvl="1"/>
            <a:r>
              <a:rPr lang="en-US" sz="1600" dirty="0"/>
              <a:t>Magnitude Typ, Min, Max</a:t>
            </a:r>
          </a:p>
          <a:p>
            <a:pPr lvl="1"/>
            <a:r>
              <a:rPr lang="en-US" sz="1600" dirty="0"/>
              <a:t>Correlated with IV/VT curve Typ, Min, Max</a:t>
            </a:r>
          </a:p>
          <a:p>
            <a:r>
              <a:rPr lang="en-US" sz="1600" dirty="0"/>
              <a:t>I personally though that these would always have been enough for on-die </a:t>
            </a:r>
            <a:r>
              <a:rPr lang="en-US" sz="1600" dirty="0" err="1"/>
              <a:t>PDN</a:t>
            </a:r>
            <a:r>
              <a:rPr lang="en-US" sz="1600" dirty="0"/>
              <a:t>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CECB18E-517E-4BDA-AA4D-116C64840FE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2</a:t>
            </a:fld>
            <a:r>
              <a:rPr lang="en-US" dirty="0"/>
              <a:t>	 	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664417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3428D7-5303-4FEF-8FBB-57A9AF028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Simple Format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1B28BD-6025-4FAA-A8AF-556C1B62B3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600" dirty="0"/>
              <a:t>New section under [Component], [On Die </a:t>
            </a:r>
            <a:r>
              <a:rPr lang="en-US" sz="1600" dirty="0" err="1"/>
              <a:t>PDN</a:t>
            </a:r>
            <a:r>
              <a:rPr lang="en-US" sz="1600" dirty="0"/>
              <a:t> Models]</a:t>
            </a:r>
          </a:p>
          <a:p>
            <a:pPr marL="0" indent="0">
              <a:buNone/>
            </a:pPr>
            <a:r>
              <a:rPr lang="en-US" sz="1600" dirty="0"/>
              <a:t> </a:t>
            </a:r>
          </a:p>
          <a:p>
            <a:pPr marL="0" indent="0">
              <a:buNone/>
            </a:pPr>
            <a:r>
              <a:rPr lang="en-US" sz="1400" dirty="0"/>
              <a:t>[On Die </a:t>
            </a:r>
            <a:r>
              <a:rPr lang="en-US" sz="1400" dirty="0" err="1"/>
              <a:t>PDN</a:t>
            </a:r>
            <a:r>
              <a:rPr lang="en-US" sz="1400" dirty="0"/>
              <a:t> Models]</a:t>
            </a:r>
          </a:p>
          <a:p>
            <a:pPr marL="400050" lvl="1" indent="0">
              <a:buNone/>
            </a:pPr>
            <a:r>
              <a:rPr lang="en-US" sz="1000" dirty="0"/>
              <a:t>[Corner] </a:t>
            </a:r>
            <a:r>
              <a:rPr lang="en-US" sz="1000" dirty="0" err="1"/>
              <a:t>Process|Magnitude</a:t>
            </a:r>
            <a:r>
              <a:rPr lang="en-US" sz="1000" dirty="0"/>
              <a:t> ???</a:t>
            </a:r>
          </a:p>
          <a:p>
            <a:pPr marL="400050" lvl="1" indent="0">
              <a:buNone/>
            </a:pPr>
            <a:r>
              <a:rPr lang="en-US" sz="1400" dirty="0"/>
              <a:t>[</a:t>
            </a:r>
            <a:r>
              <a:rPr lang="en-US" sz="1400" dirty="0" err="1"/>
              <a:t>PDN</a:t>
            </a:r>
            <a:r>
              <a:rPr lang="en-US" sz="1400" dirty="0"/>
              <a:t> Model] </a:t>
            </a:r>
            <a:r>
              <a:rPr lang="en-US" sz="1400" dirty="0" err="1"/>
              <a:t>VDDAVSS</a:t>
            </a:r>
            <a:endParaRPr lang="en-US" sz="1400" dirty="0"/>
          </a:p>
          <a:p>
            <a:pPr marL="800100" lvl="2" indent="0">
              <a:buNone/>
            </a:pPr>
            <a:r>
              <a:rPr lang="en-US" sz="1400" dirty="0"/>
              <a:t>[Rail Bus Labels]  </a:t>
            </a:r>
            <a:r>
              <a:rPr lang="en-US" sz="1400" dirty="0" err="1"/>
              <a:t>VDDA</a:t>
            </a:r>
            <a:r>
              <a:rPr lang="en-US" sz="1400" dirty="0"/>
              <a:t> VSS    | (Note) </a:t>
            </a:r>
            <a:r>
              <a:rPr lang="en-US" sz="1400" dirty="0" err="1"/>
              <a:t>Bus_Labels</a:t>
            </a:r>
            <a:r>
              <a:rPr lang="en-US" sz="1400" dirty="0"/>
              <a:t> can be Rail signal names</a:t>
            </a:r>
          </a:p>
          <a:p>
            <a:pPr marL="800100" lvl="2" indent="0">
              <a:buNone/>
            </a:pPr>
            <a:r>
              <a:rPr lang="en-US" sz="1400" dirty="0"/>
              <a:t>[C </a:t>
            </a:r>
            <a:r>
              <a:rPr lang="en-US" sz="1400" dirty="0" err="1"/>
              <a:t>pdn</a:t>
            </a:r>
            <a:r>
              <a:rPr lang="en-US" sz="1400" dirty="0"/>
              <a:t>] </a:t>
            </a:r>
            <a:r>
              <a:rPr lang="en-US" sz="1400" dirty="0" err="1"/>
              <a:t>3n</a:t>
            </a:r>
            <a:r>
              <a:rPr lang="en-US" sz="1400" dirty="0"/>
              <a:t> </a:t>
            </a:r>
            <a:r>
              <a:rPr lang="en-US" sz="1400" dirty="0" err="1"/>
              <a:t>2.9n</a:t>
            </a:r>
            <a:r>
              <a:rPr lang="en-US" sz="1400" dirty="0"/>
              <a:t> 3.1</a:t>
            </a:r>
          </a:p>
          <a:p>
            <a:pPr marL="800100" lvl="2" indent="0">
              <a:buNone/>
            </a:pPr>
            <a:r>
              <a:rPr lang="en-US" sz="1400" dirty="0"/>
              <a:t>[R </a:t>
            </a:r>
            <a:r>
              <a:rPr lang="en-US" sz="1400" dirty="0" err="1"/>
              <a:t>pdn</a:t>
            </a:r>
            <a:r>
              <a:rPr lang="en-US" sz="1400" dirty="0"/>
              <a:t>] .1 .1 .1</a:t>
            </a:r>
          </a:p>
          <a:p>
            <a:pPr marL="800100" lvl="2" indent="0">
              <a:buNone/>
            </a:pPr>
            <a:r>
              <a:rPr lang="en-US" sz="1400" dirty="0"/>
              <a:t>[R leak] 200 200 200</a:t>
            </a:r>
          </a:p>
          <a:p>
            <a:pPr marL="400050" lvl="1" indent="0">
              <a:buNone/>
            </a:pPr>
            <a:r>
              <a:rPr lang="en-US" sz="1400" dirty="0"/>
              <a:t>[End </a:t>
            </a:r>
            <a:r>
              <a:rPr lang="en-US" sz="1400" dirty="0" err="1"/>
              <a:t>PDN</a:t>
            </a:r>
            <a:r>
              <a:rPr lang="en-US" sz="1400" dirty="0"/>
              <a:t> Model]</a:t>
            </a:r>
          </a:p>
          <a:p>
            <a:pPr marL="400050" lvl="1" indent="0">
              <a:buNone/>
            </a:pPr>
            <a:r>
              <a:rPr lang="en-US" sz="1400" dirty="0"/>
              <a:t>[</a:t>
            </a:r>
            <a:r>
              <a:rPr lang="en-US" sz="1400" dirty="0" err="1"/>
              <a:t>PDN</a:t>
            </a:r>
            <a:r>
              <a:rPr lang="en-US" sz="1400" dirty="0"/>
              <a:t> Model] </a:t>
            </a:r>
            <a:r>
              <a:rPr lang="en-US" sz="1400" dirty="0" err="1"/>
              <a:t>VDDBVSS</a:t>
            </a:r>
            <a:endParaRPr lang="en-US" sz="1400" dirty="0"/>
          </a:p>
          <a:p>
            <a:pPr marL="800100" lvl="2" indent="0">
              <a:buNone/>
            </a:pPr>
            <a:r>
              <a:rPr lang="en-US" sz="1400" dirty="0"/>
              <a:t>[Rail Bus Labels]  </a:t>
            </a:r>
            <a:r>
              <a:rPr lang="en-US" sz="1400" dirty="0" err="1"/>
              <a:t>VDDB</a:t>
            </a:r>
            <a:r>
              <a:rPr lang="en-US" sz="1400" dirty="0"/>
              <a:t> VSS</a:t>
            </a:r>
          </a:p>
          <a:p>
            <a:pPr marL="800100" lvl="2" indent="0">
              <a:buNone/>
            </a:pPr>
            <a:r>
              <a:rPr lang="en-US" sz="1400" dirty="0"/>
              <a:t>[C </a:t>
            </a:r>
            <a:r>
              <a:rPr lang="en-US" sz="1400" dirty="0" err="1"/>
              <a:t>pdn</a:t>
            </a:r>
            <a:r>
              <a:rPr lang="en-US" sz="1400" dirty="0"/>
              <a:t>] </a:t>
            </a:r>
            <a:r>
              <a:rPr lang="en-US" sz="1400" dirty="0" err="1"/>
              <a:t>3n</a:t>
            </a:r>
            <a:r>
              <a:rPr lang="en-US" sz="1400" dirty="0"/>
              <a:t> </a:t>
            </a:r>
            <a:r>
              <a:rPr lang="en-US" sz="1400" dirty="0" err="1"/>
              <a:t>2.9n</a:t>
            </a:r>
            <a:r>
              <a:rPr lang="en-US" sz="1400" dirty="0"/>
              <a:t> 3.1</a:t>
            </a:r>
          </a:p>
          <a:p>
            <a:pPr marL="800100" lvl="2" indent="0">
              <a:buNone/>
            </a:pPr>
            <a:r>
              <a:rPr lang="en-US" sz="1400" dirty="0"/>
              <a:t>[R </a:t>
            </a:r>
            <a:r>
              <a:rPr lang="en-US" sz="1400" dirty="0" err="1"/>
              <a:t>pdn</a:t>
            </a:r>
            <a:r>
              <a:rPr lang="en-US" sz="1400" dirty="0"/>
              <a:t>] .1 .1 .1</a:t>
            </a:r>
          </a:p>
          <a:p>
            <a:pPr marL="800100" lvl="2" indent="0">
              <a:buNone/>
            </a:pPr>
            <a:r>
              <a:rPr lang="en-US" sz="1400" dirty="0"/>
              <a:t>[R leak] 200 200 200</a:t>
            </a:r>
          </a:p>
          <a:p>
            <a:pPr marL="400050" lvl="1" indent="0">
              <a:buNone/>
            </a:pPr>
            <a:r>
              <a:rPr lang="en-US" sz="1400" dirty="0"/>
              <a:t>[End </a:t>
            </a:r>
            <a:r>
              <a:rPr lang="en-US" sz="1400" dirty="0" err="1"/>
              <a:t>PDN</a:t>
            </a:r>
            <a:r>
              <a:rPr lang="en-US" sz="1400" dirty="0"/>
              <a:t> Model]</a:t>
            </a:r>
          </a:p>
          <a:p>
            <a:pPr marL="0" indent="0">
              <a:buNone/>
            </a:pPr>
            <a:r>
              <a:rPr lang="en-US" sz="1400" dirty="0"/>
              <a:t>[End On Die </a:t>
            </a:r>
            <a:r>
              <a:rPr lang="en-US" sz="1400" dirty="0" err="1"/>
              <a:t>PDN</a:t>
            </a:r>
            <a:r>
              <a:rPr lang="en-US" sz="1400" dirty="0"/>
              <a:t> Models]</a:t>
            </a:r>
          </a:p>
          <a:p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1CA08FD-F68B-4A54-8BBC-4AEDC88A34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/>
        <p:txBody>
          <a:bodyPr/>
          <a:lstStyle/>
          <a:p>
            <a:fld id="{64DFFA53-7A85-49BB-896B-3AD28954ACCD}" type="slidenum">
              <a:rPr lang="en-US" smtClean="0"/>
              <a:pPr/>
              <a:t>3</a:t>
            </a:fld>
            <a:r>
              <a:rPr lang="en-US"/>
              <a:t>	 	</a:t>
            </a:r>
          </a:p>
          <a:p>
            <a:endParaRPr lang="en-US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0355163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Blank Presentation">
  <a:themeElements>
    <a:clrScheme name="Blank Presentation 14">
      <a:dk1>
        <a:srgbClr val="336699"/>
      </a:dk1>
      <a:lt1>
        <a:srgbClr val="FFFFFF"/>
      </a:lt1>
      <a:dk2>
        <a:srgbClr val="336699"/>
      </a:dk2>
      <a:lt2>
        <a:srgbClr val="505050"/>
      </a:lt2>
      <a:accent1>
        <a:srgbClr val="BBE0E3"/>
      </a:accent1>
      <a:accent2>
        <a:srgbClr val="FFFC6D"/>
      </a:accent2>
      <a:accent3>
        <a:srgbClr val="FFFFFF"/>
      </a:accent3>
      <a:accent4>
        <a:srgbClr val="2A5682"/>
      </a:accent4>
      <a:accent5>
        <a:srgbClr val="DAEDEF"/>
      </a:accent5>
      <a:accent6>
        <a:srgbClr val="E7E462"/>
      </a:accent6>
      <a:hlink>
        <a:srgbClr val="0000FF"/>
      </a:hlink>
      <a:folHlink>
        <a:srgbClr val="CF1FA1"/>
      </a:folHlink>
    </a:clrScheme>
    <a:fontScheme name="Blank Presentation">
      <a:majorFont>
        <a:latin typeface="Arial"/>
        <a:ea typeface="ヒラギノ角ゴ Pro W3"/>
        <a:cs typeface=""/>
      </a:majorFont>
      <a:minorFont>
        <a:latin typeface="Arial"/>
        <a:ea typeface="ヒラギノ角ゴ Pro W3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8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ヒラギノ角ゴ Pro W3" pitchFamily="80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3">
        <a:dk1>
          <a:srgbClr val="5D87A1"/>
        </a:dk1>
        <a:lt1>
          <a:srgbClr val="FFFFFF"/>
        </a:lt1>
        <a:dk2>
          <a:srgbClr val="5D87A1"/>
        </a:dk2>
        <a:lt2>
          <a:srgbClr val="505050"/>
        </a:lt2>
        <a:accent1>
          <a:srgbClr val="BBE0E3"/>
        </a:accent1>
        <a:accent2>
          <a:srgbClr val="FFFC6D"/>
        </a:accent2>
        <a:accent3>
          <a:srgbClr val="FFFFFF"/>
        </a:accent3>
        <a:accent4>
          <a:srgbClr val="4E7289"/>
        </a:accent4>
        <a:accent5>
          <a:srgbClr val="DAEDEF"/>
        </a:accent5>
        <a:accent6>
          <a:srgbClr val="E7E462"/>
        </a:accent6>
        <a:hlink>
          <a:srgbClr val="0000FF"/>
        </a:hlink>
        <a:folHlink>
          <a:srgbClr val="82ADC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14">
        <a:dk1>
          <a:srgbClr val="336699"/>
        </a:dk1>
        <a:lt1>
          <a:srgbClr val="FFFFFF"/>
        </a:lt1>
        <a:dk2>
          <a:srgbClr val="336699"/>
        </a:dk2>
        <a:lt2>
          <a:srgbClr val="505050"/>
        </a:lt2>
        <a:accent1>
          <a:srgbClr val="BBE0E3"/>
        </a:accent1>
        <a:accent2>
          <a:srgbClr val="FFFC6D"/>
        </a:accent2>
        <a:accent3>
          <a:srgbClr val="FFFFFF"/>
        </a:accent3>
        <a:accent4>
          <a:srgbClr val="2A5682"/>
        </a:accent4>
        <a:accent5>
          <a:srgbClr val="DAEDEF"/>
        </a:accent5>
        <a:accent6>
          <a:srgbClr val="E7E462"/>
        </a:accent6>
        <a:hlink>
          <a:srgbClr val="0000FF"/>
        </a:hlink>
        <a:folHlink>
          <a:srgbClr val="CF1FA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5599</TotalTime>
  <Words>226</Words>
  <Application>Microsoft Office PowerPoint</Application>
  <PresentationFormat>On-screen Show (4:3)</PresentationFormat>
  <Paragraphs>41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Arial</vt:lpstr>
      <vt:lpstr>Blank Presentation</vt:lpstr>
      <vt:lpstr>BIRD 198 Response</vt:lpstr>
      <vt:lpstr>Comments on BIRD 198.1</vt:lpstr>
      <vt:lpstr>Simple Format</vt:lpstr>
    </vt:vector>
  </TitlesOfParts>
  <Company>Think Marketing,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Ronald Smith</dc:creator>
  <cp:lastModifiedBy>Walter Katz</cp:lastModifiedBy>
  <cp:revision>425</cp:revision>
  <cp:lastPrinted>2014-01-15T15:39:02Z</cp:lastPrinted>
  <dcterms:created xsi:type="dcterms:W3CDTF">2010-01-20T19:11:57Z</dcterms:created>
  <dcterms:modified xsi:type="dcterms:W3CDTF">2019-09-10T19:44:35Z</dcterms:modified>
</cp:coreProperties>
</file>