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10" r:id="rId2"/>
    <p:sldId id="312" r:id="rId3"/>
    <p:sldId id="377" r:id="rId4"/>
    <p:sldId id="403" r:id="rId5"/>
    <p:sldId id="404" r:id="rId6"/>
    <p:sldId id="405" r:id="rId7"/>
    <p:sldId id="406" r:id="rId8"/>
    <p:sldId id="409" r:id="rId9"/>
    <p:sldId id="407" r:id="rId10"/>
    <p:sldId id="408" r:id="rId11"/>
    <p:sldId id="410" r:id="rId12"/>
    <p:sldId id="415" r:id="rId13"/>
    <p:sldId id="411" r:id="rId14"/>
    <p:sldId id="412" r:id="rId15"/>
    <p:sldId id="413" r:id="rId16"/>
    <p:sldId id="414" r:id="rId17"/>
  </p:sldIdLst>
  <p:sldSz cx="9144000" cy="6858000" type="screen4x3"/>
  <p:notesSz cx="9236075" cy="7010400"/>
  <p:defaultTextStyle>
    <a:defPPr>
      <a:defRPr lang="en-US"/>
    </a:defPPr>
    <a:lvl1pPr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1pPr>
    <a:lvl2pPr marL="4572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2pPr>
    <a:lvl3pPr marL="9144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3pPr>
    <a:lvl4pPr marL="13716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4pPr>
    <a:lvl5pPr marL="18288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5pPr>
    <a:lvl6pPr marL="2286000" algn="l" defTabSz="914400" rtl="0" eaLnBrk="1" latinLnBrk="0" hangingPunct="1">
      <a:defRPr sz="2400" kern="1200">
        <a:solidFill>
          <a:schemeClr val="tx1"/>
        </a:solidFill>
        <a:latin typeface="Arial" charset="0"/>
        <a:ea typeface="ヒラギノ角ゴ Pro W3" pitchFamily="80" charset="-128"/>
        <a:cs typeface="+mn-cs"/>
      </a:defRPr>
    </a:lvl6pPr>
    <a:lvl7pPr marL="2743200" algn="l" defTabSz="914400" rtl="0" eaLnBrk="1" latinLnBrk="0" hangingPunct="1">
      <a:defRPr sz="2400" kern="1200">
        <a:solidFill>
          <a:schemeClr val="tx1"/>
        </a:solidFill>
        <a:latin typeface="Arial" charset="0"/>
        <a:ea typeface="ヒラギノ角ゴ Pro W3" pitchFamily="80" charset="-128"/>
        <a:cs typeface="+mn-cs"/>
      </a:defRPr>
    </a:lvl7pPr>
    <a:lvl8pPr marL="3200400" algn="l" defTabSz="914400" rtl="0" eaLnBrk="1" latinLnBrk="0" hangingPunct="1">
      <a:defRPr sz="2400" kern="1200">
        <a:solidFill>
          <a:schemeClr val="tx1"/>
        </a:solidFill>
        <a:latin typeface="Arial" charset="0"/>
        <a:ea typeface="ヒラギノ角ゴ Pro W3" pitchFamily="80" charset="-128"/>
        <a:cs typeface="+mn-cs"/>
      </a:defRPr>
    </a:lvl8pPr>
    <a:lvl9pPr marL="3657600" algn="l" defTabSz="914400" rtl="0" eaLnBrk="1" latinLnBrk="0" hangingPunct="1">
      <a:defRPr sz="2400" kern="1200">
        <a:solidFill>
          <a:schemeClr val="tx1"/>
        </a:solidFill>
        <a:latin typeface="Arial" charset="0"/>
        <a:ea typeface="ヒラギノ角ゴ Pro W3" pitchFamily="8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p15:clr>
            <a:srgbClr val="A4A3A4"/>
          </p15:clr>
        </p15:guide>
        <p15:guide id="2" pos="29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000000"/>
    <a:srgbClr val="85AED7"/>
    <a:srgbClr val="2B5681"/>
    <a:srgbClr val="E8F0F8"/>
    <a:srgbClr val="E2ECF6"/>
    <a:srgbClr val="D6E4F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49" autoAdjust="0"/>
    <p:restoredTop sz="94591" autoAdjust="0"/>
  </p:normalViewPr>
  <p:slideViewPr>
    <p:cSldViewPr>
      <p:cViewPr varScale="1">
        <p:scale>
          <a:sx n="95" d="100"/>
          <a:sy n="95" d="100"/>
        </p:scale>
        <p:origin x="5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446"/>
    </p:cViewPr>
  </p:sorterViewPr>
  <p:notesViewPr>
    <p:cSldViewPr>
      <p:cViewPr varScale="1">
        <p:scale>
          <a:sx n="95" d="100"/>
          <a:sy n="95" d="100"/>
        </p:scale>
        <p:origin x="-2514" y="-96"/>
      </p:cViewPr>
      <p:guideLst>
        <p:guide orient="horz" pos="2208"/>
        <p:guide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4002299" cy="35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t" anchorCtr="0" compatLnSpc="1">
            <a:prstTxWarp prst="textNoShape">
              <a:avLst/>
            </a:prstTxWarp>
          </a:bodyPr>
          <a:lstStyle>
            <a:lvl1pPr>
              <a:defRPr sz="1200"/>
            </a:lvl1pPr>
          </a:lstStyle>
          <a:p>
            <a:endParaRPr lang="en-US"/>
          </a:p>
        </p:txBody>
      </p:sp>
      <p:sp>
        <p:nvSpPr>
          <p:cNvPr id="43011" name="Rectangle 3"/>
          <p:cNvSpPr>
            <a:spLocks noGrp="1" noChangeArrowheads="1"/>
          </p:cNvSpPr>
          <p:nvPr>
            <p:ph type="dt" sz="quarter" idx="1"/>
          </p:nvPr>
        </p:nvSpPr>
        <p:spPr bwMode="auto">
          <a:xfrm>
            <a:off x="5231639" y="0"/>
            <a:ext cx="4002299" cy="35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t" anchorCtr="0" compatLnSpc="1">
            <a:prstTxWarp prst="textNoShape">
              <a:avLst/>
            </a:prstTxWarp>
          </a:bodyPr>
          <a:lstStyle>
            <a:lvl1pPr algn="r">
              <a:defRPr sz="1200"/>
            </a:lvl1pPr>
          </a:lstStyle>
          <a:p>
            <a:endParaRPr lang="en-US"/>
          </a:p>
        </p:txBody>
      </p:sp>
      <p:sp>
        <p:nvSpPr>
          <p:cNvPr id="43012" name="Rectangle 4"/>
          <p:cNvSpPr>
            <a:spLocks noGrp="1" noChangeArrowheads="1"/>
          </p:cNvSpPr>
          <p:nvPr>
            <p:ph type="ftr" sz="quarter" idx="2"/>
          </p:nvPr>
        </p:nvSpPr>
        <p:spPr bwMode="auto">
          <a:xfrm>
            <a:off x="0" y="6658664"/>
            <a:ext cx="4002299" cy="35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b" anchorCtr="0" compatLnSpc="1">
            <a:prstTxWarp prst="textNoShape">
              <a:avLst/>
            </a:prstTxWarp>
          </a:bodyPr>
          <a:lstStyle>
            <a:lvl1pPr>
              <a:defRPr sz="1200"/>
            </a:lvl1pPr>
          </a:lstStyle>
          <a:p>
            <a:endParaRPr lang="en-US"/>
          </a:p>
        </p:txBody>
      </p:sp>
      <p:sp>
        <p:nvSpPr>
          <p:cNvPr id="43013" name="Rectangle 5"/>
          <p:cNvSpPr>
            <a:spLocks noGrp="1" noChangeArrowheads="1"/>
          </p:cNvSpPr>
          <p:nvPr>
            <p:ph type="sldNum" sz="quarter" idx="3"/>
          </p:nvPr>
        </p:nvSpPr>
        <p:spPr bwMode="auto">
          <a:xfrm>
            <a:off x="5231639" y="6658664"/>
            <a:ext cx="4002299" cy="35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b" anchorCtr="0" compatLnSpc="1">
            <a:prstTxWarp prst="textNoShape">
              <a:avLst/>
            </a:prstTxWarp>
          </a:bodyPr>
          <a:lstStyle>
            <a:lvl1pPr algn="r">
              <a:defRPr sz="1200"/>
            </a:lvl1pPr>
          </a:lstStyle>
          <a:p>
            <a:fld id="{485C0540-2735-4C90-A6E9-E5B1908156F6}" type="slidenum">
              <a:rPr lang="en-US"/>
              <a:pPr/>
              <a:t>‹#›</a:t>
            </a:fld>
            <a:endParaRPr lang="en-US"/>
          </a:p>
        </p:txBody>
      </p:sp>
    </p:spTree>
    <p:extLst>
      <p:ext uri="{BB962C8B-B14F-4D97-AF65-F5344CB8AC3E}">
        <p14:creationId xmlns:p14="http://schemas.microsoft.com/office/powerpoint/2010/main" val="14428255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002299" cy="350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30" tIns="46415" rIns="92830" bIns="46415"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5233776" y="0"/>
            <a:ext cx="4002299" cy="350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30" tIns="46415" rIns="92830" bIns="46415"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2865438" y="525463"/>
            <a:ext cx="3505200" cy="26289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1231477" y="3329940"/>
            <a:ext cx="6773122" cy="31546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30" tIns="46415" rIns="92830" bIns="464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6659880"/>
            <a:ext cx="4002299" cy="350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30" tIns="46415" rIns="92830" bIns="46415"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5233776" y="6659880"/>
            <a:ext cx="4002299" cy="350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30" tIns="46415" rIns="92830" bIns="46415" numCol="1" anchor="b" anchorCtr="0" compatLnSpc="1">
            <a:prstTxWarp prst="textNoShape">
              <a:avLst/>
            </a:prstTxWarp>
          </a:bodyPr>
          <a:lstStyle>
            <a:lvl1pPr algn="r">
              <a:defRPr sz="1200"/>
            </a:lvl1pPr>
          </a:lstStyle>
          <a:p>
            <a:fld id="{D74CE81C-62CF-4B7A-9580-ADF406D9421B}" type="slidenum">
              <a:rPr lang="en-US"/>
              <a:pPr/>
              <a:t>‹#›</a:t>
            </a:fld>
            <a:endParaRPr lang="en-US"/>
          </a:p>
        </p:txBody>
      </p:sp>
    </p:spTree>
    <p:extLst>
      <p:ext uri="{BB962C8B-B14F-4D97-AF65-F5344CB8AC3E}">
        <p14:creationId xmlns:p14="http://schemas.microsoft.com/office/powerpoint/2010/main" val="12424533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ヒラギノ角ゴ Pro W3" pitchFamily="80" charset="-128"/>
        <a:cs typeface="+mn-cs"/>
      </a:defRPr>
    </a:lvl1pPr>
    <a:lvl2pPr marL="457200" algn="l" rtl="0" fontAlgn="base">
      <a:spcBef>
        <a:spcPct val="30000"/>
      </a:spcBef>
      <a:spcAft>
        <a:spcPct val="0"/>
      </a:spcAft>
      <a:defRPr sz="1200" kern="1200">
        <a:solidFill>
          <a:schemeClr val="tx1"/>
        </a:solidFill>
        <a:latin typeface="Arial" charset="0"/>
        <a:ea typeface="ヒラギノ角ゴ Pro W3" pitchFamily="80" charset="-128"/>
        <a:cs typeface="+mn-cs"/>
      </a:defRPr>
    </a:lvl2pPr>
    <a:lvl3pPr marL="914400" algn="l" rtl="0" fontAlgn="base">
      <a:spcBef>
        <a:spcPct val="30000"/>
      </a:spcBef>
      <a:spcAft>
        <a:spcPct val="0"/>
      </a:spcAft>
      <a:defRPr sz="1200" kern="1200">
        <a:solidFill>
          <a:schemeClr val="tx1"/>
        </a:solidFill>
        <a:latin typeface="Arial" charset="0"/>
        <a:ea typeface="ヒラギノ角ゴ Pro W3" pitchFamily="80" charset="-128"/>
        <a:cs typeface="+mn-cs"/>
      </a:defRPr>
    </a:lvl3pPr>
    <a:lvl4pPr marL="1371600" algn="l" rtl="0" fontAlgn="base">
      <a:spcBef>
        <a:spcPct val="30000"/>
      </a:spcBef>
      <a:spcAft>
        <a:spcPct val="0"/>
      </a:spcAft>
      <a:defRPr sz="1200" kern="1200">
        <a:solidFill>
          <a:schemeClr val="tx1"/>
        </a:solidFill>
        <a:latin typeface="Arial" charset="0"/>
        <a:ea typeface="ヒラギノ角ゴ Pro W3" pitchFamily="80" charset="-128"/>
        <a:cs typeface="+mn-cs"/>
      </a:defRPr>
    </a:lvl4pPr>
    <a:lvl5pPr marL="1828800" algn="l" rtl="0" fontAlgn="base">
      <a:spcBef>
        <a:spcPct val="30000"/>
      </a:spcBef>
      <a:spcAft>
        <a:spcPct val="0"/>
      </a:spcAft>
      <a:defRPr sz="1200" kern="1200">
        <a:solidFill>
          <a:schemeClr val="tx1"/>
        </a:solidFill>
        <a:latin typeface="Arial" charset="0"/>
        <a:ea typeface="ヒラギノ角ゴ Pro W3"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90600" y="1981200"/>
            <a:ext cx="7772400" cy="685800"/>
          </a:xfrm>
        </p:spPr>
        <p:txBody>
          <a:bodyPr/>
          <a:lstStyle>
            <a:lvl1pPr algn="ctr">
              <a:defRPr b="1"/>
            </a:lvl1pPr>
          </a:lstStyle>
          <a:p>
            <a:pPr lvl="0"/>
            <a:r>
              <a:rPr lang="en-US" noProof="0"/>
              <a:t>Click to edit Master title style</a:t>
            </a:r>
          </a:p>
        </p:txBody>
      </p:sp>
      <p:sp>
        <p:nvSpPr>
          <p:cNvPr id="5123" name="Rectangle 3"/>
          <p:cNvSpPr>
            <a:spLocks noGrp="1" noChangeArrowheads="1"/>
          </p:cNvSpPr>
          <p:nvPr>
            <p:ph type="subTitle" idx="1"/>
          </p:nvPr>
        </p:nvSpPr>
        <p:spPr>
          <a:xfrm>
            <a:off x="1676400" y="2971800"/>
            <a:ext cx="6400800" cy="990600"/>
          </a:xfrm>
        </p:spPr>
        <p:txBody>
          <a:bodyPr/>
          <a:lstStyle>
            <a:lvl1pPr marL="0" indent="0" algn="ctr">
              <a:buFontTx/>
              <a:buNone/>
              <a:defRPr/>
            </a:lvl1pPr>
          </a:lstStyle>
          <a:p>
            <a:pPr lvl="0"/>
            <a:r>
              <a:rPr lang="en-US" noProof="0"/>
              <a:t>Click to edit Master subtitle style</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8"/>
          <p:cNvSpPr>
            <a:spLocks noGrp="1" noChangeArrowheads="1"/>
          </p:cNvSpPr>
          <p:nvPr>
            <p:ph type="ftr" sz="quarter" idx="3"/>
          </p:nvPr>
        </p:nvSpPr>
        <p:spPr bwMode="auto">
          <a:xfrm>
            <a:off x="1219200" y="6400800"/>
            <a:ext cx="4724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solidFill>
                  <a:srgbClr val="336699"/>
                </a:solidFill>
              </a:defRPr>
            </a:lvl1pPr>
          </a:lstStyle>
          <a:p>
            <a:fld id="{64DFFA53-7A85-49BB-896B-3AD28954ACCD}" type="slidenum">
              <a:rPr lang="en-US" smtClean="0"/>
              <a:pPr/>
              <a:t>‹#›</a:t>
            </a:fld>
            <a:r>
              <a:rPr lang="en-US" dirty="0"/>
              <a:t>	 	</a:t>
            </a:r>
          </a:p>
          <a:p>
            <a:endParaRPr lang="en-US" dirty="0"/>
          </a:p>
          <a:p>
            <a:endParaRPr lang="en-US" dirty="0"/>
          </a:p>
        </p:txBody>
      </p:sp>
    </p:spTree>
    <p:extLst>
      <p:ext uri="{BB962C8B-B14F-4D97-AF65-F5344CB8AC3E}">
        <p14:creationId xmlns:p14="http://schemas.microsoft.com/office/powerpoint/2010/main" val="281333744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914400"/>
          </a:xfrm>
        </p:spPr>
        <p:txBody>
          <a:bodyPr/>
          <a:lstStyle/>
          <a:p>
            <a:r>
              <a:rPr lang="en-US"/>
              <a:t>Click to edit Master title style</a:t>
            </a:r>
          </a:p>
        </p:txBody>
      </p:sp>
      <p:sp>
        <p:nvSpPr>
          <p:cNvPr id="3" name="Text Placeholder 2"/>
          <p:cNvSpPr>
            <a:spLocks noGrp="1"/>
          </p:cNvSpPr>
          <p:nvPr>
            <p:ph type="body" sz="half" idx="1"/>
          </p:nvPr>
        </p:nvSpPr>
        <p:spPr>
          <a:xfrm>
            <a:off x="1143000" y="1295400"/>
            <a:ext cx="3505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295400"/>
            <a:ext cx="3505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p:cNvSpPr>
            <a:spLocks noGrp="1" noChangeArrowheads="1"/>
          </p:cNvSpPr>
          <p:nvPr>
            <p:ph type="ftr" sz="quarter" idx="3"/>
          </p:nvPr>
        </p:nvSpPr>
        <p:spPr bwMode="auto">
          <a:xfrm>
            <a:off x="1219200" y="6400800"/>
            <a:ext cx="4724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solidFill>
                  <a:srgbClr val="336699"/>
                </a:solidFill>
              </a:defRPr>
            </a:lvl1pPr>
          </a:lstStyle>
          <a:p>
            <a:fld id="{64DFFA53-7A85-49BB-896B-3AD28954ACCD}" type="slidenum">
              <a:rPr lang="en-US" smtClean="0"/>
              <a:pPr/>
              <a:t>‹#›</a:t>
            </a:fld>
            <a:r>
              <a:rPr lang="en-US" dirty="0"/>
              <a:t>	 	</a:t>
            </a:r>
          </a:p>
          <a:p>
            <a:endParaRPr lang="en-US" dirty="0"/>
          </a:p>
          <a:p>
            <a:endParaRPr lang="en-US" dirty="0"/>
          </a:p>
        </p:txBody>
      </p:sp>
    </p:spTree>
    <p:extLst>
      <p:ext uri="{BB962C8B-B14F-4D97-AF65-F5344CB8AC3E}">
        <p14:creationId xmlns:p14="http://schemas.microsoft.com/office/powerpoint/2010/main" val="267956877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152400"/>
            <a:ext cx="7010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143000" y="1295400"/>
            <a:ext cx="7162800"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8"/>
          <p:cNvSpPr>
            <a:spLocks noGrp="1" noChangeArrowheads="1"/>
          </p:cNvSpPr>
          <p:nvPr>
            <p:ph type="ftr" sz="quarter" idx="3"/>
          </p:nvPr>
        </p:nvSpPr>
        <p:spPr bwMode="auto">
          <a:xfrm>
            <a:off x="1219200" y="6400800"/>
            <a:ext cx="4724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solidFill>
                  <a:srgbClr val="336699"/>
                </a:solidFill>
              </a:defRPr>
            </a:lvl1pPr>
          </a:lstStyle>
          <a:p>
            <a:fld id="{64DFFA53-7A85-49BB-896B-3AD28954ACCD}" type="slidenum">
              <a:rPr lang="en-US" smtClean="0"/>
              <a:pPr/>
              <a:t>‹#›</a:t>
            </a:fld>
            <a:r>
              <a:rPr lang="en-US" dirty="0"/>
              <a:t>	 	</a:t>
            </a:r>
          </a:p>
          <a:p>
            <a:endParaRPr lang="en-US" dirty="0"/>
          </a:p>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ransition>
    <p:fade/>
  </p:transition>
  <p:hf sldNum="0" hdr="0" dt="0"/>
  <p:txStyles>
    <p:titleStyle>
      <a:lvl1pPr algn="l" rtl="0" fontAlgn="base">
        <a:spcBef>
          <a:spcPct val="0"/>
        </a:spcBef>
        <a:spcAft>
          <a:spcPct val="0"/>
        </a:spcAft>
        <a:defRPr sz="3600">
          <a:solidFill>
            <a:srgbClr val="336699"/>
          </a:solidFill>
          <a:latin typeface="+mj-lt"/>
          <a:ea typeface="+mj-ea"/>
          <a:cs typeface="+mj-cs"/>
        </a:defRPr>
      </a:lvl1pPr>
      <a:lvl2pPr algn="l" rtl="0" fontAlgn="base">
        <a:spcBef>
          <a:spcPct val="0"/>
        </a:spcBef>
        <a:spcAft>
          <a:spcPct val="0"/>
        </a:spcAft>
        <a:defRPr sz="3600">
          <a:solidFill>
            <a:srgbClr val="336699"/>
          </a:solidFill>
          <a:latin typeface="Arial" charset="0"/>
          <a:ea typeface="ヒラギノ角ゴ Pro W3" pitchFamily="80" charset="-128"/>
        </a:defRPr>
      </a:lvl2pPr>
      <a:lvl3pPr algn="l" rtl="0" fontAlgn="base">
        <a:spcBef>
          <a:spcPct val="0"/>
        </a:spcBef>
        <a:spcAft>
          <a:spcPct val="0"/>
        </a:spcAft>
        <a:defRPr sz="3600">
          <a:solidFill>
            <a:srgbClr val="336699"/>
          </a:solidFill>
          <a:latin typeface="Arial" charset="0"/>
          <a:ea typeface="ヒラギノ角ゴ Pro W3" pitchFamily="80" charset="-128"/>
        </a:defRPr>
      </a:lvl3pPr>
      <a:lvl4pPr algn="l" rtl="0" fontAlgn="base">
        <a:spcBef>
          <a:spcPct val="0"/>
        </a:spcBef>
        <a:spcAft>
          <a:spcPct val="0"/>
        </a:spcAft>
        <a:defRPr sz="3600">
          <a:solidFill>
            <a:srgbClr val="336699"/>
          </a:solidFill>
          <a:latin typeface="Arial" charset="0"/>
          <a:ea typeface="ヒラギノ角ゴ Pro W3" pitchFamily="80" charset="-128"/>
        </a:defRPr>
      </a:lvl4pPr>
      <a:lvl5pPr algn="l" rtl="0" fontAlgn="base">
        <a:spcBef>
          <a:spcPct val="0"/>
        </a:spcBef>
        <a:spcAft>
          <a:spcPct val="0"/>
        </a:spcAft>
        <a:defRPr sz="3600">
          <a:solidFill>
            <a:srgbClr val="336699"/>
          </a:solidFill>
          <a:latin typeface="Arial" charset="0"/>
          <a:ea typeface="ヒラギノ角ゴ Pro W3" pitchFamily="80" charset="-128"/>
        </a:defRPr>
      </a:lvl5pPr>
      <a:lvl6pPr marL="457200" algn="l" rtl="0" fontAlgn="base">
        <a:spcBef>
          <a:spcPct val="0"/>
        </a:spcBef>
        <a:spcAft>
          <a:spcPct val="0"/>
        </a:spcAft>
        <a:defRPr sz="3600">
          <a:solidFill>
            <a:srgbClr val="336699"/>
          </a:solidFill>
          <a:latin typeface="Arial" charset="0"/>
          <a:ea typeface="ヒラギノ角ゴ Pro W3" pitchFamily="80" charset="-128"/>
        </a:defRPr>
      </a:lvl6pPr>
      <a:lvl7pPr marL="914400" algn="l" rtl="0" fontAlgn="base">
        <a:spcBef>
          <a:spcPct val="0"/>
        </a:spcBef>
        <a:spcAft>
          <a:spcPct val="0"/>
        </a:spcAft>
        <a:defRPr sz="3600">
          <a:solidFill>
            <a:srgbClr val="336699"/>
          </a:solidFill>
          <a:latin typeface="Arial" charset="0"/>
          <a:ea typeface="ヒラギノ角ゴ Pro W3" pitchFamily="80" charset="-128"/>
        </a:defRPr>
      </a:lvl7pPr>
      <a:lvl8pPr marL="1371600" algn="l" rtl="0" fontAlgn="base">
        <a:spcBef>
          <a:spcPct val="0"/>
        </a:spcBef>
        <a:spcAft>
          <a:spcPct val="0"/>
        </a:spcAft>
        <a:defRPr sz="3600">
          <a:solidFill>
            <a:srgbClr val="336699"/>
          </a:solidFill>
          <a:latin typeface="Arial" charset="0"/>
          <a:ea typeface="ヒラギノ角ゴ Pro W3" pitchFamily="80" charset="-128"/>
        </a:defRPr>
      </a:lvl8pPr>
      <a:lvl9pPr marL="1828800" algn="l" rtl="0" fontAlgn="base">
        <a:spcBef>
          <a:spcPct val="0"/>
        </a:spcBef>
        <a:spcAft>
          <a:spcPct val="0"/>
        </a:spcAft>
        <a:defRPr sz="3600">
          <a:solidFill>
            <a:srgbClr val="336699"/>
          </a:solidFill>
          <a:latin typeface="Arial" charset="0"/>
          <a:ea typeface="ヒラギノ角ゴ Pro W3" pitchFamily="80" charset="-128"/>
        </a:defRPr>
      </a:lvl9pPr>
    </p:titleStyle>
    <p:bodyStyle>
      <a:lvl1pPr marL="342900" indent="-342900" algn="l" rtl="0" fontAlgn="base">
        <a:spcBef>
          <a:spcPct val="20000"/>
        </a:spcBef>
        <a:spcAft>
          <a:spcPct val="0"/>
        </a:spcAft>
        <a:buChar char="•"/>
        <a:defRPr sz="2400">
          <a:solidFill>
            <a:srgbClr val="336699"/>
          </a:solidFill>
          <a:latin typeface="+mn-lt"/>
          <a:ea typeface="+mn-ea"/>
          <a:cs typeface="+mn-cs"/>
        </a:defRPr>
      </a:lvl1pPr>
      <a:lvl2pPr marL="742950" indent="-285750" algn="l" rtl="0" fontAlgn="base">
        <a:spcBef>
          <a:spcPct val="20000"/>
        </a:spcBef>
        <a:spcAft>
          <a:spcPct val="0"/>
        </a:spcAft>
        <a:buChar char="–"/>
        <a:defRPr sz="2000">
          <a:solidFill>
            <a:srgbClr val="336699"/>
          </a:solidFill>
          <a:latin typeface="+mn-lt"/>
          <a:ea typeface="+mn-ea"/>
        </a:defRPr>
      </a:lvl2pPr>
      <a:lvl3pPr marL="1143000" indent="-228600" algn="l" rtl="0" fontAlgn="base">
        <a:spcBef>
          <a:spcPct val="20000"/>
        </a:spcBef>
        <a:spcAft>
          <a:spcPct val="0"/>
        </a:spcAft>
        <a:buChar char="•"/>
        <a:defRPr>
          <a:solidFill>
            <a:srgbClr val="336699"/>
          </a:solidFill>
          <a:latin typeface="+mn-lt"/>
          <a:ea typeface="+mn-ea"/>
        </a:defRPr>
      </a:lvl3pPr>
      <a:lvl4pPr marL="1600200" indent="-228600" algn="l" rtl="0" fontAlgn="base">
        <a:spcBef>
          <a:spcPct val="20000"/>
        </a:spcBef>
        <a:spcAft>
          <a:spcPct val="0"/>
        </a:spcAft>
        <a:buChar char="–"/>
        <a:defRPr sz="1600">
          <a:solidFill>
            <a:srgbClr val="336699"/>
          </a:solidFill>
          <a:latin typeface="+mn-lt"/>
          <a:ea typeface="+mn-ea"/>
        </a:defRPr>
      </a:lvl4pPr>
      <a:lvl5pPr marL="2057400" indent="-228600" algn="l" rtl="0" fontAlgn="base">
        <a:spcBef>
          <a:spcPct val="20000"/>
        </a:spcBef>
        <a:spcAft>
          <a:spcPct val="0"/>
        </a:spcAft>
        <a:buChar char="»"/>
        <a:defRPr sz="1600">
          <a:solidFill>
            <a:srgbClr val="336699"/>
          </a:solidFill>
          <a:latin typeface="+mn-lt"/>
          <a:ea typeface="+mn-ea"/>
        </a:defRPr>
      </a:lvl5pPr>
      <a:lvl6pPr marL="2514600" indent="-228600" algn="l" rtl="0" fontAlgn="base">
        <a:spcBef>
          <a:spcPct val="20000"/>
        </a:spcBef>
        <a:spcAft>
          <a:spcPct val="0"/>
        </a:spcAft>
        <a:buChar char="»"/>
        <a:defRPr sz="1600">
          <a:solidFill>
            <a:srgbClr val="336699"/>
          </a:solidFill>
          <a:latin typeface="+mn-lt"/>
          <a:ea typeface="+mn-ea"/>
        </a:defRPr>
      </a:lvl6pPr>
      <a:lvl7pPr marL="2971800" indent="-228600" algn="l" rtl="0" fontAlgn="base">
        <a:spcBef>
          <a:spcPct val="20000"/>
        </a:spcBef>
        <a:spcAft>
          <a:spcPct val="0"/>
        </a:spcAft>
        <a:buChar char="»"/>
        <a:defRPr sz="1600">
          <a:solidFill>
            <a:srgbClr val="336699"/>
          </a:solidFill>
          <a:latin typeface="+mn-lt"/>
          <a:ea typeface="+mn-ea"/>
        </a:defRPr>
      </a:lvl7pPr>
      <a:lvl8pPr marL="3429000" indent="-228600" algn="l" rtl="0" fontAlgn="base">
        <a:spcBef>
          <a:spcPct val="20000"/>
        </a:spcBef>
        <a:spcAft>
          <a:spcPct val="0"/>
        </a:spcAft>
        <a:buChar char="»"/>
        <a:defRPr sz="1600">
          <a:solidFill>
            <a:srgbClr val="336699"/>
          </a:solidFill>
          <a:latin typeface="+mn-lt"/>
          <a:ea typeface="+mn-ea"/>
        </a:defRPr>
      </a:lvl8pPr>
      <a:lvl9pPr marL="3886200" indent="-228600" algn="l" rtl="0" fontAlgn="base">
        <a:spcBef>
          <a:spcPct val="20000"/>
        </a:spcBef>
        <a:spcAft>
          <a:spcPct val="0"/>
        </a:spcAft>
        <a:buChar char="»"/>
        <a:defRPr sz="1600">
          <a:solidFill>
            <a:srgbClr val="336699"/>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amazon.com/Digital-Signal-Integrity-Simulation-Interconnects/dp/0130289043"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990600" y="1295400"/>
            <a:ext cx="7772400" cy="2209800"/>
          </a:xfrm>
        </p:spPr>
        <p:txBody>
          <a:bodyPr/>
          <a:lstStyle/>
          <a:p>
            <a:pPr eaLnBrk="1" hangingPunct="1"/>
            <a:r>
              <a:rPr lang="en-US" dirty="0"/>
              <a:t>Ground Recommendations</a:t>
            </a:r>
            <a:br>
              <a:rPr lang="en-US" dirty="0"/>
            </a:br>
            <a:r>
              <a:rPr lang="en-US" sz="3200" dirty="0"/>
              <a:t>Review of Recent </a:t>
            </a:r>
            <a:r>
              <a:rPr lang="en-US" sz="3200"/>
              <a:t>E-mail Discussion</a:t>
            </a:r>
            <a:endParaRPr lang="en-US" sz="3200" dirty="0"/>
          </a:p>
        </p:txBody>
      </p:sp>
      <p:sp>
        <p:nvSpPr>
          <p:cNvPr id="15362" name="Subtitle 2"/>
          <p:cNvSpPr>
            <a:spLocks noGrp="1"/>
          </p:cNvSpPr>
          <p:nvPr>
            <p:ph type="subTitle" idx="1"/>
          </p:nvPr>
        </p:nvSpPr>
        <p:spPr>
          <a:xfrm>
            <a:off x="1676400" y="3657600"/>
            <a:ext cx="6553200" cy="2286000"/>
          </a:xfrm>
        </p:spPr>
        <p:txBody>
          <a:bodyPr>
            <a:normAutofit/>
          </a:bodyPr>
          <a:lstStyle/>
          <a:p>
            <a:pPr eaLnBrk="1" hangingPunct="1"/>
            <a:r>
              <a:rPr lang="en-US" dirty="0"/>
              <a:t>Walter Katz</a:t>
            </a:r>
          </a:p>
          <a:p>
            <a:pPr eaLnBrk="1" hangingPunct="1"/>
            <a:r>
              <a:rPr lang="en-US" dirty="0"/>
              <a:t>Signal Integrity Software, Inc.</a:t>
            </a:r>
          </a:p>
          <a:p>
            <a:pPr eaLnBrk="1" hangingPunct="1"/>
            <a:r>
              <a:rPr lang="en-US" dirty="0"/>
              <a:t>IBIS AMI/Interconnect</a:t>
            </a:r>
          </a:p>
          <a:p>
            <a:pPr eaLnBrk="1" hangingPunct="1"/>
            <a:r>
              <a:rPr lang="en-US" dirty="0"/>
              <a:t>March 13, 2018</a:t>
            </a:r>
          </a:p>
        </p:txBody>
      </p:sp>
    </p:spTree>
    <p:extLst>
      <p:ext uri="{BB962C8B-B14F-4D97-AF65-F5344CB8AC3E}">
        <p14:creationId xmlns:p14="http://schemas.microsoft.com/office/powerpoint/2010/main" val="1805993433"/>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4335C-9B4D-490E-9339-EC8F60B848EC}"/>
              </a:ext>
            </a:extLst>
          </p:cNvPr>
          <p:cNvSpPr>
            <a:spLocks noGrp="1"/>
          </p:cNvSpPr>
          <p:nvPr>
            <p:ph type="title"/>
          </p:nvPr>
        </p:nvSpPr>
        <p:spPr>
          <a:xfrm>
            <a:off x="914400" y="152400"/>
            <a:ext cx="7010400" cy="1676400"/>
          </a:xfrm>
        </p:spPr>
        <p:txBody>
          <a:bodyPr/>
          <a:lstStyle/>
          <a:p>
            <a:r>
              <a:rPr lang="en-US" dirty="0"/>
              <a:t>IBIS Describes Measurements to Generate IV and VT Curves and Thresholds</a:t>
            </a:r>
          </a:p>
        </p:txBody>
      </p:sp>
      <p:sp>
        <p:nvSpPr>
          <p:cNvPr id="3" name="Content Placeholder 2">
            <a:extLst>
              <a:ext uri="{FF2B5EF4-FFF2-40B4-BE49-F238E27FC236}">
                <a16:creationId xmlns:a16="http://schemas.microsoft.com/office/drawing/2014/main" id="{B7ECC716-53BD-439A-9701-52B934B6C75A}"/>
              </a:ext>
            </a:extLst>
          </p:cNvPr>
          <p:cNvSpPr>
            <a:spLocks noGrp="1"/>
          </p:cNvSpPr>
          <p:nvPr>
            <p:ph idx="1"/>
          </p:nvPr>
        </p:nvSpPr>
        <p:spPr>
          <a:xfrm>
            <a:off x="1143000" y="2133600"/>
            <a:ext cx="7162800" cy="3886200"/>
          </a:xfrm>
        </p:spPr>
        <p:txBody>
          <a:bodyPr/>
          <a:lstStyle/>
          <a:p>
            <a:r>
              <a:rPr lang="en-US" dirty="0"/>
              <a:t>IBIS does state that when generating IBIS IV and VT curves and thresholds the reference nodes are connected to a simulator reference node which is uses names such as Node 0, </a:t>
            </a:r>
            <a:r>
              <a:rPr lang="en-US" dirty="0" err="1"/>
              <a:t>A_gnd</a:t>
            </a:r>
            <a:r>
              <a:rPr lang="en-US" dirty="0"/>
              <a:t>, absolute ground.</a:t>
            </a:r>
          </a:p>
          <a:p>
            <a:r>
              <a:rPr lang="en-US" dirty="0"/>
              <a:t>IBIS does not describe how to measure voltages during simulation of actual channels.</a:t>
            </a:r>
          </a:p>
          <a:p>
            <a:endParaRPr lang="en-US" dirty="0"/>
          </a:p>
        </p:txBody>
      </p:sp>
      <p:sp>
        <p:nvSpPr>
          <p:cNvPr id="4" name="Footer Placeholder 3">
            <a:extLst>
              <a:ext uri="{FF2B5EF4-FFF2-40B4-BE49-F238E27FC236}">
                <a16:creationId xmlns:a16="http://schemas.microsoft.com/office/drawing/2014/main" id="{56938047-005D-4A5B-95E2-3D43D8A9BA25}"/>
              </a:ext>
            </a:extLst>
          </p:cNvPr>
          <p:cNvSpPr>
            <a:spLocks noGrp="1"/>
          </p:cNvSpPr>
          <p:nvPr>
            <p:ph type="ftr" sz="quarter" idx="3"/>
          </p:nvPr>
        </p:nvSpPr>
        <p:spPr/>
        <p:txBody>
          <a:bodyPr/>
          <a:lstStyle/>
          <a:p>
            <a:fld id="{64DFFA53-7A85-49BB-896B-3AD28954ACCD}" type="slidenum">
              <a:rPr lang="en-US" smtClean="0"/>
              <a:pPr/>
              <a:t>10</a:t>
            </a:fld>
            <a:r>
              <a:rPr lang="en-US"/>
              <a:t>	 	</a:t>
            </a:r>
          </a:p>
          <a:p>
            <a:endParaRPr lang="en-US"/>
          </a:p>
          <a:p>
            <a:endParaRPr lang="en-US" dirty="0"/>
          </a:p>
        </p:txBody>
      </p:sp>
    </p:spTree>
    <p:extLst>
      <p:ext uri="{BB962C8B-B14F-4D97-AF65-F5344CB8AC3E}">
        <p14:creationId xmlns:p14="http://schemas.microsoft.com/office/powerpoint/2010/main" val="328575057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AD367-E1B6-4710-9F86-69788CE6DB37}"/>
              </a:ext>
            </a:extLst>
          </p:cNvPr>
          <p:cNvSpPr>
            <a:spLocks noGrp="1"/>
          </p:cNvSpPr>
          <p:nvPr>
            <p:ph type="title"/>
          </p:nvPr>
        </p:nvSpPr>
        <p:spPr>
          <a:xfrm>
            <a:off x="914400" y="152400"/>
            <a:ext cx="7010400" cy="1066800"/>
          </a:xfrm>
        </p:spPr>
        <p:txBody>
          <a:bodyPr/>
          <a:lstStyle/>
          <a:p>
            <a:r>
              <a:rPr lang="en-US" dirty="0"/>
              <a:t>How to Change “ground” to “reference” in IBIS 6.1</a:t>
            </a:r>
          </a:p>
        </p:txBody>
      </p:sp>
      <p:sp>
        <p:nvSpPr>
          <p:cNvPr id="3" name="Content Placeholder 2">
            <a:extLst>
              <a:ext uri="{FF2B5EF4-FFF2-40B4-BE49-F238E27FC236}">
                <a16:creationId xmlns:a16="http://schemas.microsoft.com/office/drawing/2014/main" id="{6BD50E11-C232-4C1F-82DC-9167A27F680F}"/>
              </a:ext>
            </a:extLst>
          </p:cNvPr>
          <p:cNvSpPr>
            <a:spLocks noGrp="1"/>
          </p:cNvSpPr>
          <p:nvPr>
            <p:ph idx="1"/>
          </p:nvPr>
        </p:nvSpPr>
        <p:spPr/>
        <p:txBody>
          <a:bodyPr/>
          <a:lstStyle/>
          <a:p>
            <a:r>
              <a:rPr lang="en-US" dirty="0"/>
              <a:t>There are over 100 occurrences of “ground” in IBIS 6.1.</a:t>
            </a:r>
          </a:p>
          <a:p>
            <a:r>
              <a:rPr lang="en-US" dirty="0"/>
              <a:t>I would prefer to add to the beginning of IBIS that “ground” was used as a reference node of all measurements 20 years ago.</a:t>
            </a:r>
          </a:p>
          <a:p>
            <a:pPr lvl="1"/>
            <a:r>
              <a:rPr lang="en-US" dirty="0"/>
              <a:t>Measurements to generate IBIS data (IV and VT curves and Thresholds) assume that all reference nodes are tied to the same Node in SPICE to IBIS simulations.</a:t>
            </a:r>
          </a:p>
          <a:p>
            <a:pPr lvl="1"/>
            <a:r>
              <a:rPr lang="en-US" dirty="0"/>
              <a:t>Model makers and EDA tools shall interpret the word “ground” in the IBIS 6.1 specification as a Reference Node for each voltage measurement.</a:t>
            </a:r>
          </a:p>
        </p:txBody>
      </p:sp>
      <p:sp>
        <p:nvSpPr>
          <p:cNvPr id="4" name="Footer Placeholder 3">
            <a:extLst>
              <a:ext uri="{FF2B5EF4-FFF2-40B4-BE49-F238E27FC236}">
                <a16:creationId xmlns:a16="http://schemas.microsoft.com/office/drawing/2014/main" id="{75EC481A-4292-4252-B58A-63C99E2A7035}"/>
              </a:ext>
            </a:extLst>
          </p:cNvPr>
          <p:cNvSpPr>
            <a:spLocks noGrp="1"/>
          </p:cNvSpPr>
          <p:nvPr>
            <p:ph type="ftr" sz="quarter" idx="3"/>
          </p:nvPr>
        </p:nvSpPr>
        <p:spPr/>
        <p:txBody>
          <a:bodyPr/>
          <a:lstStyle/>
          <a:p>
            <a:fld id="{64DFFA53-7A85-49BB-896B-3AD28954ACCD}" type="slidenum">
              <a:rPr lang="en-US" smtClean="0"/>
              <a:pPr/>
              <a:t>11</a:t>
            </a:fld>
            <a:r>
              <a:rPr lang="en-US"/>
              <a:t>	 	</a:t>
            </a:r>
          </a:p>
          <a:p>
            <a:endParaRPr lang="en-US"/>
          </a:p>
          <a:p>
            <a:endParaRPr lang="en-US" dirty="0"/>
          </a:p>
        </p:txBody>
      </p:sp>
    </p:spTree>
    <p:extLst>
      <p:ext uri="{BB962C8B-B14F-4D97-AF65-F5344CB8AC3E}">
        <p14:creationId xmlns:p14="http://schemas.microsoft.com/office/powerpoint/2010/main" val="410331868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292D0-877F-4627-ACC9-C15D777E24C2}"/>
              </a:ext>
            </a:extLst>
          </p:cNvPr>
          <p:cNvSpPr>
            <a:spLocks noGrp="1"/>
          </p:cNvSpPr>
          <p:nvPr>
            <p:ph type="title"/>
          </p:nvPr>
        </p:nvSpPr>
        <p:spPr/>
        <p:txBody>
          <a:bodyPr/>
          <a:lstStyle/>
          <a:p>
            <a:r>
              <a:rPr lang="en-US" dirty="0" err="1"/>
              <a:t>A_gnd</a:t>
            </a:r>
            <a:r>
              <a:rPr lang="en-US" dirty="0"/>
              <a:t> and Node 0</a:t>
            </a:r>
          </a:p>
        </p:txBody>
      </p:sp>
      <p:sp>
        <p:nvSpPr>
          <p:cNvPr id="3" name="Content Placeholder 2">
            <a:extLst>
              <a:ext uri="{FF2B5EF4-FFF2-40B4-BE49-F238E27FC236}">
                <a16:creationId xmlns:a16="http://schemas.microsoft.com/office/drawing/2014/main" id="{0C0D4FDD-861C-445A-BCD8-E21B99CD4A65}"/>
              </a:ext>
            </a:extLst>
          </p:cNvPr>
          <p:cNvSpPr>
            <a:spLocks noGrp="1"/>
          </p:cNvSpPr>
          <p:nvPr>
            <p:ph idx="1"/>
          </p:nvPr>
        </p:nvSpPr>
        <p:spPr>
          <a:xfrm>
            <a:off x="1143000" y="1295400"/>
            <a:ext cx="7162800" cy="4724400"/>
          </a:xfrm>
        </p:spPr>
        <p:txBody>
          <a:bodyPr/>
          <a:lstStyle/>
          <a:p>
            <a:r>
              <a:rPr lang="en-US" dirty="0" err="1"/>
              <a:t>A_gnd</a:t>
            </a:r>
            <a:r>
              <a:rPr lang="en-US" dirty="0"/>
              <a:t> was added to IBIS as part of [External Model] where the analog signals for the Stimulus and Enable terminals would normally be to a different reference node than the I/O and Rail terminals of the model.</a:t>
            </a:r>
          </a:p>
          <a:p>
            <a:r>
              <a:rPr lang="en-US" dirty="0"/>
              <a:t>IBIS formally supports Berkley SPICE and IBIS-ISS which both support Node 0.</a:t>
            </a:r>
          </a:p>
          <a:p>
            <a:r>
              <a:rPr lang="en-US" dirty="0"/>
              <a:t>We can certainly say that </a:t>
            </a:r>
            <a:r>
              <a:rPr lang="en-US" dirty="0" err="1"/>
              <a:t>A_gnd</a:t>
            </a:r>
            <a:r>
              <a:rPr lang="en-US" dirty="0"/>
              <a:t> is an alias for Node 0. (???? Some issues here)</a:t>
            </a:r>
          </a:p>
          <a:p>
            <a:r>
              <a:rPr lang="en-US" dirty="0" err="1"/>
              <a:t>A_gnd</a:t>
            </a:r>
            <a:r>
              <a:rPr lang="en-US" dirty="0"/>
              <a:t> (????) and Node 0 can be a reference for Interconnect Models, but this limits the way Power Aware simulations can be performed.</a:t>
            </a:r>
          </a:p>
        </p:txBody>
      </p:sp>
      <p:sp>
        <p:nvSpPr>
          <p:cNvPr id="4" name="Footer Placeholder 3">
            <a:extLst>
              <a:ext uri="{FF2B5EF4-FFF2-40B4-BE49-F238E27FC236}">
                <a16:creationId xmlns:a16="http://schemas.microsoft.com/office/drawing/2014/main" id="{4A9AC4AF-F082-4CEF-94FC-E0B5CD5E1DD9}"/>
              </a:ext>
            </a:extLst>
          </p:cNvPr>
          <p:cNvSpPr>
            <a:spLocks noGrp="1"/>
          </p:cNvSpPr>
          <p:nvPr>
            <p:ph type="ftr" sz="quarter" idx="3"/>
          </p:nvPr>
        </p:nvSpPr>
        <p:spPr/>
        <p:txBody>
          <a:bodyPr/>
          <a:lstStyle/>
          <a:p>
            <a:fld id="{64DFFA53-7A85-49BB-896B-3AD28954ACCD}" type="slidenum">
              <a:rPr lang="en-US" smtClean="0"/>
              <a:pPr/>
              <a:t>12</a:t>
            </a:fld>
            <a:r>
              <a:rPr lang="en-US"/>
              <a:t>	 	</a:t>
            </a:r>
          </a:p>
          <a:p>
            <a:endParaRPr lang="en-US"/>
          </a:p>
          <a:p>
            <a:endParaRPr lang="en-US" dirty="0"/>
          </a:p>
        </p:txBody>
      </p:sp>
    </p:spTree>
    <p:extLst>
      <p:ext uri="{BB962C8B-B14F-4D97-AF65-F5344CB8AC3E}">
        <p14:creationId xmlns:p14="http://schemas.microsoft.com/office/powerpoint/2010/main" val="32073472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B66D4-7B9B-47EB-8B3C-C879CEBF9045}"/>
              </a:ext>
            </a:extLst>
          </p:cNvPr>
          <p:cNvSpPr>
            <a:spLocks noGrp="1"/>
          </p:cNvSpPr>
          <p:nvPr>
            <p:ph type="title"/>
          </p:nvPr>
        </p:nvSpPr>
        <p:spPr/>
        <p:txBody>
          <a:bodyPr/>
          <a:lstStyle/>
          <a:p>
            <a:r>
              <a:rPr lang="en-US" dirty="0"/>
              <a:t>Reference Nodes in BIRD 189</a:t>
            </a:r>
          </a:p>
        </p:txBody>
      </p:sp>
      <p:sp>
        <p:nvSpPr>
          <p:cNvPr id="3" name="Content Placeholder 2">
            <a:extLst>
              <a:ext uri="{FF2B5EF4-FFF2-40B4-BE49-F238E27FC236}">
                <a16:creationId xmlns:a16="http://schemas.microsoft.com/office/drawing/2014/main" id="{E586D4E7-CA7C-48BE-9B25-0625357746D9}"/>
              </a:ext>
            </a:extLst>
          </p:cNvPr>
          <p:cNvSpPr>
            <a:spLocks noGrp="1"/>
          </p:cNvSpPr>
          <p:nvPr>
            <p:ph idx="1"/>
          </p:nvPr>
        </p:nvSpPr>
        <p:spPr/>
        <p:txBody>
          <a:bodyPr/>
          <a:lstStyle/>
          <a:p>
            <a:r>
              <a:rPr lang="en-US" dirty="0"/>
              <a:t>BIRD 189 model circuit elements can reference either a Buffer, Pad, or Pin rail terminal, or Node </a:t>
            </a:r>
            <a:r>
              <a:rPr lang="en-US" dirty="0" err="1"/>
              <a:t>A_gnd</a:t>
            </a:r>
            <a:r>
              <a:rPr lang="en-US" dirty="0"/>
              <a:t> or Node 0.</a:t>
            </a:r>
          </a:p>
          <a:p>
            <a:r>
              <a:rPr lang="en-US" dirty="0"/>
              <a:t>Simulation results may be incorrect if some models (I/O buffer or Package Interconnect or Board Interconnect) in a simulation reference Node 0 or </a:t>
            </a:r>
            <a:r>
              <a:rPr lang="en-US" dirty="0" err="1"/>
              <a:t>A_gnd</a:t>
            </a:r>
            <a:r>
              <a:rPr lang="en-US" dirty="0"/>
              <a:t> and other models (I/O buffer or Package Interconnect or Board Interconnect) reference rail signals that are not specified as </a:t>
            </a:r>
            <a:r>
              <a:rPr lang="en-US" dirty="0" err="1"/>
              <a:t>0.V</a:t>
            </a:r>
            <a:r>
              <a:rPr lang="en-US" dirty="0"/>
              <a:t> voltage sources. (“Mixed Reference”)</a:t>
            </a:r>
          </a:p>
        </p:txBody>
      </p:sp>
      <p:sp>
        <p:nvSpPr>
          <p:cNvPr id="4" name="Footer Placeholder 3">
            <a:extLst>
              <a:ext uri="{FF2B5EF4-FFF2-40B4-BE49-F238E27FC236}">
                <a16:creationId xmlns:a16="http://schemas.microsoft.com/office/drawing/2014/main" id="{283790ED-3DE5-4E22-8950-3E6D9B1AFBE7}"/>
              </a:ext>
            </a:extLst>
          </p:cNvPr>
          <p:cNvSpPr>
            <a:spLocks noGrp="1"/>
          </p:cNvSpPr>
          <p:nvPr>
            <p:ph type="ftr" sz="quarter" idx="3"/>
          </p:nvPr>
        </p:nvSpPr>
        <p:spPr/>
        <p:txBody>
          <a:bodyPr/>
          <a:lstStyle/>
          <a:p>
            <a:fld id="{64DFFA53-7A85-49BB-896B-3AD28954ACCD}" type="slidenum">
              <a:rPr lang="en-US" smtClean="0"/>
              <a:pPr/>
              <a:t>13</a:t>
            </a:fld>
            <a:r>
              <a:rPr lang="en-US"/>
              <a:t>	 	</a:t>
            </a:r>
          </a:p>
          <a:p>
            <a:endParaRPr lang="en-US"/>
          </a:p>
          <a:p>
            <a:endParaRPr lang="en-US" dirty="0"/>
          </a:p>
        </p:txBody>
      </p:sp>
    </p:spTree>
    <p:extLst>
      <p:ext uri="{BB962C8B-B14F-4D97-AF65-F5344CB8AC3E}">
        <p14:creationId xmlns:p14="http://schemas.microsoft.com/office/powerpoint/2010/main" val="1891825174"/>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C0074-7864-41EE-8404-331191A46BAF}"/>
              </a:ext>
            </a:extLst>
          </p:cNvPr>
          <p:cNvSpPr>
            <a:spLocks noGrp="1"/>
          </p:cNvSpPr>
          <p:nvPr>
            <p:ph type="title"/>
          </p:nvPr>
        </p:nvSpPr>
        <p:spPr/>
        <p:txBody>
          <a:bodyPr/>
          <a:lstStyle/>
          <a:p>
            <a:r>
              <a:rPr lang="en-US" dirty="0"/>
              <a:t>“Mixed Reference” Simulations</a:t>
            </a:r>
          </a:p>
        </p:txBody>
      </p:sp>
      <p:sp>
        <p:nvSpPr>
          <p:cNvPr id="3" name="Content Placeholder 2">
            <a:extLst>
              <a:ext uri="{FF2B5EF4-FFF2-40B4-BE49-F238E27FC236}">
                <a16:creationId xmlns:a16="http://schemas.microsoft.com/office/drawing/2014/main" id="{8D29D9A7-23A3-41B5-99EB-7A671E803FA9}"/>
              </a:ext>
            </a:extLst>
          </p:cNvPr>
          <p:cNvSpPr>
            <a:spLocks noGrp="1"/>
          </p:cNvSpPr>
          <p:nvPr>
            <p:ph idx="1"/>
          </p:nvPr>
        </p:nvSpPr>
        <p:spPr/>
        <p:txBody>
          <a:bodyPr/>
          <a:lstStyle/>
          <a:p>
            <a:r>
              <a:rPr lang="en-US" dirty="0"/>
              <a:t>Interconnect Models for a Single Channel can be generated by multiple vendors and EDA tools:</a:t>
            </a:r>
          </a:p>
          <a:p>
            <a:pPr lvl="1"/>
            <a:r>
              <a:rPr lang="en-US" dirty="0"/>
              <a:t>Tx on-die</a:t>
            </a:r>
          </a:p>
          <a:p>
            <a:pPr lvl="1"/>
            <a:r>
              <a:rPr lang="en-US" dirty="0"/>
              <a:t>Tx package</a:t>
            </a:r>
          </a:p>
          <a:p>
            <a:pPr lvl="1"/>
            <a:r>
              <a:rPr lang="en-US" dirty="0"/>
              <a:t>Mother board interconnect</a:t>
            </a:r>
          </a:p>
          <a:p>
            <a:pPr lvl="1"/>
            <a:r>
              <a:rPr lang="en-US" dirty="0"/>
              <a:t>Connector</a:t>
            </a:r>
          </a:p>
          <a:p>
            <a:pPr lvl="1"/>
            <a:r>
              <a:rPr lang="en-US" dirty="0"/>
              <a:t>Daughter board interconnect</a:t>
            </a:r>
          </a:p>
          <a:p>
            <a:pPr lvl="1"/>
            <a:r>
              <a:rPr lang="en-US" dirty="0"/>
              <a:t>Rx Package</a:t>
            </a:r>
          </a:p>
          <a:p>
            <a:pPr lvl="1"/>
            <a:r>
              <a:rPr lang="en-US" dirty="0"/>
              <a:t>Rx on-die</a:t>
            </a:r>
          </a:p>
          <a:p>
            <a:r>
              <a:rPr lang="en-US" dirty="0"/>
              <a:t>What to do if one or more of these models reference Node 0</a:t>
            </a:r>
          </a:p>
          <a:p>
            <a:pPr lvl="1"/>
            <a:endParaRPr lang="en-US" dirty="0"/>
          </a:p>
          <a:p>
            <a:endParaRPr lang="en-US" dirty="0"/>
          </a:p>
        </p:txBody>
      </p:sp>
      <p:sp>
        <p:nvSpPr>
          <p:cNvPr id="4" name="Footer Placeholder 3">
            <a:extLst>
              <a:ext uri="{FF2B5EF4-FFF2-40B4-BE49-F238E27FC236}">
                <a16:creationId xmlns:a16="http://schemas.microsoft.com/office/drawing/2014/main" id="{5F58E360-8F8B-4152-9B66-261390916E30}"/>
              </a:ext>
            </a:extLst>
          </p:cNvPr>
          <p:cNvSpPr>
            <a:spLocks noGrp="1"/>
          </p:cNvSpPr>
          <p:nvPr>
            <p:ph type="ftr" sz="quarter" idx="3"/>
          </p:nvPr>
        </p:nvSpPr>
        <p:spPr/>
        <p:txBody>
          <a:bodyPr/>
          <a:lstStyle/>
          <a:p>
            <a:fld id="{64DFFA53-7A85-49BB-896B-3AD28954ACCD}" type="slidenum">
              <a:rPr lang="en-US" smtClean="0"/>
              <a:pPr/>
              <a:t>14</a:t>
            </a:fld>
            <a:r>
              <a:rPr lang="en-US"/>
              <a:t>	 	</a:t>
            </a:r>
          </a:p>
          <a:p>
            <a:endParaRPr lang="en-US"/>
          </a:p>
          <a:p>
            <a:endParaRPr lang="en-US" dirty="0"/>
          </a:p>
        </p:txBody>
      </p:sp>
    </p:spTree>
    <p:extLst>
      <p:ext uri="{BB962C8B-B14F-4D97-AF65-F5344CB8AC3E}">
        <p14:creationId xmlns:p14="http://schemas.microsoft.com/office/powerpoint/2010/main" val="1723006298"/>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060A5-738F-4281-8BA3-B3B766E4FD14}"/>
              </a:ext>
            </a:extLst>
          </p:cNvPr>
          <p:cNvSpPr>
            <a:spLocks noGrp="1"/>
          </p:cNvSpPr>
          <p:nvPr>
            <p:ph type="title"/>
          </p:nvPr>
        </p:nvSpPr>
        <p:spPr>
          <a:xfrm>
            <a:off x="914400" y="152400"/>
            <a:ext cx="7010400" cy="1143000"/>
          </a:xfrm>
        </p:spPr>
        <p:txBody>
          <a:bodyPr/>
          <a:lstStyle/>
          <a:p>
            <a:r>
              <a:rPr lang="en-US" dirty="0"/>
              <a:t>What to do if one or more of these models reference Node 0</a:t>
            </a:r>
          </a:p>
        </p:txBody>
      </p:sp>
      <p:sp>
        <p:nvSpPr>
          <p:cNvPr id="3" name="Content Placeholder 2">
            <a:extLst>
              <a:ext uri="{FF2B5EF4-FFF2-40B4-BE49-F238E27FC236}">
                <a16:creationId xmlns:a16="http://schemas.microsoft.com/office/drawing/2014/main" id="{02A9EA6A-0C83-4476-9E29-B0234BDB0016}"/>
              </a:ext>
            </a:extLst>
          </p:cNvPr>
          <p:cNvSpPr>
            <a:spLocks noGrp="1"/>
          </p:cNvSpPr>
          <p:nvPr>
            <p:ph idx="1"/>
          </p:nvPr>
        </p:nvSpPr>
        <p:spPr/>
        <p:txBody>
          <a:bodyPr/>
          <a:lstStyle/>
          <a:p>
            <a:r>
              <a:rPr lang="en-US" sz="1600" i="1" dirty="0"/>
              <a:t>Scott McMorrow says:</a:t>
            </a:r>
          </a:p>
          <a:p>
            <a:r>
              <a:rPr lang="en-US" sz="1600" i="1" dirty="0"/>
              <a:t>Circuit theory says that we can go from a partial element system where ground and power loops are fully modeled to a ground referenced system where node 0 ground is applied to every element in the path.  But, ground bounce inductance and resistance is then lumped into power circuit and signal path circuits, and the discrimination between the these is lost.  From a differential node voltage perspective at the receiver, the result is the same.  The voltage between the signal and ground will remain the same.  If there is a difference, then somewhere in the circuit, the ground partial inductance has not been reduced into the loop inductance for the signal path and power paths.</a:t>
            </a:r>
            <a:endParaRPr lang="en-US" sz="1600" dirty="0"/>
          </a:p>
          <a:p>
            <a:r>
              <a:rPr lang="en-US" sz="1600" i="1" dirty="0"/>
              <a:t>This is a pretty standard transformation from partial inductance/resistance matrices to loop inductance/resistance matrices, and is covered quite extensively in Brian Young's book, which is still the best on the subject. He's been at Motorola and TI.  I believe he's at TI now running their ASIC packaging group.</a:t>
            </a:r>
            <a:endParaRPr lang="en-US" sz="1600" dirty="0"/>
          </a:p>
          <a:p>
            <a:r>
              <a:rPr lang="en-US" sz="1600" i="1" u="sng" dirty="0">
                <a:hlinkClick r:id="rId2"/>
              </a:rPr>
              <a:t>http://www.amazon.com/Digital-Signal-Integrity-Simulation-Interconnects/dp/0130289043</a:t>
            </a:r>
            <a:endParaRPr lang="en-US" sz="1600" dirty="0"/>
          </a:p>
          <a:p>
            <a:endParaRPr lang="en-US" dirty="0"/>
          </a:p>
        </p:txBody>
      </p:sp>
      <p:sp>
        <p:nvSpPr>
          <p:cNvPr id="4" name="Footer Placeholder 3">
            <a:extLst>
              <a:ext uri="{FF2B5EF4-FFF2-40B4-BE49-F238E27FC236}">
                <a16:creationId xmlns:a16="http://schemas.microsoft.com/office/drawing/2014/main" id="{C9F1FC99-6EB4-4AF4-B20B-9F5DE48B4F6E}"/>
              </a:ext>
            </a:extLst>
          </p:cNvPr>
          <p:cNvSpPr>
            <a:spLocks noGrp="1"/>
          </p:cNvSpPr>
          <p:nvPr>
            <p:ph type="ftr" sz="quarter" idx="3"/>
          </p:nvPr>
        </p:nvSpPr>
        <p:spPr/>
        <p:txBody>
          <a:bodyPr/>
          <a:lstStyle/>
          <a:p>
            <a:fld id="{64DFFA53-7A85-49BB-896B-3AD28954ACCD}" type="slidenum">
              <a:rPr lang="en-US" smtClean="0"/>
              <a:pPr/>
              <a:t>15</a:t>
            </a:fld>
            <a:r>
              <a:rPr lang="en-US"/>
              <a:t>	 	</a:t>
            </a:r>
          </a:p>
          <a:p>
            <a:endParaRPr lang="en-US"/>
          </a:p>
          <a:p>
            <a:endParaRPr lang="en-US" dirty="0"/>
          </a:p>
        </p:txBody>
      </p:sp>
    </p:spTree>
    <p:extLst>
      <p:ext uri="{BB962C8B-B14F-4D97-AF65-F5344CB8AC3E}">
        <p14:creationId xmlns:p14="http://schemas.microsoft.com/office/powerpoint/2010/main" val="2240307546"/>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4D99-530D-437E-81E5-EB33E8AC4D29}"/>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C3318B79-1309-4BC7-B75D-3953DA5E813B}"/>
              </a:ext>
            </a:extLst>
          </p:cNvPr>
          <p:cNvSpPr>
            <a:spLocks noGrp="1"/>
          </p:cNvSpPr>
          <p:nvPr>
            <p:ph idx="1"/>
          </p:nvPr>
        </p:nvSpPr>
        <p:spPr>
          <a:xfrm>
            <a:off x="1101969" y="1045866"/>
            <a:ext cx="7162800" cy="5029200"/>
          </a:xfrm>
        </p:spPr>
        <p:txBody>
          <a:bodyPr/>
          <a:lstStyle/>
          <a:p>
            <a:r>
              <a:rPr lang="en-US" dirty="0"/>
              <a:t>We should make minor changes to IBIS-ISS to remove “ground”</a:t>
            </a:r>
          </a:p>
          <a:p>
            <a:r>
              <a:rPr lang="en-US" dirty="0"/>
              <a:t>We should add a section to the beginning of IBIS to define that voltage measurements are always made to a “Reference Node”. This document defines the “Reference Node” to be Node 0 is limited to describing methods to generate IBIS data.</a:t>
            </a:r>
          </a:p>
          <a:p>
            <a:r>
              <a:rPr lang="en-US" dirty="0"/>
              <a:t>BIRD 189 should recommend that Interconnect Model elements reference local rail voltage terminals, and suggest that all reference terminals be connected to a common reference node if any reference (that current flows to) is </a:t>
            </a:r>
            <a:r>
              <a:rPr lang="en-US" dirty="0" err="1"/>
              <a:t>A_gnd</a:t>
            </a:r>
            <a:r>
              <a:rPr lang="en-US" dirty="0"/>
              <a:t> or Node 0.</a:t>
            </a:r>
          </a:p>
        </p:txBody>
      </p:sp>
      <p:sp>
        <p:nvSpPr>
          <p:cNvPr id="4" name="Footer Placeholder 3">
            <a:extLst>
              <a:ext uri="{FF2B5EF4-FFF2-40B4-BE49-F238E27FC236}">
                <a16:creationId xmlns:a16="http://schemas.microsoft.com/office/drawing/2014/main" id="{6C06EEAC-8008-4710-A633-C3E555BD40CA}"/>
              </a:ext>
            </a:extLst>
          </p:cNvPr>
          <p:cNvSpPr>
            <a:spLocks noGrp="1"/>
          </p:cNvSpPr>
          <p:nvPr>
            <p:ph type="ftr" sz="quarter" idx="3"/>
          </p:nvPr>
        </p:nvSpPr>
        <p:spPr/>
        <p:txBody>
          <a:bodyPr/>
          <a:lstStyle/>
          <a:p>
            <a:fld id="{64DFFA53-7A85-49BB-896B-3AD28954ACCD}" type="slidenum">
              <a:rPr lang="en-US" smtClean="0"/>
              <a:pPr/>
              <a:t>16</a:t>
            </a:fld>
            <a:r>
              <a:rPr lang="en-US"/>
              <a:t>	 	</a:t>
            </a:r>
          </a:p>
          <a:p>
            <a:endParaRPr lang="en-US"/>
          </a:p>
          <a:p>
            <a:endParaRPr lang="en-US" dirty="0"/>
          </a:p>
        </p:txBody>
      </p:sp>
    </p:spTree>
    <p:extLst>
      <p:ext uri="{BB962C8B-B14F-4D97-AF65-F5344CB8AC3E}">
        <p14:creationId xmlns:p14="http://schemas.microsoft.com/office/powerpoint/2010/main" val="386489201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685800"/>
          </a:xfrm>
        </p:spPr>
        <p:txBody>
          <a:bodyPr/>
          <a:lstStyle/>
          <a:p>
            <a:r>
              <a:rPr lang="en-US" b="1" dirty="0"/>
              <a:t>Overview</a:t>
            </a:r>
          </a:p>
        </p:txBody>
      </p:sp>
      <p:sp>
        <p:nvSpPr>
          <p:cNvPr id="3" name="Content Placeholder 2"/>
          <p:cNvSpPr>
            <a:spLocks noGrp="1"/>
          </p:cNvSpPr>
          <p:nvPr>
            <p:ph idx="1"/>
          </p:nvPr>
        </p:nvSpPr>
        <p:spPr>
          <a:xfrm>
            <a:off x="1066800" y="1000125"/>
            <a:ext cx="7162800" cy="3876675"/>
          </a:xfrm>
        </p:spPr>
        <p:txBody>
          <a:bodyPr/>
          <a:lstStyle/>
          <a:p>
            <a:r>
              <a:rPr lang="en-US" sz="2000" dirty="0"/>
              <a:t>IBIS ISS Ground</a:t>
            </a:r>
          </a:p>
          <a:p>
            <a:r>
              <a:rPr lang="en-US" sz="2000" dirty="0"/>
              <a:t>Correct Voltage Measurements</a:t>
            </a:r>
          </a:p>
          <a:p>
            <a:r>
              <a:rPr lang="en-US" sz="2000" dirty="0"/>
              <a:t>IBIS is an Electronic Data Book</a:t>
            </a:r>
          </a:p>
          <a:p>
            <a:r>
              <a:rPr lang="en-US" sz="2000" dirty="0"/>
              <a:t>“Name” of the Reference </a:t>
            </a:r>
          </a:p>
          <a:p>
            <a:r>
              <a:rPr lang="en-US" sz="2000" dirty="0"/>
              <a:t>How to Change “ground” to “reference” in IBIS 6.1</a:t>
            </a:r>
          </a:p>
          <a:p>
            <a:r>
              <a:rPr lang="en-US" sz="2000" dirty="0" err="1"/>
              <a:t>A_gnd</a:t>
            </a:r>
            <a:r>
              <a:rPr lang="en-US" sz="2000" dirty="0"/>
              <a:t> and Node 0</a:t>
            </a:r>
          </a:p>
          <a:p>
            <a:r>
              <a:rPr lang="en-US" sz="2000" dirty="0"/>
              <a:t>Reference Nodes in BIRD 189</a:t>
            </a:r>
          </a:p>
          <a:p>
            <a:r>
              <a:rPr lang="en-US" sz="2000" dirty="0"/>
              <a:t>“Mixed Reference” Simulations</a:t>
            </a:r>
          </a:p>
          <a:p>
            <a:endParaRPr lang="en-US" sz="2000" dirty="0"/>
          </a:p>
          <a:p>
            <a:endParaRPr lang="en-US" sz="2000" dirty="0"/>
          </a:p>
        </p:txBody>
      </p:sp>
      <p:sp>
        <p:nvSpPr>
          <p:cNvPr id="4" name="Footer Placeholder 3"/>
          <p:cNvSpPr>
            <a:spLocks noGrp="1"/>
          </p:cNvSpPr>
          <p:nvPr>
            <p:ph type="ftr" sz="quarter" idx="3"/>
          </p:nvPr>
        </p:nvSpPr>
        <p:spPr/>
        <p:txBody>
          <a:bodyPr/>
          <a:lstStyle/>
          <a:p>
            <a:fld id="{64DFFA53-7A85-49BB-896B-3AD28954ACCD}" type="slidenum">
              <a:rPr lang="en-US" smtClean="0"/>
              <a:pPr/>
              <a:t>2</a:t>
            </a:fld>
            <a:r>
              <a:rPr lang="en-US" dirty="0"/>
              <a:t>	 	</a:t>
            </a:r>
          </a:p>
          <a:p>
            <a:endParaRPr lang="en-US" dirty="0"/>
          </a:p>
          <a:p>
            <a:endParaRPr lang="en-US" dirty="0"/>
          </a:p>
        </p:txBody>
      </p:sp>
    </p:spTree>
    <p:extLst>
      <p:ext uri="{BB962C8B-B14F-4D97-AF65-F5344CB8AC3E}">
        <p14:creationId xmlns:p14="http://schemas.microsoft.com/office/powerpoint/2010/main" val="205085780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IBIS ISS and “ground”</a:t>
            </a:r>
          </a:p>
        </p:txBody>
      </p:sp>
      <p:sp>
        <p:nvSpPr>
          <p:cNvPr id="3" name="Content Placeholder 2"/>
          <p:cNvSpPr>
            <a:spLocks noGrp="1"/>
          </p:cNvSpPr>
          <p:nvPr>
            <p:ph idx="1"/>
          </p:nvPr>
        </p:nvSpPr>
        <p:spPr/>
        <p:txBody>
          <a:bodyPr/>
          <a:lstStyle/>
          <a:p>
            <a:r>
              <a:rPr lang="en-US" sz="1800" dirty="0"/>
              <a:t>IBIS ISS does support Node 0</a:t>
            </a:r>
          </a:p>
          <a:p>
            <a:r>
              <a:rPr lang="en-US" sz="1800" dirty="0"/>
              <a:t>There are many occurrences of the word “reference”</a:t>
            </a:r>
          </a:p>
          <a:p>
            <a:r>
              <a:rPr lang="en-US" sz="1800" dirty="0"/>
              <a:t>There are very few occurrences of the word “ground”</a:t>
            </a:r>
          </a:p>
          <a:p>
            <a:r>
              <a:rPr lang="en-US" sz="1800" dirty="0"/>
              <a:t>Suggested changes in the following slides to eliminate “ground”</a:t>
            </a:r>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3</a:t>
            </a:fld>
            <a:r>
              <a:rPr lang="en-US"/>
              <a:t>	 	</a:t>
            </a:r>
          </a:p>
          <a:p>
            <a:endParaRPr lang="en-US"/>
          </a:p>
          <a:p>
            <a:endParaRPr lang="en-US" dirty="0"/>
          </a:p>
        </p:txBody>
      </p:sp>
    </p:spTree>
    <p:extLst>
      <p:ext uri="{BB962C8B-B14F-4D97-AF65-F5344CB8AC3E}">
        <p14:creationId xmlns:p14="http://schemas.microsoft.com/office/powerpoint/2010/main" val="2013301425"/>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05CAC-5224-41D5-B73E-83E23FFA2E5E}"/>
              </a:ext>
            </a:extLst>
          </p:cNvPr>
          <p:cNvSpPr>
            <a:spLocks noGrp="1"/>
          </p:cNvSpPr>
          <p:nvPr>
            <p:ph type="title"/>
          </p:nvPr>
        </p:nvSpPr>
        <p:spPr>
          <a:xfrm>
            <a:off x="914400" y="152400"/>
            <a:ext cx="7010400" cy="762000"/>
          </a:xfrm>
        </p:spPr>
        <p:txBody>
          <a:bodyPr/>
          <a:lstStyle/>
          <a:p>
            <a:r>
              <a:rPr lang="en-US" dirty="0"/>
              <a:t>IBIS ISS Page 17</a:t>
            </a:r>
          </a:p>
        </p:txBody>
      </p:sp>
      <p:sp>
        <p:nvSpPr>
          <p:cNvPr id="3" name="Content Placeholder 2">
            <a:extLst>
              <a:ext uri="{FF2B5EF4-FFF2-40B4-BE49-F238E27FC236}">
                <a16:creationId xmlns:a16="http://schemas.microsoft.com/office/drawing/2014/main" id="{55FCA7FD-3969-4CC2-8F33-F1ACC0966D42}"/>
              </a:ext>
            </a:extLst>
          </p:cNvPr>
          <p:cNvSpPr>
            <a:spLocks noGrp="1"/>
          </p:cNvSpPr>
          <p:nvPr>
            <p:ph idx="1"/>
          </p:nvPr>
        </p:nvSpPr>
        <p:spPr>
          <a:xfrm>
            <a:off x="1087734" y="908538"/>
            <a:ext cx="7162800" cy="5105400"/>
          </a:xfrm>
        </p:spPr>
        <p:txBody>
          <a:bodyPr/>
          <a:lstStyle/>
          <a:p>
            <a:r>
              <a:rPr lang="en-US" sz="1400" dirty="0"/>
              <a:t>Now</a:t>
            </a:r>
          </a:p>
          <a:p>
            <a:pPr marL="400050" lvl="1" indent="0">
              <a:buNone/>
            </a:pPr>
            <a:r>
              <a:rPr lang="en-US" sz="1400" dirty="0"/>
              <a:t>Nodes are the points of connection between elements in the input circuit description.  If entirely numeric, node numbers shall be between 1 and 999999999999999 (1 to </a:t>
            </a:r>
            <a:r>
              <a:rPr lang="en-US" sz="1400" dirty="0" err="1"/>
              <a:t>1e16</a:t>
            </a:r>
            <a:r>
              <a:rPr lang="en-US" sz="1400" dirty="0"/>
              <a:t>-1).  A node number of 0 is permitted but is interpreted as </a:t>
            </a:r>
            <a:r>
              <a:rPr lang="en-US" sz="1400" dirty="0">
                <a:solidFill>
                  <a:srgbClr val="FF0000"/>
                </a:solidFill>
              </a:rPr>
              <a:t>ground</a:t>
            </a:r>
            <a:r>
              <a:rPr lang="en-US" sz="1400" dirty="0"/>
              <a:t>.  Letters that follow a leading number in a node name are ignored; this means that node strings such as '</a:t>
            </a:r>
            <a:r>
              <a:rPr lang="en-US" sz="1400" dirty="0" err="1"/>
              <a:t>3n5</a:t>
            </a:r>
            <a:r>
              <a:rPr lang="en-US" sz="1400" dirty="0"/>
              <a:t>' and '3' shall be interpreted as referring to the same node.</a:t>
            </a:r>
          </a:p>
          <a:p>
            <a:pPr marL="400050" lvl="1" indent="0">
              <a:buNone/>
            </a:pPr>
            <a:r>
              <a:rPr lang="en-US" sz="1400" dirty="0"/>
              <a:t>…</a:t>
            </a:r>
          </a:p>
          <a:p>
            <a:pPr marL="400050" lvl="1" indent="0">
              <a:buNone/>
            </a:pPr>
            <a:r>
              <a:rPr lang="en-US" sz="1400" dirty="0"/>
              <a:t>To indicate the </a:t>
            </a:r>
            <a:r>
              <a:rPr lang="en-US" sz="1400" dirty="0">
                <a:solidFill>
                  <a:srgbClr val="FF0000"/>
                </a:solidFill>
              </a:rPr>
              <a:t>ground</a:t>
            </a:r>
            <a:r>
              <a:rPr lang="en-US" sz="1400" dirty="0"/>
              <a:t> node, use either the number 0 or the names GND, !GND, GROUND, or GND!.  Every node shall have at least two connections, except for transmission line nodes (unterminated transmission lines are permitted). </a:t>
            </a:r>
          </a:p>
          <a:p>
            <a:r>
              <a:rPr lang="en-US" sz="1400" dirty="0"/>
              <a:t>Suggested Change</a:t>
            </a:r>
          </a:p>
          <a:p>
            <a:pPr marL="400050" lvl="1" indent="0">
              <a:buNone/>
            </a:pPr>
            <a:r>
              <a:rPr lang="en-US" sz="1400" dirty="0"/>
              <a:t>Nodes are the points of connection between elements in the input circuit description.  If entirely numeric, node numbers shall be between 1 and 999999999999999 (1 to </a:t>
            </a:r>
            <a:r>
              <a:rPr lang="en-US" sz="1400" dirty="0" err="1"/>
              <a:t>1e16</a:t>
            </a:r>
            <a:r>
              <a:rPr lang="en-US" sz="1400" dirty="0"/>
              <a:t>-1).  A node number of 0 is permitted but is interpreted as the </a:t>
            </a:r>
            <a:r>
              <a:rPr lang="en-US" sz="1400" dirty="0">
                <a:solidFill>
                  <a:srgbClr val="FF0000"/>
                </a:solidFill>
              </a:rPr>
              <a:t>“simulator reference node”.</a:t>
            </a:r>
            <a:r>
              <a:rPr lang="en-US" sz="1400" dirty="0"/>
              <a:t>  Letters that follow a leading number in a node name are ignored; this means that node strings such as '</a:t>
            </a:r>
            <a:r>
              <a:rPr lang="en-US" sz="1400" dirty="0" err="1"/>
              <a:t>3n5</a:t>
            </a:r>
            <a:r>
              <a:rPr lang="en-US" sz="1400" dirty="0"/>
              <a:t>' and '3' shall be interpreted as referring to the same node.</a:t>
            </a:r>
          </a:p>
          <a:p>
            <a:pPr marL="400050" lvl="1" indent="0">
              <a:buNone/>
            </a:pPr>
            <a:r>
              <a:rPr lang="en-US" sz="1400" dirty="0"/>
              <a:t> </a:t>
            </a:r>
          </a:p>
          <a:p>
            <a:pPr marL="400050" lvl="1" indent="0">
              <a:buNone/>
            </a:pPr>
            <a:r>
              <a:rPr lang="en-US" sz="1400" dirty="0"/>
              <a:t>To indicate the </a:t>
            </a:r>
            <a:r>
              <a:rPr lang="en-US" sz="1400" dirty="0">
                <a:solidFill>
                  <a:srgbClr val="FF0000"/>
                </a:solidFill>
              </a:rPr>
              <a:t>simulator reference node</a:t>
            </a:r>
            <a:r>
              <a:rPr lang="en-US" sz="1400" dirty="0"/>
              <a:t>, use either the number 0 or the names GND, !GND, GROUND, or GND!.  Every node shall have at least two connections, except for transmission line nodes (unterminated transmission lines are permitted). </a:t>
            </a:r>
          </a:p>
        </p:txBody>
      </p:sp>
      <p:sp>
        <p:nvSpPr>
          <p:cNvPr id="4" name="Footer Placeholder 3">
            <a:extLst>
              <a:ext uri="{FF2B5EF4-FFF2-40B4-BE49-F238E27FC236}">
                <a16:creationId xmlns:a16="http://schemas.microsoft.com/office/drawing/2014/main" id="{C9981226-7355-4239-8095-3FF599C628E6}"/>
              </a:ext>
            </a:extLst>
          </p:cNvPr>
          <p:cNvSpPr>
            <a:spLocks noGrp="1"/>
          </p:cNvSpPr>
          <p:nvPr>
            <p:ph type="ftr" sz="quarter" idx="3"/>
          </p:nvPr>
        </p:nvSpPr>
        <p:spPr/>
        <p:txBody>
          <a:bodyPr/>
          <a:lstStyle/>
          <a:p>
            <a:fld id="{64DFFA53-7A85-49BB-896B-3AD28954ACCD}" type="slidenum">
              <a:rPr lang="en-US" smtClean="0"/>
              <a:pPr/>
              <a:t>4</a:t>
            </a:fld>
            <a:r>
              <a:rPr lang="en-US"/>
              <a:t>	 	</a:t>
            </a:r>
          </a:p>
          <a:p>
            <a:endParaRPr lang="en-US"/>
          </a:p>
          <a:p>
            <a:endParaRPr lang="en-US" dirty="0"/>
          </a:p>
        </p:txBody>
      </p:sp>
    </p:spTree>
    <p:extLst>
      <p:ext uri="{BB962C8B-B14F-4D97-AF65-F5344CB8AC3E}">
        <p14:creationId xmlns:p14="http://schemas.microsoft.com/office/powerpoint/2010/main" val="235340688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05CAC-5224-41D5-B73E-83E23FFA2E5E}"/>
              </a:ext>
            </a:extLst>
          </p:cNvPr>
          <p:cNvSpPr>
            <a:spLocks noGrp="1"/>
          </p:cNvSpPr>
          <p:nvPr>
            <p:ph type="title"/>
          </p:nvPr>
        </p:nvSpPr>
        <p:spPr>
          <a:xfrm>
            <a:off x="914400" y="152400"/>
            <a:ext cx="7010400" cy="762000"/>
          </a:xfrm>
        </p:spPr>
        <p:txBody>
          <a:bodyPr/>
          <a:lstStyle/>
          <a:p>
            <a:r>
              <a:rPr lang="en-US" dirty="0"/>
              <a:t>IBIS ISS Page 36</a:t>
            </a:r>
          </a:p>
        </p:txBody>
      </p:sp>
      <p:sp>
        <p:nvSpPr>
          <p:cNvPr id="4" name="Footer Placeholder 3">
            <a:extLst>
              <a:ext uri="{FF2B5EF4-FFF2-40B4-BE49-F238E27FC236}">
                <a16:creationId xmlns:a16="http://schemas.microsoft.com/office/drawing/2014/main" id="{C9981226-7355-4239-8095-3FF599C628E6}"/>
              </a:ext>
            </a:extLst>
          </p:cNvPr>
          <p:cNvSpPr>
            <a:spLocks noGrp="1"/>
          </p:cNvSpPr>
          <p:nvPr>
            <p:ph type="ftr" sz="quarter" idx="3"/>
          </p:nvPr>
        </p:nvSpPr>
        <p:spPr/>
        <p:txBody>
          <a:bodyPr/>
          <a:lstStyle/>
          <a:p>
            <a:fld id="{64DFFA53-7A85-49BB-896B-3AD28954ACCD}" type="slidenum">
              <a:rPr lang="en-US" smtClean="0"/>
              <a:pPr/>
              <a:t>5</a:t>
            </a:fld>
            <a:r>
              <a:rPr lang="en-US"/>
              <a:t>	 	</a:t>
            </a:r>
          </a:p>
          <a:p>
            <a:endParaRPr lang="en-US"/>
          </a:p>
          <a:p>
            <a:endParaRPr lang="en-US" dirty="0"/>
          </a:p>
        </p:txBody>
      </p:sp>
      <p:graphicFrame>
        <p:nvGraphicFramePr>
          <p:cNvPr id="11" name="Content Placeholder 10">
            <a:extLst>
              <a:ext uri="{FF2B5EF4-FFF2-40B4-BE49-F238E27FC236}">
                <a16:creationId xmlns:a16="http://schemas.microsoft.com/office/drawing/2014/main" id="{81AB43E6-0C48-432B-ACA6-A03FD32B0B0F}"/>
              </a:ext>
            </a:extLst>
          </p:cNvPr>
          <p:cNvGraphicFramePr>
            <a:graphicFrameLocks noGrp="1"/>
          </p:cNvGraphicFramePr>
          <p:nvPr>
            <p:ph idx="1"/>
            <p:extLst>
              <p:ext uri="{D42A27DB-BD31-4B8C-83A1-F6EECF244321}">
                <p14:modId xmlns:p14="http://schemas.microsoft.com/office/powerpoint/2010/main" val="128788596"/>
              </p:ext>
            </p:extLst>
          </p:nvPr>
        </p:nvGraphicFramePr>
        <p:xfrm>
          <a:off x="2210047" y="1981200"/>
          <a:ext cx="4965065" cy="660400"/>
        </p:xfrm>
        <a:graphic>
          <a:graphicData uri="http://schemas.openxmlformats.org/drawingml/2006/table">
            <a:tbl>
              <a:tblPr firstRow="1" firstCol="1" bandRow="1"/>
              <a:tblGrid>
                <a:gridCol w="934720">
                  <a:extLst>
                    <a:ext uri="{9D8B030D-6E8A-4147-A177-3AD203B41FA5}">
                      <a16:colId xmlns:a16="http://schemas.microsoft.com/office/drawing/2014/main" val="3578884261"/>
                    </a:ext>
                  </a:extLst>
                </a:gridCol>
                <a:gridCol w="4030345">
                  <a:extLst>
                    <a:ext uri="{9D8B030D-6E8A-4147-A177-3AD203B41FA5}">
                      <a16:colId xmlns:a16="http://schemas.microsoft.com/office/drawing/2014/main" val="1978397444"/>
                    </a:ext>
                  </a:extLst>
                </a:gridCol>
              </a:tblGrid>
              <a:tr h="304800">
                <a:tc>
                  <a:txBody>
                    <a:bodyPr/>
                    <a:lstStyle/>
                    <a:p>
                      <a:pPr marL="0" marR="0">
                        <a:lnSpc>
                          <a:spcPts val="1200"/>
                        </a:lnSpc>
                        <a:spcBef>
                          <a:spcPts val="0"/>
                        </a:spcBef>
                        <a:spcAft>
                          <a:spcPts val="400"/>
                        </a:spcAft>
                      </a:pPr>
                      <a:r>
                        <a:rPr lang="en-US" sz="1100" i="1">
                          <a:solidFill>
                            <a:srgbClr val="000000"/>
                          </a:solidFill>
                          <a:effectLst/>
                          <a:latin typeface="Helvetica" panose="020B0604020202020204" pitchFamily="34" charset="0"/>
                          <a:ea typeface="Calibri" panose="020F0502020204030204" pitchFamily="34" charset="0"/>
                        </a:rPr>
                        <a:t>refin</a:t>
                      </a:r>
                      <a:endParaRPr lang="en-US" sz="1100">
                        <a:solidFill>
                          <a:srgbClr val="000000"/>
                        </a:solidFill>
                        <a:effectLst/>
                        <a:latin typeface="Helvetica" panose="020B0604020202020204" pitchFamily="34" charset="0"/>
                        <a:ea typeface="Calibri" panose="020F0502020204030204" pitchFamily="34" charset="0"/>
                      </a:endParaRPr>
                    </a:p>
                  </a:txBody>
                  <a:tcPr marL="38100" marR="381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400"/>
                        </a:spcAft>
                      </a:pPr>
                      <a:r>
                        <a:rPr lang="en-US" sz="1100">
                          <a:solidFill>
                            <a:srgbClr val="000000"/>
                          </a:solidFill>
                          <a:effectLst/>
                          <a:latin typeface="Helvetica" panose="020B0604020202020204" pitchFamily="34" charset="0"/>
                          <a:ea typeface="Calibri" panose="020F0502020204030204" pitchFamily="34" charset="0"/>
                        </a:rPr>
                        <a:t>Ground reference for the input signal.</a:t>
                      </a:r>
                    </a:p>
                  </a:txBody>
                  <a:tcPr marL="38100" marR="381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8395102"/>
                  </a:ext>
                </a:extLst>
              </a:tr>
              <a:tr h="304800">
                <a:tc>
                  <a:txBody>
                    <a:bodyPr/>
                    <a:lstStyle/>
                    <a:p>
                      <a:pPr marL="0" marR="0">
                        <a:lnSpc>
                          <a:spcPts val="1200"/>
                        </a:lnSpc>
                        <a:spcBef>
                          <a:spcPts val="0"/>
                        </a:spcBef>
                        <a:spcAft>
                          <a:spcPts val="400"/>
                        </a:spcAft>
                      </a:pPr>
                      <a:r>
                        <a:rPr lang="en-US" sz="1100" i="1">
                          <a:solidFill>
                            <a:srgbClr val="000000"/>
                          </a:solidFill>
                          <a:effectLst/>
                          <a:latin typeface="Helvetica" panose="020B0604020202020204" pitchFamily="34" charset="0"/>
                          <a:ea typeface="Calibri" panose="020F0502020204030204" pitchFamily="34" charset="0"/>
                        </a:rPr>
                        <a:t>refout</a:t>
                      </a:r>
                      <a:endParaRPr lang="en-US" sz="1100">
                        <a:solidFill>
                          <a:srgbClr val="000000"/>
                        </a:solidFill>
                        <a:effectLst/>
                        <a:latin typeface="Helvetica" panose="020B0604020202020204" pitchFamily="34" charset="0"/>
                        <a:ea typeface="Calibri" panose="020F0502020204030204" pitchFamily="34" charset="0"/>
                      </a:endParaRPr>
                    </a:p>
                  </a:txBody>
                  <a:tcPr marL="38100" marR="381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400"/>
                        </a:spcAft>
                      </a:pPr>
                      <a:r>
                        <a:rPr lang="en-US" sz="1100" dirty="0">
                          <a:solidFill>
                            <a:srgbClr val="000000"/>
                          </a:solidFill>
                          <a:effectLst/>
                          <a:latin typeface="Helvetica" panose="020B0604020202020204" pitchFamily="34" charset="0"/>
                          <a:ea typeface="Calibri" panose="020F0502020204030204" pitchFamily="34" charset="0"/>
                        </a:rPr>
                        <a:t>Ground reference for the output signal.</a:t>
                      </a:r>
                    </a:p>
                  </a:txBody>
                  <a:tcPr marL="38100" marR="381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0504737"/>
                  </a:ext>
                </a:extLst>
              </a:tr>
            </a:tbl>
          </a:graphicData>
        </a:graphic>
      </p:graphicFrame>
      <p:graphicFrame>
        <p:nvGraphicFramePr>
          <p:cNvPr id="12" name="Table 11">
            <a:extLst>
              <a:ext uri="{FF2B5EF4-FFF2-40B4-BE49-F238E27FC236}">
                <a16:creationId xmlns:a16="http://schemas.microsoft.com/office/drawing/2014/main" id="{D7060A0A-C9B1-47E6-8397-CA9B447FEF1A}"/>
              </a:ext>
            </a:extLst>
          </p:cNvPr>
          <p:cNvGraphicFramePr>
            <a:graphicFrameLocks noGrp="1"/>
          </p:cNvGraphicFramePr>
          <p:nvPr>
            <p:extLst>
              <p:ext uri="{D42A27DB-BD31-4B8C-83A1-F6EECF244321}">
                <p14:modId xmlns:p14="http://schemas.microsoft.com/office/powerpoint/2010/main" val="989530663"/>
              </p:ext>
            </p:extLst>
          </p:nvPr>
        </p:nvGraphicFramePr>
        <p:xfrm>
          <a:off x="2210046" y="3860800"/>
          <a:ext cx="4965065" cy="660400"/>
        </p:xfrm>
        <a:graphic>
          <a:graphicData uri="http://schemas.openxmlformats.org/drawingml/2006/table">
            <a:tbl>
              <a:tblPr firstRow="1" firstCol="1" bandRow="1"/>
              <a:tblGrid>
                <a:gridCol w="934720">
                  <a:extLst>
                    <a:ext uri="{9D8B030D-6E8A-4147-A177-3AD203B41FA5}">
                      <a16:colId xmlns:a16="http://schemas.microsoft.com/office/drawing/2014/main" val="4224989219"/>
                    </a:ext>
                  </a:extLst>
                </a:gridCol>
                <a:gridCol w="4030345">
                  <a:extLst>
                    <a:ext uri="{9D8B030D-6E8A-4147-A177-3AD203B41FA5}">
                      <a16:colId xmlns:a16="http://schemas.microsoft.com/office/drawing/2014/main" val="330234805"/>
                    </a:ext>
                  </a:extLst>
                </a:gridCol>
              </a:tblGrid>
              <a:tr h="304800">
                <a:tc>
                  <a:txBody>
                    <a:bodyPr/>
                    <a:lstStyle/>
                    <a:p>
                      <a:pPr marL="0" marR="0">
                        <a:lnSpc>
                          <a:spcPts val="1200"/>
                        </a:lnSpc>
                        <a:spcBef>
                          <a:spcPts val="0"/>
                        </a:spcBef>
                        <a:spcAft>
                          <a:spcPts val="400"/>
                        </a:spcAft>
                      </a:pPr>
                      <a:r>
                        <a:rPr lang="en-US" sz="1100" i="1">
                          <a:solidFill>
                            <a:srgbClr val="000000"/>
                          </a:solidFill>
                          <a:effectLst/>
                          <a:latin typeface="Helvetica" panose="020B0604020202020204" pitchFamily="34" charset="0"/>
                          <a:ea typeface="Calibri" panose="020F0502020204030204" pitchFamily="34" charset="0"/>
                        </a:rPr>
                        <a:t>refin</a:t>
                      </a:r>
                      <a:endParaRPr lang="en-US" sz="1100">
                        <a:solidFill>
                          <a:srgbClr val="000000"/>
                        </a:solidFill>
                        <a:effectLst/>
                        <a:latin typeface="Helvetica" panose="020B0604020202020204" pitchFamily="34" charset="0"/>
                        <a:ea typeface="Calibri" panose="020F0502020204030204" pitchFamily="34" charset="0"/>
                      </a:endParaRPr>
                    </a:p>
                  </a:txBody>
                  <a:tcPr marL="38100" marR="381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400"/>
                        </a:spcAft>
                      </a:pPr>
                      <a:r>
                        <a:rPr lang="en-US" sz="1100">
                          <a:solidFill>
                            <a:srgbClr val="000000"/>
                          </a:solidFill>
                          <a:effectLst/>
                          <a:latin typeface="Helvetica" panose="020B0604020202020204" pitchFamily="34" charset="0"/>
                          <a:ea typeface="Calibri" panose="020F0502020204030204" pitchFamily="34" charset="0"/>
                        </a:rPr>
                        <a:t>Reference node for the input signal.</a:t>
                      </a:r>
                    </a:p>
                  </a:txBody>
                  <a:tcPr marL="38100" marR="381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0887962"/>
                  </a:ext>
                </a:extLst>
              </a:tr>
              <a:tr h="304800">
                <a:tc>
                  <a:txBody>
                    <a:bodyPr/>
                    <a:lstStyle/>
                    <a:p>
                      <a:pPr marL="0" marR="0">
                        <a:lnSpc>
                          <a:spcPts val="1200"/>
                        </a:lnSpc>
                        <a:spcBef>
                          <a:spcPts val="0"/>
                        </a:spcBef>
                        <a:spcAft>
                          <a:spcPts val="400"/>
                        </a:spcAft>
                      </a:pPr>
                      <a:r>
                        <a:rPr lang="en-US" sz="1100" i="1">
                          <a:solidFill>
                            <a:srgbClr val="000000"/>
                          </a:solidFill>
                          <a:effectLst/>
                          <a:latin typeface="Helvetica" panose="020B0604020202020204" pitchFamily="34" charset="0"/>
                          <a:ea typeface="Calibri" panose="020F0502020204030204" pitchFamily="34" charset="0"/>
                        </a:rPr>
                        <a:t>refout</a:t>
                      </a:r>
                      <a:endParaRPr lang="en-US" sz="1100">
                        <a:solidFill>
                          <a:srgbClr val="000000"/>
                        </a:solidFill>
                        <a:effectLst/>
                        <a:latin typeface="Helvetica" panose="020B0604020202020204" pitchFamily="34" charset="0"/>
                        <a:ea typeface="Calibri" panose="020F0502020204030204" pitchFamily="34" charset="0"/>
                      </a:endParaRPr>
                    </a:p>
                  </a:txBody>
                  <a:tcPr marL="38100" marR="381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400"/>
                        </a:spcAft>
                      </a:pPr>
                      <a:r>
                        <a:rPr lang="en-US" sz="1100" dirty="0">
                          <a:solidFill>
                            <a:srgbClr val="000000"/>
                          </a:solidFill>
                          <a:effectLst/>
                          <a:latin typeface="Helvetica" panose="020B0604020202020204" pitchFamily="34" charset="0"/>
                          <a:ea typeface="Calibri" panose="020F0502020204030204" pitchFamily="34" charset="0"/>
                        </a:rPr>
                        <a:t>Reference node for the output signal.</a:t>
                      </a:r>
                    </a:p>
                  </a:txBody>
                  <a:tcPr marL="38100" marR="381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440956"/>
                  </a:ext>
                </a:extLst>
              </a:tr>
            </a:tbl>
          </a:graphicData>
        </a:graphic>
      </p:graphicFrame>
      <p:sp>
        <p:nvSpPr>
          <p:cNvPr id="13" name="TextBox 12">
            <a:extLst>
              <a:ext uri="{FF2B5EF4-FFF2-40B4-BE49-F238E27FC236}">
                <a16:creationId xmlns:a16="http://schemas.microsoft.com/office/drawing/2014/main" id="{E1308929-EF9A-4BE5-9CB3-CDF1D9D22D1A}"/>
              </a:ext>
            </a:extLst>
          </p:cNvPr>
          <p:cNvSpPr txBox="1"/>
          <p:nvPr/>
        </p:nvSpPr>
        <p:spPr>
          <a:xfrm>
            <a:off x="1219200" y="1370568"/>
            <a:ext cx="699230" cy="400110"/>
          </a:xfrm>
          <a:prstGeom prst="rect">
            <a:avLst/>
          </a:prstGeom>
          <a:noFill/>
        </p:spPr>
        <p:txBody>
          <a:bodyPr wrap="none" rtlCol="0">
            <a:spAutoFit/>
          </a:bodyPr>
          <a:lstStyle/>
          <a:p>
            <a:r>
              <a:rPr lang="en-US" sz="2000" dirty="0"/>
              <a:t>Now</a:t>
            </a:r>
          </a:p>
        </p:txBody>
      </p:sp>
      <p:sp>
        <p:nvSpPr>
          <p:cNvPr id="15" name="TextBox 14">
            <a:extLst>
              <a:ext uri="{FF2B5EF4-FFF2-40B4-BE49-F238E27FC236}">
                <a16:creationId xmlns:a16="http://schemas.microsoft.com/office/drawing/2014/main" id="{DB8904BA-0121-4602-8F36-93FDE97445C3}"/>
              </a:ext>
            </a:extLst>
          </p:cNvPr>
          <p:cNvSpPr txBox="1"/>
          <p:nvPr/>
        </p:nvSpPr>
        <p:spPr>
          <a:xfrm>
            <a:off x="1219200" y="3142512"/>
            <a:ext cx="1938351" cy="338554"/>
          </a:xfrm>
          <a:prstGeom prst="rect">
            <a:avLst/>
          </a:prstGeom>
          <a:noFill/>
        </p:spPr>
        <p:txBody>
          <a:bodyPr wrap="none" rtlCol="0">
            <a:spAutoFit/>
          </a:bodyPr>
          <a:lstStyle/>
          <a:p>
            <a:r>
              <a:rPr lang="en-US" sz="1600" dirty="0"/>
              <a:t>Suggested Change</a:t>
            </a:r>
          </a:p>
        </p:txBody>
      </p:sp>
    </p:spTree>
    <p:extLst>
      <p:ext uri="{BB962C8B-B14F-4D97-AF65-F5344CB8AC3E}">
        <p14:creationId xmlns:p14="http://schemas.microsoft.com/office/powerpoint/2010/main" val="48865953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05CAC-5224-41D5-B73E-83E23FFA2E5E}"/>
              </a:ext>
            </a:extLst>
          </p:cNvPr>
          <p:cNvSpPr>
            <a:spLocks noGrp="1"/>
          </p:cNvSpPr>
          <p:nvPr>
            <p:ph type="title"/>
          </p:nvPr>
        </p:nvSpPr>
        <p:spPr>
          <a:xfrm>
            <a:off x="914400" y="152400"/>
            <a:ext cx="7010400" cy="762000"/>
          </a:xfrm>
        </p:spPr>
        <p:txBody>
          <a:bodyPr/>
          <a:lstStyle/>
          <a:p>
            <a:r>
              <a:rPr lang="en-US" dirty="0"/>
              <a:t>IBIS ISS Page 39</a:t>
            </a:r>
          </a:p>
        </p:txBody>
      </p:sp>
      <p:sp>
        <p:nvSpPr>
          <p:cNvPr id="4" name="Footer Placeholder 3">
            <a:extLst>
              <a:ext uri="{FF2B5EF4-FFF2-40B4-BE49-F238E27FC236}">
                <a16:creationId xmlns:a16="http://schemas.microsoft.com/office/drawing/2014/main" id="{C9981226-7355-4239-8095-3FF599C628E6}"/>
              </a:ext>
            </a:extLst>
          </p:cNvPr>
          <p:cNvSpPr>
            <a:spLocks noGrp="1"/>
          </p:cNvSpPr>
          <p:nvPr>
            <p:ph type="ftr" sz="quarter" idx="3"/>
          </p:nvPr>
        </p:nvSpPr>
        <p:spPr/>
        <p:txBody>
          <a:bodyPr/>
          <a:lstStyle/>
          <a:p>
            <a:fld id="{64DFFA53-7A85-49BB-896B-3AD28954ACCD}" type="slidenum">
              <a:rPr lang="en-US" smtClean="0"/>
              <a:pPr/>
              <a:t>6</a:t>
            </a:fld>
            <a:r>
              <a:rPr lang="en-US"/>
              <a:t>	 	</a:t>
            </a:r>
          </a:p>
          <a:p>
            <a:endParaRPr lang="en-US"/>
          </a:p>
          <a:p>
            <a:endParaRPr lang="en-US" dirty="0"/>
          </a:p>
        </p:txBody>
      </p:sp>
      <p:sp>
        <p:nvSpPr>
          <p:cNvPr id="13" name="TextBox 12">
            <a:extLst>
              <a:ext uri="{FF2B5EF4-FFF2-40B4-BE49-F238E27FC236}">
                <a16:creationId xmlns:a16="http://schemas.microsoft.com/office/drawing/2014/main" id="{E1308929-EF9A-4BE5-9CB3-CDF1D9D22D1A}"/>
              </a:ext>
            </a:extLst>
          </p:cNvPr>
          <p:cNvSpPr txBox="1"/>
          <p:nvPr/>
        </p:nvSpPr>
        <p:spPr>
          <a:xfrm>
            <a:off x="1061512" y="1107442"/>
            <a:ext cx="699230" cy="400110"/>
          </a:xfrm>
          <a:prstGeom prst="rect">
            <a:avLst/>
          </a:prstGeom>
          <a:noFill/>
        </p:spPr>
        <p:txBody>
          <a:bodyPr wrap="none" rtlCol="0">
            <a:spAutoFit/>
          </a:bodyPr>
          <a:lstStyle/>
          <a:p>
            <a:r>
              <a:rPr lang="en-US" sz="2000" dirty="0"/>
              <a:t>Now</a:t>
            </a:r>
          </a:p>
        </p:txBody>
      </p:sp>
      <p:sp>
        <p:nvSpPr>
          <p:cNvPr id="15" name="TextBox 14">
            <a:extLst>
              <a:ext uri="{FF2B5EF4-FFF2-40B4-BE49-F238E27FC236}">
                <a16:creationId xmlns:a16="http://schemas.microsoft.com/office/drawing/2014/main" id="{DB8904BA-0121-4602-8F36-93FDE97445C3}"/>
              </a:ext>
            </a:extLst>
          </p:cNvPr>
          <p:cNvSpPr txBox="1"/>
          <p:nvPr/>
        </p:nvSpPr>
        <p:spPr>
          <a:xfrm>
            <a:off x="1061512" y="3808056"/>
            <a:ext cx="1938351" cy="338554"/>
          </a:xfrm>
          <a:prstGeom prst="rect">
            <a:avLst/>
          </a:prstGeom>
          <a:noFill/>
        </p:spPr>
        <p:txBody>
          <a:bodyPr wrap="none" rtlCol="0">
            <a:spAutoFit/>
          </a:bodyPr>
          <a:lstStyle/>
          <a:p>
            <a:r>
              <a:rPr lang="en-US" sz="1600" dirty="0"/>
              <a:t>Suggested Change</a:t>
            </a:r>
          </a:p>
        </p:txBody>
      </p:sp>
      <p:graphicFrame>
        <p:nvGraphicFramePr>
          <p:cNvPr id="6" name="Content Placeholder 5">
            <a:extLst>
              <a:ext uri="{FF2B5EF4-FFF2-40B4-BE49-F238E27FC236}">
                <a16:creationId xmlns:a16="http://schemas.microsoft.com/office/drawing/2014/main" id="{9B09CC82-4662-48B2-8B28-66E96F570717}"/>
              </a:ext>
            </a:extLst>
          </p:cNvPr>
          <p:cNvGraphicFramePr>
            <a:graphicFrameLocks noGrp="1"/>
          </p:cNvGraphicFramePr>
          <p:nvPr>
            <p:ph idx="1"/>
            <p:extLst>
              <p:ext uri="{D42A27DB-BD31-4B8C-83A1-F6EECF244321}">
                <p14:modId xmlns:p14="http://schemas.microsoft.com/office/powerpoint/2010/main" val="578622077"/>
              </p:ext>
            </p:extLst>
          </p:nvPr>
        </p:nvGraphicFramePr>
        <p:xfrm>
          <a:off x="2325615" y="1616770"/>
          <a:ext cx="4733925" cy="1996440"/>
        </p:xfrm>
        <a:graphic>
          <a:graphicData uri="http://schemas.openxmlformats.org/drawingml/2006/table">
            <a:tbl>
              <a:tblPr firstRow="1" firstCol="1" bandRow="1"/>
              <a:tblGrid>
                <a:gridCol w="1364335">
                  <a:extLst>
                    <a:ext uri="{9D8B030D-6E8A-4147-A177-3AD203B41FA5}">
                      <a16:colId xmlns:a16="http://schemas.microsoft.com/office/drawing/2014/main" val="1080341533"/>
                    </a:ext>
                  </a:extLst>
                </a:gridCol>
                <a:gridCol w="2398691">
                  <a:extLst>
                    <a:ext uri="{9D8B030D-6E8A-4147-A177-3AD203B41FA5}">
                      <a16:colId xmlns:a16="http://schemas.microsoft.com/office/drawing/2014/main" val="1870597647"/>
                    </a:ext>
                  </a:extLst>
                </a:gridCol>
                <a:gridCol w="970899">
                  <a:extLst>
                    <a:ext uri="{9D8B030D-6E8A-4147-A177-3AD203B41FA5}">
                      <a16:colId xmlns:a16="http://schemas.microsoft.com/office/drawing/2014/main" val="4280279984"/>
                    </a:ext>
                  </a:extLst>
                </a:gridCol>
              </a:tblGrid>
              <a:tr h="560705">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rPr>
                        <a:t>Lgnd=</a:t>
                      </a:r>
                      <a:r>
                        <a:rPr lang="en-US" sz="1100" i="1">
                          <a:effectLst/>
                          <a:latin typeface="Times New Roman" panose="02020603050405020304" pitchFamily="18" charset="0"/>
                          <a:ea typeface="Calibri" panose="020F0502020204030204" pitchFamily="34" charset="0"/>
                        </a:rPr>
                        <a:t>val</a:t>
                      </a:r>
                      <a:endParaRPr lang="en-US" sz="1200">
                        <a:effectLst/>
                        <a:latin typeface="Times New Roman" panose="02020603050405020304" pitchFamily="18" charset="0"/>
                        <a:ea typeface="Calibri" panose="020F0502020204030204" pitchFamily="34" charset="0"/>
                      </a:endParaRPr>
                    </a:p>
                  </a:txBody>
                  <a:tcPr marL="38100" marR="762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Times New Roman" panose="02020603050405020304" pitchFamily="18" charset="0"/>
                          <a:ea typeface="Calibri" panose="020F0502020204030204" pitchFamily="34" charset="0"/>
                        </a:rPr>
                        <a:t>Defines </a:t>
                      </a:r>
                      <a:r>
                        <a:rPr lang="en-US" sz="1100" i="1" dirty="0" err="1">
                          <a:effectLst/>
                          <a:latin typeface="Times New Roman" panose="02020603050405020304" pitchFamily="18" charset="0"/>
                          <a:ea typeface="Calibri" panose="020F0502020204030204" pitchFamily="34" charset="0"/>
                        </a:rPr>
                        <a:t>val</a:t>
                      </a:r>
                      <a:r>
                        <a:rPr lang="en-US" sz="1100" dirty="0">
                          <a:effectLst/>
                          <a:latin typeface="Times New Roman" panose="02020603050405020304" pitchFamily="18" charset="0"/>
                          <a:ea typeface="Calibri" panose="020F0502020204030204" pitchFamily="34" charset="0"/>
                        </a:rPr>
                        <a:t> as the DC inductance value, per unit length for ground (reference line).</a:t>
                      </a:r>
                      <a:endParaRPr lang="en-US" sz="1200" dirty="0">
                        <a:effectLst/>
                        <a:latin typeface="Times New Roman" panose="02020603050405020304" pitchFamily="18" charset="0"/>
                        <a:ea typeface="Calibri" panose="020F0502020204030204" pitchFamily="34" charset="0"/>
                      </a:endParaRPr>
                    </a:p>
                  </a:txBody>
                  <a:tcPr marL="38100" marR="762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H/m</a:t>
                      </a:r>
                      <a:endParaRPr lang="en-US" sz="1200">
                        <a:effectLst/>
                        <a:latin typeface="Times New Roman" panose="02020603050405020304" pitchFamily="18" charset="0"/>
                        <a:ea typeface="Calibri" panose="020F0502020204030204" pitchFamily="34" charset="0"/>
                      </a:endParaRPr>
                    </a:p>
                  </a:txBody>
                  <a:tcPr marL="381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656393"/>
                  </a:ext>
                </a:extLst>
              </a:tr>
              <a:tr h="571500">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rPr>
                        <a:t>Rognd=</a:t>
                      </a:r>
                      <a:r>
                        <a:rPr lang="en-US" sz="1100" i="1">
                          <a:effectLst/>
                          <a:latin typeface="Times New Roman" panose="02020603050405020304" pitchFamily="18" charset="0"/>
                          <a:ea typeface="Calibri" panose="020F0502020204030204" pitchFamily="34" charset="0"/>
                        </a:rPr>
                        <a:t>val</a:t>
                      </a:r>
                      <a:endParaRPr lang="en-US" sz="1200">
                        <a:effectLst/>
                        <a:latin typeface="Times New Roman" panose="02020603050405020304" pitchFamily="18" charset="0"/>
                        <a:ea typeface="Calibri" panose="020F0502020204030204" pitchFamily="34" charset="0"/>
                      </a:endParaRPr>
                    </a:p>
                  </a:txBody>
                  <a:tcPr marL="38100" marR="762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Defines </a:t>
                      </a:r>
                      <a:r>
                        <a:rPr lang="en-US" sz="1100" i="1">
                          <a:effectLst/>
                          <a:latin typeface="Times New Roman" panose="02020603050405020304" pitchFamily="18" charset="0"/>
                          <a:ea typeface="Calibri" panose="020F0502020204030204" pitchFamily="34" charset="0"/>
                        </a:rPr>
                        <a:t>val</a:t>
                      </a:r>
                      <a:r>
                        <a:rPr lang="en-US" sz="1100">
                          <a:effectLst/>
                          <a:latin typeface="Times New Roman" panose="02020603050405020304" pitchFamily="18" charset="0"/>
                          <a:ea typeface="Calibri" panose="020F0502020204030204" pitchFamily="34" charset="0"/>
                        </a:rPr>
                        <a:t> as the DC resistance value, per unit length for ground (reference line).</a:t>
                      </a:r>
                      <a:endParaRPr lang="en-US" sz="1200">
                        <a:effectLst/>
                        <a:latin typeface="Times New Roman" panose="02020603050405020304" pitchFamily="18" charset="0"/>
                        <a:ea typeface="Calibri" panose="020F0502020204030204" pitchFamily="34" charset="0"/>
                      </a:endParaRPr>
                    </a:p>
                  </a:txBody>
                  <a:tcPr marL="38100" marR="762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Ω/m</a:t>
                      </a:r>
                      <a:endParaRPr lang="en-US" sz="1200">
                        <a:effectLst/>
                        <a:latin typeface="Times New Roman" panose="02020603050405020304" pitchFamily="18" charset="0"/>
                        <a:ea typeface="Calibri" panose="020F0502020204030204" pitchFamily="34" charset="0"/>
                      </a:endParaRPr>
                    </a:p>
                  </a:txBody>
                  <a:tcPr marL="381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1007833"/>
                  </a:ext>
                </a:extLst>
              </a:tr>
              <a:tr h="571500">
                <a:tc>
                  <a:txBody>
                    <a:bodyPr/>
                    <a:lstStyle/>
                    <a:p>
                      <a:pPr marL="0" marR="0">
                        <a:lnSpc>
                          <a:spcPts val="1200"/>
                        </a:lnSpc>
                        <a:spcBef>
                          <a:spcPts val="0"/>
                        </a:spcBef>
                        <a:spcAft>
                          <a:spcPts val="400"/>
                        </a:spcAft>
                      </a:pPr>
                      <a:r>
                        <a:rPr lang="en-US" sz="1100" b="1">
                          <a:solidFill>
                            <a:srgbClr val="000000"/>
                          </a:solidFill>
                          <a:effectLst/>
                          <a:latin typeface="Helvetica" panose="020B0604020202020204" pitchFamily="34" charset="0"/>
                          <a:ea typeface="Calibri" panose="020F0502020204030204" pitchFamily="34" charset="0"/>
                        </a:rPr>
                        <a:t>Rsgnd=</a:t>
                      </a:r>
                      <a:r>
                        <a:rPr lang="en-US" sz="1100" i="1">
                          <a:solidFill>
                            <a:srgbClr val="000000"/>
                          </a:solidFill>
                          <a:effectLst/>
                          <a:latin typeface="Helvetica" panose="020B0604020202020204" pitchFamily="34" charset="0"/>
                          <a:ea typeface="Calibri" panose="020F0502020204030204" pitchFamily="34" charset="0"/>
                        </a:rPr>
                        <a:t>val</a:t>
                      </a:r>
                      <a:endParaRPr lang="en-US" sz="1100">
                        <a:solidFill>
                          <a:srgbClr val="000000"/>
                        </a:solidFill>
                        <a:effectLst/>
                        <a:latin typeface="Helvetica" panose="020B0604020202020204" pitchFamily="34" charset="0"/>
                        <a:ea typeface="Calibri" panose="020F0502020204030204" pitchFamily="34" charset="0"/>
                      </a:endParaRPr>
                    </a:p>
                  </a:txBody>
                  <a:tcPr marL="38100" marR="762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400"/>
                        </a:spcAft>
                      </a:pPr>
                      <a:r>
                        <a:rPr lang="en-US" sz="1100">
                          <a:solidFill>
                            <a:srgbClr val="000000"/>
                          </a:solidFill>
                          <a:effectLst/>
                          <a:latin typeface="Helvetica" panose="020B0604020202020204" pitchFamily="34" charset="0"/>
                          <a:ea typeface="Calibri" panose="020F0502020204030204" pitchFamily="34" charset="0"/>
                        </a:rPr>
                        <a:t>Defines </a:t>
                      </a:r>
                      <a:r>
                        <a:rPr lang="en-US" sz="1100" i="1">
                          <a:solidFill>
                            <a:srgbClr val="000000"/>
                          </a:solidFill>
                          <a:effectLst/>
                          <a:latin typeface="Helvetica" panose="020B0604020202020204" pitchFamily="34" charset="0"/>
                          <a:ea typeface="Calibri" panose="020F0502020204030204" pitchFamily="34" charset="0"/>
                        </a:rPr>
                        <a:t>val</a:t>
                      </a:r>
                      <a:r>
                        <a:rPr lang="en-US" sz="1100">
                          <a:solidFill>
                            <a:srgbClr val="000000"/>
                          </a:solidFill>
                          <a:effectLst/>
                          <a:latin typeface="Helvetica" panose="020B0604020202020204" pitchFamily="34" charset="0"/>
                          <a:ea typeface="Calibri" panose="020F0502020204030204" pitchFamily="34" charset="0"/>
                        </a:rPr>
                        <a:t> as the skin effect resistance value, per unit length for ground (reference line).</a:t>
                      </a:r>
                    </a:p>
                  </a:txBody>
                  <a:tcPr marL="38100" marR="762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400"/>
                        </a:spcAft>
                      </a:pPr>
                      <a:r>
                        <a:rPr lang="en-US" sz="1100" dirty="0">
                          <a:solidFill>
                            <a:srgbClr val="000000"/>
                          </a:solidFill>
                          <a:effectLst/>
                          <a:latin typeface="Helvetica" panose="020B0604020202020204" pitchFamily="34" charset="0"/>
                          <a:ea typeface="Calibri" panose="020F0502020204030204" pitchFamily="34" charset="0"/>
                        </a:rPr>
                        <a:t>Ω/(m•√Hz)</a:t>
                      </a:r>
                    </a:p>
                  </a:txBody>
                  <a:tcPr marL="381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9125680"/>
                  </a:ext>
                </a:extLst>
              </a:tr>
            </a:tbl>
          </a:graphicData>
        </a:graphic>
      </p:graphicFrame>
      <p:graphicFrame>
        <p:nvGraphicFramePr>
          <p:cNvPr id="7" name="Table 6">
            <a:extLst>
              <a:ext uri="{FF2B5EF4-FFF2-40B4-BE49-F238E27FC236}">
                <a16:creationId xmlns:a16="http://schemas.microsoft.com/office/drawing/2014/main" id="{BDC740D3-7764-4B31-8B62-BDE622874EE6}"/>
              </a:ext>
            </a:extLst>
          </p:cNvPr>
          <p:cNvGraphicFramePr>
            <a:graphicFrameLocks noGrp="1"/>
          </p:cNvGraphicFramePr>
          <p:nvPr>
            <p:extLst>
              <p:ext uri="{D42A27DB-BD31-4B8C-83A1-F6EECF244321}">
                <p14:modId xmlns:p14="http://schemas.microsoft.com/office/powerpoint/2010/main" val="3938451974"/>
              </p:ext>
            </p:extLst>
          </p:nvPr>
        </p:nvGraphicFramePr>
        <p:xfrm>
          <a:off x="2303844" y="4283760"/>
          <a:ext cx="4733925" cy="1767205"/>
        </p:xfrm>
        <a:graphic>
          <a:graphicData uri="http://schemas.openxmlformats.org/drawingml/2006/table">
            <a:tbl>
              <a:tblPr firstRow="1" firstCol="1" bandRow="1"/>
              <a:tblGrid>
                <a:gridCol w="1364335">
                  <a:extLst>
                    <a:ext uri="{9D8B030D-6E8A-4147-A177-3AD203B41FA5}">
                      <a16:colId xmlns:a16="http://schemas.microsoft.com/office/drawing/2014/main" val="2863498193"/>
                    </a:ext>
                  </a:extLst>
                </a:gridCol>
                <a:gridCol w="2398691">
                  <a:extLst>
                    <a:ext uri="{9D8B030D-6E8A-4147-A177-3AD203B41FA5}">
                      <a16:colId xmlns:a16="http://schemas.microsoft.com/office/drawing/2014/main" val="3381470310"/>
                    </a:ext>
                  </a:extLst>
                </a:gridCol>
                <a:gridCol w="970899">
                  <a:extLst>
                    <a:ext uri="{9D8B030D-6E8A-4147-A177-3AD203B41FA5}">
                      <a16:colId xmlns:a16="http://schemas.microsoft.com/office/drawing/2014/main" val="3022814683"/>
                    </a:ext>
                  </a:extLst>
                </a:gridCol>
              </a:tblGrid>
              <a:tr h="560705">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rPr>
                        <a:t>Lgnd=</a:t>
                      </a:r>
                      <a:r>
                        <a:rPr lang="en-US" sz="1100" i="1">
                          <a:effectLst/>
                          <a:latin typeface="Times New Roman" panose="02020603050405020304" pitchFamily="18" charset="0"/>
                          <a:ea typeface="Calibri" panose="020F0502020204030204" pitchFamily="34" charset="0"/>
                        </a:rPr>
                        <a:t>val</a:t>
                      </a:r>
                      <a:endParaRPr lang="en-US" sz="1200">
                        <a:effectLst/>
                        <a:latin typeface="Times New Roman" panose="02020603050405020304" pitchFamily="18" charset="0"/>
                        <a:ea typeface="Calibri" panose="020F0502020204030204" pitchFamily="34" charset="0"/>
                      </a:endParaRPr>
                    </a:p>
                  </a:txBody>
                  <a:tcPr marL="38100" marR="762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Defines </a:t>
                      </a:r>
                      <a:r>
                        <a:rPr lang="en-US" sz="1100" i="1">
                          <a:effectLst/>
                          <a:latin typeface="Times New Roman" panose="02020603050405020304" pitchFamily="18" charset="0"/>
                          <a:ea typeface="Calibri" panose="020F0502020204030204" pitchFamily="34" charset="0"/>
                        </a:rPr>
                        <a:t>val</a:t>
                      </a:r>
                      <a:r>
                        <a:rPr lang="en-US" sz="1100">
                          <a:effectLst/>
                          <a:latin typeface="Times New Roman" panose="02020603050405020304" pitchFamily="18" charset="0"/>
                          <a:ea typeface="Calibri" panose="020F0502020204030204" pitchFamily="34" charset="0"/>
                        </a:rPr>
                        <a:t> as the DC inductance value, per unit length for reference line.</a:t>
                      </a:r>
                      <a:endParaRPr lang="en-US" sz="1200">
                        <a:effectLst/>
                        <a:latin typeface="Times New Roman" panose="02020603050405020304" pitchFamily="18" charset="0"/>
                        <a:ea typeface="Calibri" panose="020F0502020204030204" pitchFamily="34" charset="0"/>
                      </a:endParaRPr>
                    </a:p>
                  </a:txBody>
                  <a:tcPr marL="38100" marR="762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H/m</a:t>
                      </a:r>
                      <a:endParaRPr lang="en-US" sz="1200">
                        <a:effectLst/>
                        <a:latin typeface="Times New Roman" panose="02020603050405020304" pitchFamily="18" charset="0"/>
                        <a:ea typeface="Calibri" panose="020F0502020204030204" pitchFamily="34" charset="0"/>
                      </a:endParaRPr>
                    </a:p>
                  </a:txBody>
                  <a:tcPr marL="381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487440"/>
                  </a:ext>
                </a:extLst>
              </a:tr>
              <a:tr h="571500">
                <a:tc>
                  <a:txBody>
                    <a:bodyPr/>
                    <a:lstStyle/>
                    <a:p>
                      <a:pPr marL="0" marR="0">
                        <a:spcBef>
                          <a:spcPts val="0"/>
                        </a:spcBef>
                        <a:spcAft>
                          <a:spcPts val="0"/>
                        </a:spcAft>
                      </a:pPr>
                      <a:r>
                        <a:rPr lang="en-US" sz="1100" b="1">
                          <a:effectLst/>
                          <a:latin typeface="Times New Roman" panose="02020603050405020304" pitchFamily="18" charset="0"/>
                          <a:ea typeface="Calibri" panose="020F0502020204030204" pitchFamily="34" charset="0"/>
                        </a:rPr>
                        <a:t>Rognd=</a:t>
                      </a:r>
                      <a:r>
                        <a:rPr lang="en-US" sz="1100" i="1">
                          <a:effectLst/>
                          <a:latin typeface="Times New Roman" panose="02020603050405020304" pitchFamily="18" charset="0"/>
                          <a:ea typeface="Calibri" panose="020F0502020204030204" pitchFamily="34" charset="0"/>
                        </a:rPr>
                        <a:t>val</a:t>
                      </a:r>
                      <a:endParaRPr lang="en-US" sz="1200">
                        <a:effectLst/>
                        <a:latin typeface="Times New Roman" panose="02020603050405020304" pitchFamily="18" charset="0"/>
                        <a:ea typeface="Calibri" panose="020F0502020204030204" pitchFamily="34" charset="0"/>
                      </a:endParaRPr>
                    </a:p>
                  </a:txBody>
                  <a:tcPr marL="38100" marR="762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Defines </a:t>
                      </a:r>
                      <a:r>
                        <a:rPr lang="en-US" sz="1100" i="1">
                          <a:effectLst/>
                          <a:latin typeface="Times New Roman" panose="02020603050405020304" pitchFamily="18" charset="0"/>
                          <a:ea typeface="Calibri" panose="020F0502020204030204" pitchFamily="34" charset="0"/>
                        </a:rPr>
                        <a:t>val</a:t>
                      </a:r>
                      <a:r>
                        <a:rPr lang="en-US" sz="1100">
                          <a:effectLst/>
                          <a:latin typeface="Times New Roman" panose="02020603050405020304" pitchFamily="18" charset="0"/>
                          <a:ea typeface="Calibri" panose="020F0502020204030204" pitchFamily="34" charset="0"/>
                        </a:rPr>
                        <a:t> as the DC resistance value, per unit length for reference line.</a:t>
                      </a:r>
                      <a:endParaRPr lang="en-US" sz="1200">
                        <a:effectLst/>
                        <a:latin typeface="Times New Roman" panose="02020603050405020304" pitchFamily="18" charset="0"/>
                        <a:ea typeface="Calibri" panose="020F0502020204030204" pitchFamily="34" charset="0"/>
                      </a:endParaRPr>
                    </a:p>
                  </a:txBody>
                  <a:tcPr marL="38100" marR="762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Times New Roman" panose="02020603050405020304" pitchFamily="18" charset="0"/>
                          <a:ea typeface="Calibri" panose="020F0502020204030204" pitchFamily="34" charset="0"/>
                        </a:rPr>
                        <a:t>Ω/m</a:t>
                      </a:r>
                      <a:endParaRPr lang="en-US" sz="1200">
                        <a:effectLst/>
                        <a:latin typeface="Times New Roman" panose="02020603050405020304" pitchFamily="18" charset="0"/>
                        <a:ea typeface="Calibri" panose="020F0502020204030204" pitchFamily="34" charset="0"/>
                      </a:endParaRPr>
                    </a:p>
                  </a:txBody>
                  <a:tcPr marL="381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9252052"/>
                  </a:ext>
                </a:extLst>
              </a:tr>
              <a:tr h="571500">
                <a:tc>
                  <a:txBody>
                    <a:bodyPr/>
                    <a:lstStyle/>
                    <a:p>
                      <a:pPr marL="0" marR="0">
                        <a:lnSpc>
                          <a:spcPts val="1200"/>
                        </a:lnSpc>
                        <a:spcBef>
                          <a:spcPts val="0"/>
                        </a:spcBef>
                        <a:spcAft>
                          <a:spcPts val="400"/>
                        </a:spcAft>
                      </a:pPr>
                      <a:r>
                        <a:rPr lang="en-US" sz="1100" b="1">
                          <a:solidFill>
                            <a:srgbClr val="000000"/>
                          </a:solidFill>
                          <a:effectLst/>
                          <a:latin typeface="Helvetica" panose="020B0604020202020204" pitchFamily="34" charset="0"/>
                          <a:ea typeface="Calibri" panose="020F0502020204030204" pitchFamily="34" charset="0"/>
                        </a:rPr>
                        <a:t>Rsgnd=</a:t>
                      </a:r>
                      <a:r>
                        <a:rPr lang="en-US" sz="1100" i="1">
                          <a:solidFill>
                            <a:srgbClr val="000000"/>
                          </a:solidFill>
                          <a:effectLst/>
                          <a:latin typeface="Helvetica" panose="020B0604020202020204" pitchFamily="34" charset="0"/>
                          <a:ea typeface="Calibri" panose="020F0502020204030204" pitchFamily="34" charset="0"/>
                        </a:rPr>
                        <a:t>val</a:t>
                      </a:r>
                      <a:endParaRPr lang="en-US" sz="1100">
                        <a:solidFill>
                          <a:srgbClr val="000000"/>
                        </a:solidFill>
                        <a:effectLst/>
                        <a:latin typeface="Helvetica" panose="020B0604020202020204" pitchFamily="34" charset="0"/>
                        <a:ea typeface="Calibri" panose="020F0502020204030204" pitchFamily="34" charset="0"/>
                      </a:endParaRPr>
                    </a:p>
                  </a:txBody>
                  <a:tcPr marL="38100" marR="762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400"/>
                        </a:spcAft>
                      </a:pPr>
                      <a:r>
                        <a:rPr lang="en-US" sz="1100">
                          <a:solidFill>
                            <a:srgbClr val="000000"/>
                          </a:solidFill>
                          <a:effectLst/>
                          <a:latin typeface="Helvetica" panose="020B0604020202020204" pitchFamily="34" charset="0"/>
                          <a:ea typeface="Calibri" panose="020F0502020204030204" pitchFamily="34" charset="0"/>
                        </a:rPr>
                        <a:t>Defines </a:t>
                      </a:r>
                      <a:r>
                        <a:rPr lang="en-US" sz="1100" i="1">
                          <a:solidFill>
                            <a:srgbClr val="000000"/>
                          </a:solidFill>
                          <a:effectLst/>
                          <a:latin typeface="Helvetica" panose="020B0604020202020204" pitchFamily="34" charset="0"/>
                          <a:ea typeface="Calibri" panose="020F0502020204030204" pitchFamily="34" charset="0"/>
                        </a:rPr>
                        <a:t>val</a:t>
                      </a:r>
                      <a:r>
                        <a:rPr lang="en-US" sz="1100">
                          <a:solidFill>
                            <a:srgbClr val="000000"/>
                          </a:solidFill>
                          <a:effectLst/>
                          <a:latin typeface="Helvetica" panose="020B0604020202020204" pitchFamily="34" charset="0"/>
                          <a:ea typeface="Calibri" panose="020F0502020204030204" pitchFamily="34" charset="0"/>
                        </a:rPr>
                        <a:t> as the skin effect resistance value, per unit length for reference line.</a:t>
                      </a:r>
                    </a:p>
                  </a:txBody>
                  <a:tcPr marL="38100" marR="76200" marT="1016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200"/>
                        </a:lnSpc>
                        <a:spcBef>
                          <a:spcPts val="0"/>
                        </a:spcBef>
                        <a:spcAft>
                          <a:spcPts val="400"/>
                        </a:spcAft>
                      </a:pPr>
                      <a:r>
                        <a:rPr lang="en-US" sz="1100" dirty="0">
                          <a:solidFill>
                            <a:srgbClr val="000000"/>
                          </a:solidFill>
                          <a:effectLst/>
                          <a:latin typeface="Helvetica" panose="020B0604020202020204" pitchFamily="34" charset="0"/>
                          <a:ea typeface="Calibri" panose="020F0502020204030204" pitchFamily="34" charset="0"/>
                        </a:rPr>
                        <a:t>Ω/(m•√Hz)</a:t>
                      </a:r>
                    </a:p>
                  </a:txBody>
                  <a:tcPr marL="381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1659183"/>
                  </a:ext>
                </a:extLst>
              </a:tr>
            </a:tbl>
          </a:graphicData>
        </a:graphic>
      </p:graphicFrame>
    </p:spTree>
    <p:extLst>
      <p:ext uri="{BB962C8B-B14F-4D97-AF65-F5344CB8AC3E}">
        <p14:creationId xmlns:p14="http://schemas.microsoft.com/office/powerpoint/2010/main" val="413935317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7EF06-C67B-4FD6-9620-46285CE34622}"/>
              </a:ext>
            </a:extLst>
          </p:cNvPr>
          <p:cNvSpPr>
            <a:spLocks noGrp="1"/>
          </p:cNvSpPr>
          <p:nvPr>
            <p:ph type="title"/>
          </p:nvPr>
        </p:nvSpPr>
        <p:spPr/>
        <p:txBody>
          <a:bodyPr/>
          <a:lstStyle/>
          <a:p>
            <a:r>
              <a:rPr lang="en-US" dirty="0"/>
              <a:t>Correct Voltage Measurements</a:t>
            </a:r>
          </a:p>
        </p:txBody>
      </p:sp>
      <p:sp>
        <p:nvSpPr>
          <p:cNvPr id="3" name="Content Placeholder 2">
            <a:extLst>
              <a:ext uri="{FF2B5EF4-FFF2-40B4-BE49-F238E27FC236}">
                <a16:creationId xmlns:a16="http://schemas.microsoft.com/office/drawing/2014/main" id="{033F3B77-3460-46AA-B4F1-B25D727DB095}"/>
              </a:ext>
            </a:extLst>
          </p:cNvPr>
          <p:cNvSpPr>
            <a:spLocks noGrp="1"/>
          </p:cNvSpPr>
          <p:nvPr>
            <p:ph idx="1"/>
          </p:nvPr>
        </p:nvSpPr>
        <p:spPr>
          <a:xfrm>
            <a:off x="1143000" y="1600200"/>
            <a:ext cx="7162800" cy="4267200"/>
          </a:xfrm>
        </p:spPr>
        <p:txBody>
          <a:bodyPr/>
          <a:lstStyle/>
          <a:p>
            <a:pPr marL="0" indent="0">
              <a:buNone/>
            </a:pPr>
            <a:r>
              <a:rPr lang="en-US" sz="1400" dirty="0"/>
              <a:t>Voltage measurements are made between a point in a circuit (or node in a simulation) and a second reference point in a circuit. This reference point is located as near as possible to the point being measured.</a:t>
            </a:r>
          </a:p>
          <a:p>
            <a:pPr marL="0" indent="0">
              <a:buNone/>
            </a:pPr>
            <a:r>
              <a:rPr lang="en-US" sz="1400" dirty="0"/>
              <a:t> </a:t>
            </a:r>
          </a:p>
          <a:p>
            <a:pPr marL="0" indent="0">
              <a:buNone/>
            </a:pPr>
            <a:r>
              <a:rPr lang="en-US" sz="1400" dirty="0"/>
              <a:t>The manufacturer of a component is required to specify these two points, and today he does that in a data book. The data book specifies signal names that are the reference voltage for I/O voltage measurements and the data books traditionally call these signal names “ground” or rail voltage =0.</a:t>
            </a:r>
          </a:p>
          <a:p>
            <a:pPr marL="0" indent="0">
              <a:buNone/>
            </a:pPr>
            <a:r>
              <a:rPr lang="en-US" sz="1400" dirty="0"/>
              <a:t> </a:t>
            </a:r>
          </a:p>
          <a:p>
            <a:pPr marL="0" indent="0">
              <a:buNone/>
            </a:pPr>
            <a:r>
              <a:rPr lang="en-US" sz="1400" dirty="0"/>
              <a:t>A proper voltage measurement at an I/O pin is made between that pin and a nearby reference pin. Some components have multiple “reference” signal names, and the measurement (physical or simulation) must be made between the I/O signal pin and a nearby “reference” pin that is on the appropriate “ground” for that I/O signal.</a:t>
            </a:r>
          </a:p>
          <a:p>
            <a:pPr marL="0" indent="0">
              <a:buNone/>
            </a:pPr>
            <a:r>
              <a:rPr lang="en-US" sz="1400" dirty="0"/>
              <a:t> </a:t>
            </a:r>
          </a:p>
          <a:p>
            <a:pPr marL="0" indent="0">
              <a:buNone/>
            </a:pPr>
            <a:r>
              <a:rPr lang="en-US" sz="1400" dirty="0"/>
              <a:t>All of this can be generalized to measurements at an I/O buffer which must have a reference point for measurements that should be local to the I/O buffer itself (e.g. </a:t>
            </a:r>
            <a:r>
              <a:rPr lang="en-US" sz="1400" dirty="0" err="1"/>
              <a:t>ground_clamp_reference</a:t>
            </a:r>
            <a:r>
              <a:rPr lang="en-US" sz="1400" dirty="0"/>
              <a:t>).</a:t>
            </a:r>
          </a:p>
          <a:p>
            <a:endParaRPr lang="en-US" dirty="0"/>
          </a:p>
        </p:txBody>
      </p:sp>
      <p:sp>
        <p:nvSpPr>
          <p:cNvPr id="4" name="Footer Placeholder 3">
            <a:extLst>
              <a:ext uri="{FF2B5EF4-FFF2-40B4-BE49-F238E27FC236}">
                <a16:creationId xmlns:a16="http://schemas.microsoft.com/office/drawing/2014/main" id="{766637A9-8CAE-4114-B3C7-2D1B64284610}"/>
              </a:ext>
            </a:extLst>
          </p:cNvPr>
          <p:cNvSpPr>
            <a:spLocks noGrp="1"/>
          </p:cNvSpPr>
          <p:nvPr>
            <p:ph type="ftr" sz="quarter" idx="3"/>
          </p:nvPr>
        </p:nvSpPr>
        <p:spPr/>
        <p:txBody>
          <a:bodyPr/>
          <a:lstStyle/>
          <a:p>
            <a:fld id="{64DFFA53-7A85-49BB-896B-3AD28954ACCD}" type="slidenum">
              <a:rPr lang="en-US" smtClean="0"/>
              <a:pPr/>
              <a:t>7</a:t>
            </a:fld>
            <a:r>
              <a:rPr lang="en-US"/>
              <a:t>	 	</a:t>
            </a:r>
          </a:p>
          <a:p>
            <a:endParaRPr lang="en-US"/>
          </a:p>
          <a:p>
            <a:endParaRPr lang="en-US" dirty="0"/>
          </a:p>
        </p:txBody>
      </p:sp>
    </p:spTree>
    <p:extLst>
      <p:ext uri="{BB962C8B-B14F-4D97-AF65-F5344CB8AC3E}">
        <p14:creationId xmlns:p14="http://schemas.microsoft.com/office/powerpoint/2010/main" val="402603565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CCDA8-0364-40FF-B22C-0EBD964FCB4F}"/>
              </a:ext>
            </a:extLst>
          </p:cNvPr>
          <p:cNvSpPr>
            <a:spLocks noGrp="1"/>
          </p:cNvSpPr>
          <p:nvPr>
            <p:ph type="title"/>
          </p:nvPr>
        </p:nvSpPr>
        <p:spPr/>
        <p:txBody>
          <a:bodyPr/>
          <a:lstStyle/>
          <a:p>
            <a:r>
              <a:rPr lang="en-US" dirty="0"/>
              <a:t>IBIS is an Electronic Data Book</a:t>
            </a:r>
          </a:p>
        </p:txBody>
      </p:sp>
      <p:sp>
        <p:nvSpPr>
          <p:cNvPr id="3" name="Content Placeholder 2">
            <a:extLst>
              <a:ext uri="{FF2B5EF4-FFF2-40B4-BE49-F238E27FC236}">
                <a16:creationId xmlns:a16="http://schemas.microsoft.com/office/drawing/2014/main" id="{02EB1895-A561-41A0-9E03-E39E622F99AD}"/>
              </a:ext>
            </a:extLst>
          </p:cNvPr>
          <p:cNvSpPr>
            <a:spLocks noGrp="1"/>
          </p:cNvSpPr>
          <p:nvPr>
            <p:ph idx="1"/>
          </p:nvPr>
        </p:nvSpPr>
        <p:spPr/>
        <p:txBody>
          <a:bodyPr/>
          <a:lstStyle/>
          <a:p>
            <a:pPr marL="0" indent="0">
              <a:buNone/>
            </a:pPr>
            <a:r>
              <a:rPr lang="en-US" sz="1400" dirty="0"/>
              <a:t>We need to go back to IBIS basics as an “electronic” representation of an IC Data Book. In Data Books that name specific signals on pins as “Ground”. I have to except that this is the traditional way of saying that these are the reference nodes for measurements of signal (and other rail) pins. We of course now know that we need a nearby reference node, but 20 years ago nearby was someplace on the chassis. We know better now. </a:t>
            </a:r>
          </a:p>
          <a:p>
            <a:pPr marL="0" indent="0">
              <a:buNone/>
            </a:pPr>
            <a:r>
              <a:rPr lang="en-US" sz="1400" dirty="0"/>
              <a:t> </a:t>
            </a:r>
          </a:p>
          <a:p>
            <a:pPr marL="0" indent="0">
              <a:buNone/>
            </a:pPr>
            <a:r>
              <a:rPr lang="en-US" sz="1400" dirty="0"/>
              <a:t>Unfortunately “ground” is in the vernacular of IBIS. Whether we call it “local ground”, “local reference” or “signal ground” we need to define this concept of how voltages are measured with respect to all of the voltage rules we have in IBIS.</a:t>
            </a:r>
          </a:p>
          <a:p>
            <a:pPr marL="0" indent="0">
              <a:buNone/>
            </a:pPr>
            <a:r>
              <a:rPr lang="en-US" sz="1400" dirty="0"/>
              <a:t> </a:t>
            </a:r>
          </a:p>
          <a:p>
            <a:pPr marL="0" indent="0">
              <a:buNone/>
            </a:pPr>
            <a:r>
              <a:rPr lang="en-US" sz="1400" dirty="0"/>
              <a:t>We cannot get mired in some of the declarations that everything can be measured using Node 0, or that since some weird </a:t>
            </a:r>
            <a:r>
              <a:rPr lang="en-US" sz="1400" dirty="0" err="1"/>
              <a:t>ECL</a:t>
            </a:r>
            <a:r>
              <a:rPr lang="en-US" sz="1400" dirty="0"/>
              <a:t>/</a:t>
            </a:r>
            <a:r>
              <a:rPr lang="en-US" sz="1400" dirty="0" err="1"/>
              <a:t>MECL</a:t>
            </a:r>
            <a:r>
              <a:rPr lang="en-US" sz="1400" dirty="0"/>
              <a:t>/</a:t>
            </a:r>
            <a:r>
              <a:rPr lang="en-US" sz="1400" dirty="0" err="1"/>
              <a:t>PECL</a:t>
            </a:r>
            <a:r>
              <a:rPr lang="en-US" sz="1400" dirty="0"/>
              <a:t>/RS232 buffers that do not have a buffer rail or a pin that is a node that voltages can be measured to.</a:t>
            </a:r>
          </a:p>
          <a:p>
            <a:endParaRPr lang="en-US" dirty="0"/>
          </a:p>
        </p:txBody>
      </p:sp>
      <p:sp>
        <p:nvSpPr>
          <p:cNvPr id="4" name="Footer Placeholder 3">
            <a:extLst>
              <a:ext uri="{FF2B5EF4-FFF2-40B4-BE49-F238E27FC236}">
                <a16:creationId xmlns:a16="http://schemas.microsoft.com/office/drawing/2014/main" id="{8B99D854-AC81-4AD0-BE7F-5D411C128E44}"/>
              </a:ext>
            </a:extLst>
          </p:cNvPr>
          <p:cNvSpPr>
            <a:spLocks noGrp="1"/>
          </p:cNvSpPr>
          <p:nvPr>
            <p:ph type="ftr" sz="quarter" idx="3"/>
          </p:nvPr>
        </p:nvSpPr>
        <p:spPr/>
        <p:txBody>
          <a:bodyPr/>
          <a:lstStyle/>
          <a:p>
            <a:fld id="{64DFFA53-7A85-49BB-896B-3AD28954ACCD}" type="slidenum">
              <a:rPr lang="en-US" smtClean="0"/>
              <a:pPr/>
              <a:t>8</a:t>
            </a:fld>
            <a:r>
              <a:rPr lang="en-US"/>
              <a:t>	 	</a:t>
            </a:r>
          </a:p>
          <a:p>
            <a:endParaRPr lang="en-US"/>
          </a:p>
          <a:p>
            <a:endParaRPr lang="en-US" dirty="0"/>
          </a:p>
        </p:txBody>
      </p:sp>
    </p:spTree>
    <p:extLst>
      <p:ext uri="{BB962C8B-B14F-4D97-AF65-F5344CB8AC3E}">
        <p14:creationId xmlns:p14="http://schemas.microsoft.com/office/powerpoint/2010/main" val="331404989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017A2-7B6F-4DE0-B915-80F795809B60}"/>
              </a:ext>
            </a:extLst>
          </p:cNvPr>
          <p:cNvSpPr>
            <a:spLocks noGrp="1"/>
          </p:cNvSpPr>
          <p:nvPr>
            <p:ph type="title"/>
          </p:nvPr>
        </p:nvSpPr>
        <p:spPr/>
        <p:txBody>
          <a:bodyPr/>
          <a:lstStyle/>
          <a:p>
            <a:r>
              <a:rPr lang="en-US" dirty="0"/>
              <a:t>“Name” of the Reference </a:t>
            </a:r>
          </a:p>
        </p:txBody>
      </p:sp>
      <p:sp>
        <p:nvSpPr>
          <p:cNvPr id="3" name="Content Placeholder 2">
            <a:extLst>
              <a:ext uri="{FF2B5EF4-FFF2-40B4-BE49-F238E27FC236}">
                <a16:creationId xmlns:a16="http://schemas.microsoft.com/office/drawing/2014/main" id="{0AAA4FA5-9B2E-4337-9A79-1BFD5B2AF20B}"/>
              </a:ext>
            </a:extLst>
          </p:cNvPr>
          <p:cNvSpPr>
            <a:spLocks noGrp="1"/>
          </p:cNvSpPr>
          <p:nvPr>
            <p:ph idx="1"/>
          </p:nvPr>
        </p:nvSpPr>
        <p:spPr/>
        <p:txBody>
          <a:bodyPr/>
          <a:lstStyle/>
          <a:p>
            <a:r>
              <a:rPr lang="en-US" dirty="0"/>
              <a:t>Candidate names for the reference of a voltage measurement</a:t>
            </a:r>
          </a:p>
          <a:p>
            <a:pPr lvl="1"/>
            <a:r>
              <a:rPr lang="en-US" dirty="0"/>
              <a:t>Signal Ground</a:t>
            </a:r>
          </a:p>
          <a:p>
            <a:pPr lvl="1"/>
            <a:r>
              <a:rPr lang="en-US" dirty="0"/>
              <a:t>Local Ground</a:t>
            </a:r>
          </a:p>
          <a:p>
            <a:pPr lvl="1"/>
            <a:r>
              <a:rPr lang="en-US" dirty="0"/>
              <a:t>Local Reference</a:t>
            </a:r>
          </a:p>
          <a:p>
            <a:pPr lvl="1"/>
            <a:r>
              <a:rPr lang="en-US" dirty="0"/>
              <a:t>Reference Node</a:t>
            </a:r>
          </a:p>
          <a:p>
            <a:pPr lvl="1"/>
            <a:r>
              <a:rPr lang="en-US" dirty="0"/>
              <a:t>Reference</a:t>
            </a:r>
          </a:p>
          <a:p>
            <a:r>
              <a:rPr lang="en-US" dirty="0"/>
              <a:t>Because of the desire to remove the word “ground”, I strongly recommend Local Reference</a:t>
            </a:r>
          </a:p>
          <a:p>
            <a:pPr lvl="1"/>
            <a:r>
              <a:rPr lang="en-US" dirty="0"/>
              <a:t>Local Reference</a:t>
            </a:r>
          </a:p>
          <a:p>
            <a:pPr lvl="1"/>
            <a:r>
              <a:rPr lang="en-US" dirty="0"/>
              <a:t>Reference Node</a:t>
            </a:r>
          </a:p>
          <a:p>
            <a:pPr lvl="1"/>
            <a:r>
              <a:rPr lang="en-US" dirty="0"/>
              <a:t>Reference</a:t>
            </a:r>
          </a:p>
          <a:p>
            <a:endParaRPr lang="en-US" dirty="0"/>
          </a:p>
        </p:txBody>
      </p:sp>
      <p:sp>
        <p:nvSpPr>
          <p:cNvPr id="4" name="Footer Placeholder 3">
            <a:extLst>
              <a:ext uri="{FF2B5EF4-FFF2-40B4-BE49-F238E27FC236}">
                <a16:creationId xmlns:a16="http://schemas.microsoft.com/office/drawing/2014/main" id="{56382649-A364-4BFD-ABD3-6F561E7F2B82}"/>
              </a:ext>
            </a:extLst>
          </p:cNvPr>
          <p:cNvSpPr>
            <a:spLocks noGrp="1"/>
          </p:cNvSpPr>
          <p:nvPr>
            <p:ph type="ftr" sz="quarter" idx="3"/>
          </p:nvPr>
        </p:nvSpPr>
        <p:spPr/>
        <p:txBody>
          <a:bodyPr/>
          <a:lstStyle/>
          <a:p>
            <a:fld id="{64DFFA53-7A85-49BB-896B-3AD28954ACCD}" type="slidenum">
              <a:rPr lang="en-US" smtClean="0"/>
              <a:pPr/>
              <a:t>9</a:t>
            </a:fld>
            <a:r>
              <a:rPr lang="en-US"/>
              <a:t>	 	</a:t>
            </a:r>
          </a:p>
          <a:p>
            <a:endParaRPr lang="en-US"/>
          </a:p>
          <a:p>
            <a:endParaRPr lang="en-US" dirty="0"/>
          </a:p>
        </p:txBody>
      </p:sp>
    </p:spTree>
    <p:extLst>
      <p:ext uri="{BB962C8B-B14F-4D97-AF65-F5344CB8AC3E}">
        <p14:creationId xmlns:p14="http://schemas.microsoft.com/office/powerpoint/2010/main" val="1013373513"/>
      </p:ext>
    </p:extLst>
  </p:cSld>
  <p:clrMapOvr>
    <a:masterClrMapping/>
  </p:clrMapOvr>
  <p:transition>
    <p:fade/>
  </p:transition>
</p:sld>
</file>

<file path=ppt/theme/theme1.xml><?xml version="1.0" encoding="utf-8"?>
<a:theme xmlns:a="http://schemas.openxmlformats.org/drawingml/2006/main" name="Blank Presentation">
  <a:themeElements>
    <a:clrScheme name="Blank Presentation 14">
      <a:dk1>
        <a:srgbClr val="336699"/>
      </a:dk1>
      <a:lt1>
        <a:srgbClr val="FFFFFF"/>
      </a:lt1>
      <a:dk2>
        <a:srgbClr val="336699"/>
      </a:dk2>
      <a:lt2>
        <a:srgbClr val="505050"/>
      </a:lt2>
      <a:accent1>
        <a:srgbClr val="BBE0E3"/>
      </a:accent1>
      <a:accent2>
        <a:srgbClr val="FFFC6D"/>
      </a:accent2>
      <a:accent3>
        <a:srgbClr val="FFFFFF"/>
      </a:accent3>
      <a:accent4>
        <a:srgbClr val="2A5682"/>
      </a:accent4>
      <a:accent5>
        <a:srgbClr val="DAEDEF"/>
      </a:accent5>
      <a:accent6>
        <a:srgbClr val="E7E462"/>
      </a:accent6>
      <a:hlink>
        <a:srgbClr val="0000FF"/>
      </a:hlink>
      <a:folHlink>
        <a:srgbClr val="CF1FA1"/>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5D87A1"/>
        </a:dk1>
        <a:lt1>
          <a:srgbClr val="FFFFFF"/>
        </a:lt1>
        <a:dk2>
          <a:srgbClr val="5D87A1"/>
        </a:dk2>
        <a:lt2>
          <a:srgbClr val="505050"/>
        </a:lt2>
        <a:accent1>
          <a:srgbClr val="BBE0E3"/>
        </a:accent1>
        <a:accent2>
          <a:srgbClr val="FFFC6D"/>
        </a:accent2>
        <a:accent3>
          <a:srgbClr val="FFFFFF"/>
        </a:accent3>
        <a:accent4>
          <a:srgbClr val="4E7289"/>
        </a:accent4>
        <a:accent5>
          <a:srgbClr val="DAEDEF"/>
        </a:accent5>
        <a:accent6>
          <a:srgbClr val="E7E462"/>
        </a:accent6>
        <a:hlink>
          <a:srgbClr val="0000FF"/>
        </a:hlink>
        <a:folHlink>
          <a:srgbClr val="82ADCF"/>
        </a:folHlink>
      </a:clrScheme>
      <a:clrMap bg1="lt1" tx1="dk1" bg2="lt2" tx2="dk2" accent1="accent1" accent2="accent2" accent3="accent3" accent4="accent4" accent5="accent5" accent6="accent6" hlink="hlink" folHlink="folHlink"/>
    </a:extraClrScheme>
    <a:extraClrScheme>
      <a:clrScheme name="Blank Presentation 14">
        <a:dk1>
          <a:srgbClr val="336699"/>
        </a:dk1>
        <a:lt1>
          <a:srgbClr val="FFFFFF"/>
        </a:lt1>
        <a:dk2>
          <a:srgbClr val="336699"/>
        </a:dk2>
        <a:lt2>
          <a:srgbClr val="505050"/>
        </a:lt2>
        <a:accent1>
          <a:srgbClr val="BBE0E3"/>
        </a:accent1>
        <a:accent2>
          <a:srgbClr val="FFFC6D"/>
        </a:accent2>
        <a:accent3>
          <a:srgbClr val="FFFFFF"/>
        </a:accent3>
        <a:accent4>
          <a:srgbClr val="2A5682"/>
        </a:accent4>
        <a:accent5>
          <a:srgbClr val="DAEDEF"/>
        </a:accent5>
        <a:accent6>
          <a:srgbClr val="E7E462"/>
        </a:accent6>
        <a:hlink>
          <a:srgbClr val="0000FF"/>
        </a:hlink>
        <a:folHlink>
          <a:srgbClr val="CF1FA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4997</TotalTime>
  <Words>1103</Words>
  <Application>Microsoft Office PowerPoint</Application>
  <PresentationFormat>On-screen Show (4:3)</PresentationFormat>
  <Paragraphs>136</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Helvetica</vt:lpstr>
      <vt:lpstr>Times New Roman</vt:lpstr>
      <vt:lpstr>ヒラギノ角ゴ Pro W3</vt:lpstr>
      <vt:lpstr>Blank Presentation</vt:lpstr>
      <vt:lpstr>Ground Recommendations Review of Recent E-mail Discussion</vt:lpstr>
      <vt:lpstr>Overview</vt:lpstr>
      <vt:lpstr>IBIS ISS and “ground”</vt:lpstr>
      <vt:lpstr>IBIS ISS Page 17</vt:lpstr>
      <vt:lpstr>IBIS ISS Page 36</vt:lpstr>
      <vt:lpstr>IBIS ISS Page 39</vt:lpstr>
      <vt:lpstr>Correct Voltage Measurements</vt:lpstr>
      <vt:lpstr>IBIS is an Electronic Data Book</vt:lpstr>
      <vt:lpstr>“Name” of the Reference </vt:lpstr>
      <vt:lpstr>IBIS Describes Measurements to Generate IV and VT Curves and Thresholds</vt:lpstr>
      <vt:lpstr>How to Change “ground” to “reference” in IBIS 6.1</vt:lpstr>
      <vt:lpstr>A_gnd and Node 0</vt:lpstr>
      <vt:lpstr>Reference Nodes in BIRD 189</vt:lpstr>
      <vt:lpstr>“Mixed Reference” Simulations</vt:lpstr>
      <vt:lpstr>What to do if one or more of these models reference Node 0</vt:lpstr>
      <vt:lpstr>Conclusions</vt:lpstr>
    </vt:vector>
  </TitlesOfParts>
  <Company>Think Marketing,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Smith</dc:creator>
  <cp:lastModifiedBy>Walter Katz</cp:lastModifiedBy>
  <cp:revision>366</cp:revision>
  <cp:lastPrinted>2014-01-15T15:39:02Z</cp:lastPrinted>
  <dcterms:created xsi:type="dcterms:W3CDTF">2010-01-20T19:11:57Z</dcterms:created>
  <dcterms:modified xsi:type="dcterms:W3CDTF">2018-03-13T20:00:55Z</dcterms:modified>
</cp:coreProperties>
</file>