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8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2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73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2453" y="152400"/>
            <a:ext cx="9589347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298" y="1371599"/>
            <a:ext cx="10388601" cy="4727448"/>
          </a:xfrm>
        </p:spPr>
        <p:txBody>
          <a:bodyPr/>
          <a:lstStyle>
            <a:lvl2pPr>
              <a:spcBef>
                <a:spcPts val="1000"/>
              </a:spcBef>
              <a:defRPr/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DesignCon 2015    © Keysight Technologies 2015</a:t>
            </a:r>
            <a:endParaRPr lang="en-US" dirty="0"/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1016000" y="685800"/>
            <a:ext cx="9652000" cy="457200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Add Secondary Title in Keysight Gray (28 Pt)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5371" y="6492826"/>
            <a:ext cx="367029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0737933" y="6150943"/>
            <a:ext cx="1454068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A63C007E-8C63-4905-B3F2-18FF8D3FFA5B}" type="datetime1">
              <a:rPr lang="en-US" smtClean="0"/>
              <a:t>5/23/2017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7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7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5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7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8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2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2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2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D8588-CEF6-4B2E-B312-33B2A5850AC6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0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4.png"/><Relationship Id="rId4" Type="http://schemas.openxmlformats.org/officeDocument/2006/relationships/image" Target="../media/image17.png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5033" y="1122362"/>
            <a:ext cx="11320040" cy="2361617"/>
          </a:xfrm>
        </p:spPr>
        <p:txBody>
          <a:bodyPr>
            <a:normAutofit fontScale="90000"/>
          </a:bodyPr>
          <a:lstStyle/>
          <a:p>
            <a:r>
              <a:rPr lang="en-US" dirty="0"/>
              <a:t>BIRD 166 Now, and the Affect on the Keysight Proposal with AMI_Init Impulse Response Outputs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Walter Katz</a:t>
            </a:r>
          </a:p>
          <a:p>
            <a:r>
              <a:rPr lang="en-US" dirty="0"/>
              <a:t>SiSoft</a:t>
            </a:r>
          </a:p>
          <a:p>
            <a:r>
              <a:rPr lang="en-US" dirty="0"/>
              <a:t>May 9, 2017</a:t>
            </a:r>
          </a:p>
        </p:txBody>
      </p:sp>
    </p:spTree>
    <p:extLst>
      <p:ext uri="{BB962C8B-B14F-4D97-AF65-F5344CB8AC3E}">
        <p14:creationId xmlns:p14="http://schemas.microsoft.com/office/powerpoint/2010/main" val="2522226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Repeater Link</a:t>
            </a:r>
          </a:p>
        </p:txBody>
      </p:sp>
      <p:grpSp>
        <p:nvGrpSpPr>
          <p:cNvPr id="5" name="Canvas 74"/>
          <p:cNvGrpSpPr/>
          <p:nvPr/>
        </p:nvGrpSpPr>
        <p:grpSpPr>
          <a:xfrm>
            <a:off x="1477107" y="2324099"/>
            <a:ext cx="8454683" cy="3809415"/>
            <a:chOff x="0" y="0"/>
            <a:chExt cx="5943600" cy="22098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5943600" cy="22098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238756" y="285659"/>
              <a:ext cx="1542860" cy="133087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Text Box 61"/>
            <p:cNvSpPr txBox="1">
              <a:spLocks noChangeArrowheads="1"/>
            </p:cNvSpPr>
            <p:nvPr/>
          </p:nvSpPr>
          <p:spPr bwMode="auto">
            <a:xfrm>
              <a:off x="2172716" y="1093100"/>
              <a:ext cx="918782" cy="60235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Repeater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Rx</a:t>
              </a:r>
            </a:p>
          </p:txBody>
        </p:sp>
        <p:sp>
          <p:nvSpPr>
            <p:cNvPr id="9" name="Text Box 47"/>
            <p:cNvSpPr txBox="1">
              <a:spLocks noChangeArrowheads="1"/>
            </p:cNvSpPr>
            <p:nvPr/>
          </p:nvSpPr>
          <p:spPr bwMode="auto">
            <a:xfrm>
              <a:off x="157671" y="745521"/>
              <a:ext cx="400368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Tx1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49"/>
            <p:cNvSpPr txBox="1">
              <a:spLocks noChangeArrowheads="1"/>
            </p:cNvSpPr>
            <p:nvPr/>
          </p:nvSpPr>
          <p:spPr bwMode="auto">
            <a:xfrm>
              <a:off x="2399729" y="666115"/>
              <a:ext cx="402336" cy="35661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Rx1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51"/>
            <p:cNvSpPr txBox="1">
              <a:spLocks noChangeArrowheads="1"/>
            </p:cNvSpPr>
            <p:nvPr/>
          </p:nvSpPr>
          <p:spPr bwMode="auto">
            <a:xfrm>
              <a:off x="3163316" y="672042"/>
              <a:ext cx="399542" cy="35501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Tx2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53"/>
            <p:cNvSpPr txBox="1">
              <a:spLocks noChangeArrowheads="1"/>
            </p:cNvSpPr>
            <p:nvPr/>
          </p:nvSpPr>
          <p:spPr bwMode="auto">
            <a:xfrm>
              <a:off x="5326126" y="743044"/>
              <a:ext cx="400368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Rx2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988949" y="747998"/>
              <a:ext cx="866775" cy="2319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Text Box 55"/>
            <p:cNvSpPr txBox="1">
              <a:spLocks noChangeArrowheads="1"/>
            </p:cNvSpPr>
            <p:nvPr/>
          </p:nvSpPr>
          <p:spPr bwMode="auto">
            <a:xfrm>
              <a:off x="1047560" y="745521"/>
              <a:ext cx="808165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 1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125849" y="745521"/>
              <a:ext cx="866775" cy="2319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Text Box 57"/>
            <p:cNvSpPr txBox="1">
              <a:spLocks noChangeArrowheads="1"/>
            </p:cNvSpPr>
            <p:nvPr/>
          </p:nvSpPr>
          <p:spPr bwMode="auto">
            <a:xfrm>
              <a:off x="4184460" y="743044"/>
              <a:ext cx="808165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 2</a:t>
              </a:r>
            </a:p>
          </p:txBody>
        </p:sp>
        <p:sp>
          <p:nvSpPr>
            <p:cNvPr id="17" name="Text Box 60"/>
            <p:cNvSpPr txBox="1">
              <a:spLocks noChangeArrowheads="1"/>
            </p:cNvSpPr>
            <p:nvPr/>
          </p:nvSpPr>
          <p:spPr bwMode="auto">
            <a:xfrm>
              <a:off x="2612708" y="285659"/>
              <a:ext cx="950150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Repeater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62"/>
            <p:cNvSpPr txBox="1">
              <a:spLocks noChangeArrowheads="1"/>
            </p:cNvSpPr>
            <p:nvPr/>
          </p:nvSpPr>
          <p:spPr bwMode="auto">
            <a:xfrm>
              <a:off x="2949703" y="1093101"/>
              <a:ext cx="881062" cy="66543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Repeater </a:t>
              </a: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Tx</a:t>
              </a:r>
            </a:p>
          </p:txBody>
        </p:sp>
        <p:cxnSp>
          <p:nvCxnSpPr>
            <p:cNvPr id="19" name="AutoShape 63"/>
            <p:cNvCxnSpPr>
              <a:cxnSpLocks noChangeShapeType="1"/>
            </p:cNvCxnSpPr>
            <p:nvPr/>
          </p:nvCxnSpPr>
          <p:spPr bwMode="auto">
            <a:xfrm>
              <a:off x="624078" y="858629"/>
              <a:ext cx="364871" cy="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64"/>
            <p:cNvCxnSpPr>
              <a:cxnSpLocks noChangeShapeType="1"/>
            </p:cNvCxnSpPr>
            <p:nvPr/>
          </p:nvCxnSpPr>
          <p:spPr bwMode="auto">
            <a:xfrm>
              <a:off x="1855724" y="856977"/>
              <a:ext cx="543179" cy="16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65"/>
            <p:cNvCxnSpPr>
              <a:cxnSpLocks noChangeShapeType="1"/>
            </p:cNvCxnSpPr>
            <p:nvPr/>
          </p:nvCxnSpPr>
          <p:spPr bwMode="auto">
            <a:xfrm>
              <a:off x="2866136" y="856977"/>
              <a:ext cx="305435" cy="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66"/>
            <p:cNvCxnSpPr>
              <a:cxnSpLocks noChangeShapeType="1"/>
            </p:cNvCxnSpPr>
            <p:nvPr/>
          </p:nvCxnSpPr>
          <p:spPr bwMode="auto">
            <a:xfrm>
              <a:off x="3628898" y="861105"/>
              <a:ext cx="496951" cy="24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68"/>
            <p:cNvCxnSpPr>
              <a:cxnSpLocks noChangeShapeType="1"/>
            </p:cNvCxnSpPr>
            <p:nvPr/>
          </p:nvCxnSpPr>
          <p:spPr bwMode="auto">
            <a:xfrm>
              <a:off x="4992624" y="863582"/>
              <a:ext cx="364046" cy="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ext Box 69"/>
            <p:cNvSpPr txBox="1">
              <a:spLocks noChangeArrowheads="1"/>
            </p:cNvSpPr>
            <p:nvPr/>
          </p:nvSpPr>
          <p:spPr bwMode="auto">
            <a:xfrm>
              <a:off x="934466" y="1026226"/>
              <a:ext cx="921258" cy="73231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Incoming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(upstream)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</a:t>
              </a:r>
            </a:p>
          </p:txBody>
        </p:sp>
        <p:sp>
          <p:nvSpPr>
            <p:cNvPr id="25" name="Text Box 70"/>
            <p:cNvSpPr txBox="1">
              <a:spLocks noChangeArrowheads="1"/>
            </p:cNvSpPr>
            <p:nvPr/>
          </p:nvSpPr>
          <p:spPr bwMode="auto">
            <a:xfrm>
              <a:off x="3933825" y="1025401"/>
              <a:ext cx="1162813" cy="73313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outgoing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(downstream)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</a:t>
              </a:r>
            </a:p>
          </p:txBody>
        </p:sp>
        <p:sp>
          <p:nvSpPr>
            <p:cNvPr id="26" name="AutoShape 72"/>
            <p:cNvSpPr>
              <a:spLocks noChangeArrowheads="1"/>
            </p:cNvSpPr>
            <p:nvPr/>
          </p:nvSpPr>
          <p:spPr bwMode="auto">
            <a:xfrm>
              <a:off x="157671" y="671216"/>
              <a:ext cx="466408" cy="355836"/>
            </a:xfrm>
            <a:prstGeom prst="homePlate">
              <a:avLst>
                <a:gd name="adj" fmla="val 32773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7" name="AutoShape 73"/>
            <p:cNvSpPr>
              <a:spLocks noChangeArrowheads="1"/>
            </p:cNvSpPr>
            <p:nvPr/>
          </p:nvSpPr>
          <p:spPr bwMode="auto">
            <a:xfrm>
              <a:off x="2399729" y="672042"/>
              <a:ext cx="466408" cy="355010"/>
            </a:xfrm>
            <a:prstGeom prst="homePlate">
              <a:avLst>
                <a:gd name="adj" fmla="val 32849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8" name="AutoShape 74"/>
            <p:cNvSpPr>
              <a:spLocks noChangeArrowheads="1"/>
            </p:cNvSpPr>
            <p:nvPr/>
          </p:nvSpPr>
          <p:spPr bwMode="auto">
            <a:xfrm>
              <a:off x="3163316" y="671216"/>
              <a:ext cx="467233" cy="355010"/>
            </a:xfrm>
            <a:prstGeom prst="homePlate">
              <a:avLst>
                <a:gd name="adj" fmla="val 32907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9" name="AutoShape 75"/>
            <p:cNvSpPr>
              <a:spLocks noChangeArrowheads="1"/>
            </p:cNvSpPr>
            <p:nvPr/>
          </p:nvSpPr>
          <p:spPr bwMode="auto">
            <a:xfrm>
              <a:off x="5356670" y="671216"/>
              <a:ext cx="467233" cy="355010"/>
            </a:xfrm>
            <a:prstGeom prst="homePlate">
              <a:avLst>
                <a:gd name="adj" fmla="val 32907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0" y="0"/>
              <a:ext cx="5943600" cy="20574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466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5/23/2017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20655" y="206105"/>
            <a:ext cx="11343190" cy="737509"/>
          </a:xfrm>
        </p:spPr>
        <p:txBody>
          <a:bodyPr>
            <a:noAutofit/>
          </a:bodyPr>
          <a:lstStyle/>
          <a:p>
            <a:r>
              <a:rPr lang="en-US" sz="3600" dirty="0" err="1"/>
              <a:t>Tx1</a:t>
            </a:r>
            <a:r>
              <a:rPr lang="en-US" sz="3600" dirty="0"/>
              <a:t> and </a:t>
            </a:r>
            <a:r>
              <a:rPr lang="en-US" sz="3600" dirty="0" err="1"/>
              <a:t>Rx1</a:t>
            </a:r>
            <a:r>
              <a:rPr lang="en-US" sz="3600" dirty="0"/>
              <a:t> are Dual Models, Tx2 and Rx2 are both Init-only</a:t>
            </a:r>
            <a:br>
              <a:rPr lang="en-US" sz="3600" dirty="0"/>
            </a:br>
            <a:r>
              <a:rPr lang="en-US" sz="3600" dirty="0"/>
              <a:t>Slide 3  </a:t>
            </a:r>
            <a:r>
              <a:rPr lang="en-US" sz="3600" i="1" dirty="0"/>
              <a:t>Problem_in_BIRD166_Flow.pptx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2115135" y="3683307"/>
                <a:ext cx="6845335" cy="130805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/>
                  <a:t>Now rewrite Rx1 </a:t>
                </a:r>
                <a:r>
                  <a:rPr lang="en-US" sz="1600" dirty="0" err="1"/>
                  <a:t>GetWave</a:t>
                </a:r>
                <a:r>
                  <a:rPr lang="en-US" sz="1600" dirty="0"/>
                  <a:t> output as V</a:t>
                </a:r>
                <a:r>
                  <a:rPr lang="en-US" sz="1600" baseline="-25000" dirty="0"/>
                  <a:t>Rx1GW</a:t>
                </a:r>
                <a:r>
                  <a:rPr lang="en-US" sz="1600" dirty="0"/>
                  <a:t>(t) = d(t)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sz="1600" dirty="0"/>
                  <a:t>h</a:t>
                </a:r>
                <a:r>
                  <a:rPr lang="en-US" sz="1600" baseline="-25000" dirty="0"/>
                  <a:t>1</a:t>
                </a:r>
                <a:r>
                  <a:rPr lang="en-US" sz="1600" dirty="0"/>
                  <a:t> + </a:t>
                </a:r>
                <a:r>
                  <a:rPr lang="en-US" sz="1600" b="1" dirty="0" err="1">
                    <a:latin typeface="Symbol" panose="05050102010706020507" pitchFamily="18" charset="2"/>
                  </a:rPr>
                  <a:t>d</a:t>
                </a:r>
                <a:r>
                  <a:rPr lang="en-US" sz="1600" b="1" dirty="0" err="1"/>
                  <a:t>V</a:t>
                </a:r>
                <a:r>
                  <a:rPr lang="en-US" sz="1600" dirty="0"/>
                  <a:t>. Here </a:t>
                </a:r>
                <a:r>
                  <a:rPr lang="en-US" sz="1600" b="1" dirty="0" err="1">
                    <a:latin typeface="Symbol" panose="05050102010706020507" pitchFamily="18" charset="2"/>
                  </a:rPr>
                  <a:t>d</a:t>
                </a:r>
                <a:r>
                  <a:rPr lang="en-US" sz="1600" b="1" dirty="0" err="1"/>
                  <a:t>V</a:t>
                </a:r>
                <a:r>
                  <a:rPr lang="en-US" sz="1600" dirty="0"/>
                  <a:t> represents 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/>
                  <a:t>Nonlinearity in Rx1, e.g. limiting mode </a:t>
                </a:r>
                <a:r>
                  <a:rPr lang="en-US" sz="1600" dirty="0" err="1"/>
                  <a:t>redriver</a:t>
                </a:r>
                <a:r>
                  <a:rPr lang="en-US" sz="1600" dirty="0"/>
                  <a:t> and compression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err="1"/>
                  <a:t>Redriver</a:t>
                </a:r>
                <a:r>
                  <a:rPr lang="en-US" sz="1600" dirty="0"/>
                  <a:t> internal noise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err="1"/>
                  <a:t>Xtlk</a:t>
                </a:r>
                <a:r>
                  <a:rPr lang="en-US" sz="1600" dirty="0"/>
                  <a:t> signals that enter Rx1</a:t>
                </a: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5" y="3683307"/>
                <a:ext cx="6845335" cy="1308050"/>
              </a:xfrm>
              <a:prstGeom prst="rect">
                <a:avLst/>
              </a:prstGeom>
              <a:blipFill>
                <a:blip r:embed="rId2"/>
                <a:stretch>
                  <a:fillRect l="-1870" t="-1860" b="-5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2225616" y="1004532"/>
            <a:ext cx="7402401" cy="2063772"/>
            <a:chOff x="662670" y="1186430"/>
            <a:chExt cx="7402401" cy="2063772"/>
          </a:xfrm>
        </p:grpSpPr>
        <p:grpSp>
          <p:nvGrpSpPr>
            <p:cNvPr id="16" name="Group 15"/>
            <p:cNvGrpSpPr/>
            <p:nvPr/>
          </p:nvGrpSpPr>
          <p:grpSpPr>
            <a:xfrm>
              <a:off x="4942201" y="1969125"/>
              <a:ext cx="2329511" cy="478256"/>
              <a:chOff x="4113269" y="1640651"/>
              <a:chExt cx="2329511" cy="478256"/>
            </a:xfrm>
          </p:grpSpPr>
          <p:sp>
            <p:nvSpPr>
              <p:cNvPr id="2" name="Isosceles Triangle 1"/>
              <p:cNvSpPr/>
              <p:nvPr/>
            </p:nvSpPr>
            <p:spPr>
              <a:xfrm rot="5400000">
                <a:off x="4088217" y="1667970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/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4716954" y="1703477"/>
                <a:ext cx="1126203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/>
              </a:p>
            </p:txBody>
          </p:sp>
          <p:sp>
            <p:nvSpPr>
              <p:cNvPr id="52" name="Isosceles Triangle 51"/>
              <p:cNvSpPr/>
              <p:nvPr/>
            </p:nvSpPr>
            <p:spPr>
              <a:xfrm rot="5400000">
                <a:off x="5991843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140536" y="1743882"/>
                <a:ext cx="306815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/>
                  <a:t>Tx2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054754" y="1741242"/>
                <a:ext cx="32156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/>
                  <a:t>Rx2</a:t>
                </a: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4963685" y="1745434"/>
                <a:ext cx="714298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/>
                  <a:t>Channel 2</a:t>
                </a:r>
              </a:p>
            </p:txBody>
          </p:sp>
          <p:cxnSp>
            <p:nvCxnSpPr>
              <p:cNvPr id="90" name="Straight Connector 89"/>
              <p:cNvCxnSpPr>
                <a:stCxn id="2" idx="0"/>
                <a:endCxn id="3" idx="1"/>
              </p:cNvCxnSpPr>
              <p:nvPr/>
            </p:nvCxnSpPr>
            <p:spPr>
              <a:xfrm flipV="1">
                <a:off x="4539154" y="1880911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endCxn id="52" idx="3"/>
              </p:cNvCxnSpPr>
              <p:nvPr/>
            </p:nvCxnSpPr>
            <p:spPr>
              <a:xfrm>
                <a:off x="5839095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1441480" y="1969125"/>
              <a:ext cx="2349603" cy="475989"/>
              <a:chOff x="1765020" y="1640651"/>
              <a:chExt cx="2349603" cy="475989"/>
            </a:xfrm>
          </p:grpSpPr>
          <p:sp>
            <p:nvSpPr>
              <p:cNvPr id="65" name="Isosceles Triangle 64"/>
              <p:cNvSpPr/>
              <p:nvPr/>
            </p:nvSpPr>
            <p:spPr>
              <a:xfrm rot="5400000">
                <a:off x="1739968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394223" y="1701210"/>
                <a:ext cx="111671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/>
              </a:p>
            </p:txBody>
          </p:sp>
          <p:sp>
            <p:nvSpPr>
              <p:cNvPr id="67" name="Isosceles Triangle 66"/>
              <p:cNvSpPr/>
              <p:nvPr/>
            </p:nvSpPr>
            <p:spPr>
              <a:xfrm rot="5400000">
                <a:off x="3663686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807626" y="1737878"/>
                <a:ext cx="306815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/>
                  <a:t>Tx1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3715204" y="1737878"/>
                <a:ext cx="32156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/>
                  <a:t>Rx1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632338" y="1737877"/>
                <a:ext cx="714298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/>
                  <a:t>Channel 1</a:t>
                </a:r>
              </a:p>
            </p:txBody>
          </p:sp>
          <p:cxnSp>
            <p:nvCxnSpPr>
              <p:cNvPr id="71" name="Straight Connector 70"/>
              <p:cNvCxnSpPr>
                <a:stCxn id="65" idx="0"/>
              </p:cNvCxnSpPr>
              <p:nvPr/>
            </p:nvCxnSpPr>
            <p:spPr>
              <a:xfrm flipV="1">
                <a:off x="2190905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66" idx="3"/>
                <a:endCxn id="67" idx="3"/>
              </p:cNvCxnSpPr>
              <p:nvPr/>
            </p:nvCxnSpPr>
            <p:spPr>
              <a:xfrm>
                <a:off x="3510938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ight Brace 12"/>
            <p:cNvSpPr/>
            <p:nvPr/>
          </p:nvSpPr>
          <p:spPr>
            <a:xfrm rot="16200000">
              <a:off x="2418627" y="620621"/>
              <a:ext cx="321663" cy="2190744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4" name="TextBox 153"/>
                <p:cNvSpPr txBox="1"/>
                <p:nvPr/>
              </p:nvSpPr>
              <p:spPr>
                <a:xfrm>
                  <a:off x="1684877" y="1186430"/>
                  <a:ext cx="2037481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𝒐𝒖𝒕𝒑𝒖𝒕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𝑰𝑹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1600" b="1" dirty="0"/>
                </a:p>
              </p:txBody>
            </p:sp>
          </mc:Choice>
          <mc:Fallback xmlns="">
            <p:sp>
              <p:nvSpPr>
                <p:cNvPr id="154" name="TextBox 1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4877" y="1186430"/>
                  <a:ext cx="2037481" cy="3385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796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7" name="Right Brace 156"/>
            <p:cNvSpPr/>
            <p:nvPr/>
          </p:nvSpPr>
          <p:spPr>
            <a:xfrm rot="5400000" flipV="1">
              <a:off x="5966057" y="1557028"/>
              <a:ext cx="313151" cy="2306328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TextBox 157"/>
                <p:cNvSpPr txBox="1"/>
                <p:nvPr/>
              </p:nvSpPr>
              <p:spPr>
                <a:xfrm>
                  <a:off x="5404754" y="2895746"/>
                  <a:ext cx="1600695" cy="354456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bSup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1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58" name="TextBox 1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4754" y="2895746"/>
                  <a:ext cx="1600695" cy="35445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662" b="-172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Straight Arrow Connector 4"/>
            <p:cNvCxnSpPr/>
            <p:nvPr/>
          </p:nvCxnSpPr>
          <p:spPr>
            <a:xfrm flipV="1">
              <a:off x="885806" y="2212407"/>
              <a:ext cx="567140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662670" y="1866296"/>
                  <a:ext cx="537968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670" y="1866296"/>
                  <a:ext cx="537968" cy="33855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7955" b="-107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/>
            <p:cNvCxnSpPr/>
            <p:nvPr/>
          </p:nvCxnSpPr>
          <p:spPr>
            <a:xfrm flipV="1">
              <a:off x="3867498" y="2213795"/>
              <a:ext cx="984871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3840889" y="1880617"/>
                  <a:ext cx="1077090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𝑮𝑾</m:t>
                            </m:r>
                          </m:sub>
                        </m:s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0889" y="1880617"/>
                  <a:ext cx="1077090" cy="33855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3390" b="-1272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4" name="Straight Arrow Connector 43"/>
            <p:cNvCxnSpPr/>
            <p:nvPr/>
          </p:nvCxnSpPr>
          <p:spPr>
            <a:xfrm flipV="1">
              <a:off x="7309571" y="2202074"/>
              <a:ext cx="567140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7271712" y="1825915"/>
                  <a:ext cx="793359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𝒐𝒖𝒕</m:t>
                            </m:r>
                          </m:sub>
                        </m:s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1712" y="1825915"/>
                  <a:ext cx="793359" cy="33855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4615" b="-1272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443431" y="3167122"/>
                <a:ext cx="7297639" cy="354456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𝒐𝒖𝒕</m:t>
                          </m:r>
                        </m:sub>
                      </m:sSub>
                      <m:d>
                        <m:d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600" b="1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𝑹𝒙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𝑮𝑾</m:t>
                              </m:r>
                            </m:sub>
                          </m:s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)∗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𝑹𝒙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𝑮𝑾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∗(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𝑻𝒙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𝑫𝑭𝑬</m:t>
                          </m:r>
                        </m:sub>
                      </m:sSub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431" y="3167122"/>
                <a:ext cx="7297639" cy="354456"/>
              </a:xfrm>
              <a:prstGeom prst="rect">
                <a:avLst/>
              </a:prstGeom>
              <a:blipFill>
                <a:blip r:embed="rId8"/>
                <a:stretch>
                  <a:fillRect l="-167" b="-10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661383" y="4991357"/>
                <a:ext cx="3166636" cy="354456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𝒐𝒖𝒕</m:t>
                          </m:r>
                        </m:sub>
                      </m:sSub>
                      <m:d>
                        <m:d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⋯+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𝑫𝑭𝑬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383" y="4991357"/>
                <a:ext cx="3166636" cy="354456"/>
              </a:xfrm>
              <a:prstGeom prst="rect">
                <a:avLst/>
              </a:prstGeom>
              <a:blipFill>
                <a:blip r:embed="rId9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115135" y="5461853"/>
                <a:ext cx="7185365" cy="664413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/>
                  <a:t>Note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𝐹𝐹𝑇</m:t>
                    </m:r>
                    <m:d>
                      <m:dPr>
                        <m:begChr m:val="{"/>
                        <m:endChr m:val="}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bSup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=1/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𝐹𝐹𝑇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/>
                  <a:t>. </a:t>
                </a:r>
                <a:r>
                  <a:rPr lang="en-US" sz="1600" b="1" dirty="0">
                    <a:solidFill>
                      <a:srgbClr val="FF0000"/>
                    </a:solidFill>
                  </a:rPr>
                  <a:t>If upstream channel has X dB loss, then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b="1" dirty="0" err="1">
                    <a:solidFill>
                      <a:srgbClr val="FF0000"/>
                    </a:solidFill>
                  </a:rPr>
                  <a:t>redriver</a:t>
                </a:r>
                <a:r>
                  <a:rPr lang="en-US" sz="1600" b="1" dirty="0">
                    <a:solidFill>
                      <a:srgbClr val="FF0000"/>
                    </a:solidFill>
                  </a:rPr>
                  <a:t> nonlinearity, noise and </a:t>
                </a:r>
                <a:r>
                  <a:rPr lang="en-US" sz="1600" b="1" dirty="0" err="1">
                    <a:solidFill>
                      <a:srgbClr val="FF0000"/>
                    </a:solidFill>
                  </a:rPr>
                  <a:t>xtlk</a:t>
                </a:r>
                <a:r>
                  <a:rPr lang="en-US" sz="1600" b="1" dirty="0">
                    <a:solidFill>
                      <a:srgbClr val="FF0000"/>
                    </a:solidFill>
                  </a:rPr>
                  <a:t> are amplified by X </a:t>
                </a:r>
                <a:r>
                  <a:rPr lang="en-US" sz="1600" b="1">
                    <a:solidFill>
                      <a:srgbClr val="FF0000"/>
                    </a:solidFill>
                  </a:rPr>
                  <a:t>dB when they </a:t>
                </a:r>
                <a:r>
                  <a:rPr lang="en-US" sz="1600" b="1" dirty="0">
                    <a:solidFill>
                      <a:srgbClr val="FF0000"/>
                    </a:solidFill>
                  </a:rPr>
                  <a:t>reach Rx2 DFE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5" y="5461853"/>
                <a:ext cx="7185365" cy="664413"/>
              </a:xfrm>
              <a:prstGeom prst="rect">
                <a:avLst/>
              </a:prstGeom>
              <a:blipFill>
                <a:blip r:embed="rId10"/>
                <a:stretch>
                  <a:fillRect l="-1781" t="-1835" b="-1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41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Slide 4 Problem_in_BIRD166_Flow.pptx,</a:t>
            </a:r>
            <a:br>
              <a:rPr lang="en-US" dirty="0"/>
            </a:br>
            <a:r>
              <a:rPr lang="en-US" dirty="0"/>
              <a:t>Fangyi Contemplates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time domain waveform at the output of </a:t>
            </a:r>
            <a:r>
              <a:rPr lang="en-US" dirty="0" err="1"/>
              <a:t>Rx2</a:t>
            </a:r>
            <a:r>
              <a:rPr lang="en-US" dirty="0"/>
              <a:t> is determined by convolving the output of </a:t>
            </a:r>
            <a:r>
              <a:rPr lang="en-US" dirty="0" err="1"/>
              <a:t>Rx1</a:t>
            </a:r>
            <a:r>
              <a:rPr lang="en-US" dirty="0"/>
              <a:t> AMI_GetWave with some IR that represents the IR of </a:t>
            </a:r>
            <a:r>
              <a:rPr lang="en-US" dirty="0" err="1"/>
              <a:t>Tx2</a:t>
            </a:r>
            <a:r>
              <a:rPr lang="en-US" dirty="0"/>
              <a:t>, Channel 2, and </a:t>
            </a:r>
            <a:r>
              <a:rPr lang="en-US" dirty="0" err="1"/>
              <a:t>Rx2</a:t>
            </a:r>
            <a:r>
              <a:rPr lang="en-US" dirty="0"/>
              <a:t>, and that there is no valid way of determining this combined IR correctly and also include as input to the </a:t>
            </a:r>
            <a:r>
              <a:rPr lang="en-US" dirty="0" err="1"/>
              <a:t>Rx2</a:t>
            </a:r>
            <a:r>
              <a:rPr lang="en-US" dirty="0"/>
              <a:t> the IR of the full channel including the section between and including </a:t>
            </a:r>
            <a:r>
              <a:rPr lang="en-US" dirty="0" err="1"/>
              <a:t>Tx1</a:t>
            </a:r>
            <a:r>
              <a:rPr lang="en-US" dirty="0"/>
              <a:t> and </a:t>
            </a:r>
            <a:r>
              <a:rPr lang="en-US" dirty="0" err="1"/>
              <a:t>Rx1</a:t>
            </a:r>
            <a:r>
              <a:rPr lang="en-US" dirty="0"/>
              <a:t>.</a:t>
            </a:r>
          </a:p>
          <a:p>
            <a:r>
              <a:rPr lang="en-US" dirty="0"/>
              <a:t>The current flow in IBIS 6.1 does not say to do this.</a:t>
            </a:r>
          </a:p>
        </p:txBody>
      </p:sp>
    </p:spTree>
    <p:extLst>
      <p:ext uri="{BB962C8B-B14F-4D97-AF65-F5344CB8AC3E}">
        <p14:creationId xmlns:p14="http://schemas.microsoft.com/office/powerpoint/2010/main" val="360692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current flow in IBIS 6.1 does says: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Repeater Flow Section</a:t>
            </a:r>
          </a:p>
          <a:p>
            <a:pPr lvl="1"/>
            <a:r>
              <a:rPr lang="en-US" dirty="0"/>
              <a:t>Step </a:t>
            </a:r>
            <a:r>
              <a:rPr lang="en-US" dirty="0" err="1"/>
              <a:t>8a</a:t>
            </a:r>
            <a:r>
              <a:rPr lang="en-US" dirty="0"/>
              <a:t>. Redriver: The simulation platform uses the signal waveform at the output end of </a:t>
            </a:r>
            <a:r>
              <a:rPr lang="en-US" dirty="0" err="1"/>
              <a:t>Rx1’s</a:t>
            </a:r>
            <a:r>
              <a:rPr lang="en-US" dirty="0"/>
              <a:t> algorithmic model in step 7, regardless whether </a:t>
            </a:r>
            <a:r>
              <a:rPr lang="en-US" dirty="0" err="1"/>
              <a:t>Rx1’s</a:t>
            </a:r>
            <a:r>
              <a:rPr lang="en-US" dirty="0"/>
              <a:t> AMI_GetWave exists or not, as the stimulus of </a:t>
            </a:r>
            <a:r>
              <a:rPr lang="en-US" dirty="0" err="1"/>
              <a:t>Tx2’s</a:t>
            </a:r>
            <a:r>
              <a:rPr lang="en-US" dirty="0"/>
              <a:t> algorithmic model, regardless whether </a:t>
            </a:r>
            <a:r>
              <a:rPr lang="en-US" dirty="0" err="1"/>
              <a:t>Tx2’s</a:t>
            </a:r>
            <a:r>
              <a:rPr lang="en-US" dirty="0"/>
              <a:t> AMI_GetWave exists or not, and performs simulation on the downstream channel, which consists of </a:t>
            </a:r>
            <a:r>
              <a:rPr lang="en-US" dirty="0" err="1"/>
              <a:t>Tx2</a:t>
            </a:r>
            <a:r>
              <a:rPr lang="en-US" dirty="0"/>
              <a:t>, physical channel 2 and </a:t>
            </a:r>
            <a:r>
              <a:rPr lang="en-US" dirty="0" err="1"/>
              <a:t>Rx2</a:t>
            </a:r>
            <a:r>
              <a:rPr lang="en-US" dirty="0"/>
              <a:t>, according to the AMI flow defined in the spec for channels without Redrivers.</a:t>
            </a:r>
          </a:p>
          <a:p>
            <a:r>
              <a:rPr lang="en-US" dirty="0"/>
              <a:t>In the AMI flow defined in the spec for channels without Redrivers</a:t>
            </a:r>
          </a:p>
          <a:p>
            <a:pPr lvl="1"/>
            <a:r>
              <a:rPr lang="en-US" dirty="0"/>
              <a:t>Step </a:t>
            </a:r>
            <a:r>
              <a:rPr lang="en-US" dirty="0" err="1"/>
              <a:t>6c</a:t>
            </a:r>
            <a:r>
              <a:rPr lang="en-US" dirty="0"/>
              <a:t>. If Tx GetWave_Exists is False and Rx GetWave_Exists is False, the output of Step 4 </a:t>
            </a:r>
            <a:r>
              <a:rPr lang="en-US" i="1" dirty="0"/>
              <a:t>(digital stimulus) </a:t>
            </a:r>
            <a:r>
              <a:rPr lang="en-US" dirty="0"/>
              <a:t>is convolved with the output of Step 3 (</a:t>
            </a:r>
            <a:r>
              <a:rPr lang="en-US" i="1" dirty="0"/>
              <a:t>output of Rx</a:t>
            </a:r>
            <a:r>
              <a:rPr lang="en-US" dirty="0"/>
              <a:t>) by the EDA tool and the result is passed on to Step 8.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404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Interpretation of IBIS 6.1 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</a:t>
            </a:r>
            <a:r>
              <a:rPr lang="en-US" dirty="0" err="1"/>
              <a:t>8a</a:t>
            </a:r>
            <a:r>
              <a:rPr lang="en-US" dirty="0"/>
              <a:t>. Redriver: The simulation platform uses the signal waveform at the output end of </a:t>
            </a:r>
            <a:r>
              <a:rPr lang="en-US" dirty="0" err="1"/>
              <a:t>Rx1’s</a:t>
            </a:r>
            <a:r>
              <a:rPr lang="en-US" dirty="0"/>
              <a:t> algorithmic model in step 7, regardless whether </a:t>
            </a:r>
            <a:r>
              <a:rPr lang="en-US" dirty="0" err="1"/>
              <a:t>Rx1’s</a:t>
            </a:r>
            <a:r>
              <a:rPr lang="en-US" dirty="0"/>
              <a:t> AMI_GetWave exists or not, as the stimulus of </a:t>
            </a:r>
            <a:r>
              <a:rPr lang="en-US" dirty="0" err="1"/>
              <a:t>Tx2’s</a:t>
            </a:r>
            <a:r>
              <a:rPr lang="en-US" dirty="0"/>
              <a:t> algorithmic model, regardless whether </a:t>
            </a:r>
            <a:r>
              <a:rPr lang="en-US" dirty="0" err="1"/>
              <a:t>Tx2’s</a:t>
            </a:r>
            <a:r>
              <a:rPr lang="en-US" dirty="0"/>
              <a:t> AMI_GetWave exists or not, and performs simulation on the downstream channel, which consists of </a:t>
            </a:r>
            <a:r>
              <a:rPr lang="en-US" dirty="0" err="1"/>
              <a:t>Tx2</a:t>
            </a:r>
            <a:r>
              <a:rPr lang="en-US" dirty="0"/>
              <a:t>, physical channel 2 and </a:t>
            </a:r>
            <a:r>
              <a:rPr lang="en-US" dirty="0" err="1"/>
              <a:t>Rx2</a:t>
            </a:r>
            <a:r>
              <a:rPr lang="en-US" dirty="0"/>
              <a:t>, according to the AMI flow defined in the Spec for Channels </a:t>
            </a:r>
            <a:r>
              <a:rPr lang="en-US" dirty="0" err="1"/>
              <a:t>WithOut</a:t>
            </a:r>
            <a:r>
              <a:rPr lang="en-US" dirty="0"/>
              <a:t> </a:t>
            </a:r>
            <a:r>
              <a:rPr lang="en-US" dirty="0" err="1"/>
              <a:t>ReDrivers</a:t>
            </a:r>
            <a:r>
              <a:rPr lang="en-US" dirty="0"/>
              <a:t> </a:t>
            </a:r>
            <a:r>
              <a:rPr lang="en-US" dirty="0" err="1"/>
              <a:t>SCWORD</a:t>
            </a:r>
            <a:r>
              <a:rPr lang="en-US" dirty="0"/>
              <a:t>).</a:t>
            </a:r>
          </a:p>
          <a:p>
            <a:r>
              <a:rPr lang="en-US" dirty="0"/>
              <a:t>If </a:t>
            </a:r>
            <a:r>
              <a:rPr lang="en-US" dirty="0" err="1"/>
              <a:t>Tx2’s</a:t>
            </a:r>
            <a:r>
              <a:rPr lang="en-US" dirty="0"/>
              <a:t> AMI_GetWave does not exists the output of Step 4 in SWORD </a:t>
            </a:r>
            <a:r>
              <a:rPr lang="en-US" i="1" dirty="0"/>
              <a:t>(digital stimulus) </a:t>
            </a:r>
            <a:r>
              <a:rPr lang="en-US" dirty="0"/>
              <a:t>is convolved with the output of Step 6 (</a:t>
            </a:r>
            <a:r>
              <a:rPr lang="en-US" i="1" dirty="0"/>
              <a:t>output of Rx</a:t>
            </a:r>
            <a:r>
              <a:rPr lang="en-US" dirty="0"/>
              <a:t>) by the EDA tool.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19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Ignores the </a:t>
            </a:r>
            <a:r>
              <a:rPr lang="en-US" dirty="0" err="1"/>
              <a:t>Tx1</a:t>
            </a:r>
            <a:r>
              <a:rPr lang="en-US" dirty="0"/>
              <a:t> and </a:t>
            </a:r>
            <a:r>
              <a:rPr lang="en-US" dirty="0" err="1"/>
              <a:t>Rx1</a:t>
            </a:r>
            <a:r>
              <a:rPr lang="en-US" dirty="0"/>
              <a:t> AMI GetWave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IBIS 6.1 there is no mathematically precise way to use the time domain functionality of </a:t>
            </a:r>
            <a:r>
              <a:rPr lang="en-US" dirty="0" err="1"/>
              <a:t>Tx1</a:t>
            </a:r>
            <a:r>
              <a:rPr lang="en-US" dirty="0"/>
              <a:t> and </a:t>
            </a:r>
            <a:r>
              <a:rPr lang="en-US" dirty="0" err="1"/>
              <a:t>Rx1</a:t>
            </a:r>
            <a:r>
              <a:rPr lang="en-US" dirty="0"/>
              <a:t> AMI_GetWave if </a:t>
            </a:r>
            <a:r>
              <a:rPr lang="en-US" dirty="0" err="1"/>
              <a:t>Tx2</a:t>
            </a:r>
            <a:r>
              <a:rPr lang="en-US" dirty="0"/>
              <a:t> and </a:t>
            </a:r>
            <a:r>
              <a:rPr lang="en-US" dirty="0" err="1"/>
              <a:t>Rx2</a:t>
            </a:r>
            <a:r>
              <a:rPr lang="en-US" dirty="0"/>
              <a:t> do not have an AMI_GetWave and include all of the equalization of </a:t>
            </a:r>
            <a:r>
              <a:rPr lang="en-US" dirty="0" err="1"/>
              <a:t>Tx2</a:t>
            </a:r>
            <a:r>
              <a:rPr lang="en-US" dirty="0"/>
              <a:t> and </a:t>
            </a:r>
            <a:r>
              <a:rPr lang="en-US" dirty="0" err="1"/>
              <a:t>Rx2</a:t>
            </a:r>
            <a:r>
              <a:rPr lang="en-US" dirty="0"/>
              <a:t> and simultaneously include in the input to </a:t>
            </a:r>
            <a:r>
              <a:rPr lang="en-US" dirty="0" err="1"/>
              <a:t>Rx2</a:t>
            </a:r>
            <a:r>
              <a:rPr lang="en-US" dirty="0"/>
              <a:t> all of the equalization between and including </a:t>
            </a:r>
            <a:r>
              <a:rPr lang="en-US" dirty="0" err="1"/>
              <a:t>Tx1</a:t>
            </a:r>
            <a:r>
              <a:rPr lang="en-US" dirty="0"/>
              <a:t>.</a:t>
            </a:r>
          </a:p>
          <a:p>
            <a:r>
              <a:rPr lang="en-US" dirty="0"/>
              <a:t>And there will not be a mathematically precise way to do this in IBIS </a:t>
            </a:r>
            <a:r>
              <a:rPr lang="en-US" dirty="0" err="1"/>
              <a:t>7.x</a:t>
            </a:r>
            <a:r>
              <a:rPr lang="en-US" dirty="0"/>
              <a:t> that includes the Keysight BIRD of adding additional IR outputs to AMI_Init if the model make does not either make his Init-Only AMI Models Dual models or add the additional IR outputs so that the EDA tool can make proxy AMI_GetWave models.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45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Repeat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be the bad affects of passing BIRD 166.3 now, and then implement the Keysight BIRD with additional IR outputs of AMI_Init in IBIS </a:t>
            </a:r>
            <a:r>
              <a:rPr lang="en-US" dirty="0" err="1"/>
              <a:t>7.x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88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755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Cambria Math</vt:lpstr>
      <vt:lpstr>Symbol</vt:lpstr>
      <vt:lpstr>Times New Roman</vt:lpstr>
      <vt:lpstr>Office Theme</vt:lpstr>
      <vt:lpstr>BIRD 166 Now, and the Affect on the Keysight Proposal with AMI_Init Impulse Response Outputs</vt:lpstr>
      <vt:lpstr>Repeater Link</vt:lpstr>
      <vt:lpstr>Tx1 and Rx1 are Dual Models, Tx2 and Rx2 are both Init-only Slide 3  Problem_in_BIRD166_Flow.pptx</vt:lpstr>
      <vt:lpstr>In Slide 4 Problem_in_BIRD166_Flow.pptx, Fangyi Contemplates</vt:lpstr>
      <vt:lpstr>The current flow in IBIS 6.1 does says:</vt:lpstr>
      <vt:lpstr>My Interpretation of IBIS 6.1 Is</vt:lpstr>
      <vt:lpstr>This Ignores the Tx1 and Rx1 AMI GetWave</vt:lpstr>
      <vt:lpstr>I Repeat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Redriver Flow</dc:title>
  <dc:creator>Walter Katz</dc:creator>
  <cp:lastModifiedBy>Walter Katz</cp:lastModifiedBy>
  <cp:revision>24</cp:revision>
  <dcterms:created xsi:type="dcterms:W3CDTF">2017-04-04T13:22:58Z</dcterms:created>
  <dcterms:modified xsi:type="dcterms:W3CDTF">2017-05-23T21:09:36Z</dcterms:modified>
</cp:coreProperties>
</file>