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468" r:id="rId3"/>
    <p:sldId id="502" r:id="rId4"/>
    <p:sldId id="503" r:id="rId5"/>
    <p:sldId id="504" r:id="rId6"/>
    <p:sldId id="505" r:id="rId7"/>
    <p:sldId id="508" r:id="rId8"/>
    <p:sldId id="517" r:id="rId9"/>
    <p:sldId id="516" r:id="rId10"/>
    <p:sldId id="518" r:id="rId11"/>
    <p:sldId id="519" r:id="rId12"/>
    <p:sldId id="514" r:id="rId13"/>
    <p:sldId id="513" r:id="rId14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22" autoAdjust="0"/>
    <p:restoredTop sz="94531" autoAdjust="0"/>
  </p:normalViewPr>
  <p:slideViewPr>
    <p:cSldViewPr>
      <p:cViewPr>
        <p:scale>
          <a:sx n="88" d="100"/>
          <a:sy n="88" d="100"/>
        </p:scale>
        <p:origin x="-8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3404"/>
    </p:cViewPr>
  </p:sorterViewPr>
  <p:notesViewPr>
    <p:cSldViewPr>
      <p:cViewPr varScale="1">
        <p:scale>
          <a:sx n="61" d="100"/>
          <a:sy n="61" d="100"/>
        </p:scale>
        <p:origin x="-2652" y="-7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201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89F6FD4D-D99A-4AF1-BBDC-87F92717B91D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4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355E3-9C1C-45ED-A930-D7A0EEAED4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964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997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28194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48000" y="6366249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6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04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05200" y="6359207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C44F47C-BCB6-471D-969F-3A15402E0C6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1" y="6064608"/>
            <a:ext cx="990599" cy="68864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72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2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2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Pin Reference Concerns</a:t>
            </a:r>
            <a:br>
              <a:rPr lang="en-US" sz="44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200" dirty="0" smtClean="0"/>
              <a:t>Bob Ross, </a:t>
            </a:r>
            <a:r>
              <a:rPr lang="en-US" sz="3200" dirty="0" err="1" smtClean="0"/>
              <a:t>Teraspeed</a:t>
            </a:r>
            <a:r>
              <a:rPr lang="en-US" sz="3200" dirty="0" smtClean="0"/>
              <a:t> Labs</a:t>
            </a:r>
            <a:br>
              <a:rPr lang="en-US" sz="3200" dirty="0" smtClean="0"/>
            </a:br>
            <a:r>
              <a:rPr lang="en-US" sz="3200" dirty="0" smtClean="0"/>
              <a:t>bob@teraspeedlabs.com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066800" y="4038600"/>
            <a:ext cx="7315200" cy="1219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ATM Meeting</a:t>
            </a:r>
          </a:p>
          <a:p>
            <a:pPr marL="0" indent="0" algn="ctr">
              <a:buNone/>
            </a:pPr>
            <a:r>
              <a:rPr lang="en-US" smtClean="0"/>
              <a:t>July 12, </a:t>
            </a:r>
            <a:r>
              <a:rPr lang="en-US" dirty="0" smtClean="0"/>
              <a:t>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47975" cy="365125"/>
          </a:xfrm>
        </p:spPr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657" y="5181600"/>
            <a:ext cx="16256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6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Split PECL IBIS Output Simulation</a:t>
            </a:r>
            <a:br>
              <a:rPr lang="en-US" sz="4000" dirty="0" smtClean="0"/>
            </a:br>
            <a:r>
              <a:rPr lang="en-US" sz="4000" dirty="0" smtClean="0"/>
              <a:t>(Packages Not Shown</a:t>
            </a:r>
            <a:r>
              <a:rPr lang="en-US" sz="4000" dirty="0" smtClean="0"/>
              <a:t>) No VSS Pin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08805"/>
            <a:ext cx="6400800" cy="45651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147457" y="1752600"/>
            <a:ext cx="57150" cy="487680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2362200"/>
            <a:ext cx="5791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029200" y="5246914"/>
            <a:ext cx="3505200" cy="108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3733800" y="6237514"/>
            <a:ext cx="4789714" cy="108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62600" y="4343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50 </a:t>
            </a:r>
            <a:r>
              <a:rPr lang="en-US" b="1" dirty="0" smtClean="0">
                <a:latin typeface="Symbol" panose="05050102010706020507" pitchFamily="18" charset="2"/>
              </a:rPr>
              <a:t>W</a:t>
            </a:r>
            <a:endParaRPr lang="en-US" b="1" dirty="0">
              <a:latin typeface="Symbol" panose="05050102010706020507" pitchFamily="18" charset="2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705600" y="54864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267700" y="38100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5" idx="0"/>
          </p:cNvCxnSpPr>
          <p:nvPr/>
        </p:nvCxnSpPr>
        <p:spPr>
          <a:xfrm>
            <a:off x="8534400" y="23622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4"/>
          </p:cNvCxnSpPr>
          <p:nvPr/>
        </p:nvCxnSpPr>
        <p:spPr>
          <a:xfrm flipH="1">
            <a:off x="8523514" y="4343400"/>
            <a:ext cx="10886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966857" y="5246914"/>
            <a:ext cx="5443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966857" y="6008914"/>
            <a:ext cx="5443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6934200" y="2667000"/>
            <a:ext cx="990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429000" y="4343400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321629" y="35814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255329" y="5061857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8267700" y="2667000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249886" y="5562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3.2 V</a:t>
            </a:r>
            <a:endParaRPr lang="en-US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7543800" y="389446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dirty="0" smtClean="0"/>
              <a:t>.0 V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7015843" y="6343635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VEE = -3.2 V</a:t>
            </a:r>
            <a:endParaRPr lang="en-US" b="1" dirty="0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2286000" y="3086100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21629" y="1611868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Pin Interface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33400" y="4899549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Ground symbol could be </a:t>
            </a:r>
            <a:r>
              <a:rPr lang="en-US" b="1" dirty="0" err="1" smtClean="0"/>
              <a:t>Vee</a:t>
            </a:r>
            <a:r>
              <a:rPr lang="en-US" b="1" dirty="0" smtClean="0"/>
              <a:t> in some tools, (most negative terminal)  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7603672" y="181830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VCC = 2.0 V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5306785" y="5290457"/>
            <a:ext cx="91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0.0 V</a:t>
            </a:r>
            <a:endParaRPr lang="en-US" b="1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334000" y="51054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8267700" y="4662964"/>
            <a:ext cx="0" cy="36623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147957" y="5410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GND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ECL IBIS Output Simulation</a:t>
            </a:r>
            <a:br>
              <a:rPr lang="en-US" sz="4000" dirty="0" smtClean="0"/>
            </a:br>
            <a:r>
              <a:rPr lang="en-US" sz="4000" dirty="0" smtClean="0"/>
              <a:t>(Packages Not Shown)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08805"/>
            <a:ext cx="6400800" cy="45651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147457" y="1752600"/>
            <a:ext cx="57150" cy="487680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2362200"/>
            <a:ext cx="5791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029200" y="5257800"/>
            <a:ext cx="1905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733800" y="6248400"/>
            <a:ext cx="4800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62600" y="4343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50 </a:t>
            </a:r>
            <a:r>
              <a:rPr lang="en-US" b="1" dirty="0" smtClean="0">
                <a:latin typeface="Symbol" panose="05050102010706020507" pitchFamily="18" charset="2"/>
              </a:rPr>
              <a:t>W</a:t>
            </a:r>
            <a:endParaRPr lang="en-US" b="1" dirty="0">
              <a:latin typeface="Symbol" panose="05050102010706020507" pitchFamily="18" charset="2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716486" y="3584219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267700" y="38100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5" idx="0"/>
          </p:cNvCxnSpPr>
          <p:nvPr/>
        </p:nvCxnSpPr>
        <p:spPr>
          <a:xfrm>
            <a:off x="8534400" y="23622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4"/>
          </p:cNvCxnSpPr>
          <p:nvPr/>
        </p:nvCxnSpPr>
        <p:spPr>
          <a:xfrm flipH="1">
            <a:off x="8523514" y="4343400"/>
            <a:ext cx="10886" cy="189411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972300" y="2351314"/>
            <a:ext cx="5443" cy="123008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2" idx="4"/>
          </p:cNvCxnSpPr>
          <p:nvPr/>
        </p:nvCxnSpPr>
        <p:spPr>
          <a:xfrm>
            <a:off x="6983186" y="4117619"/>
            <a:ext cx="0" cy="11728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5255079" y="2667000"/>
            <a:ext cx="990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429000" y="4343400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321629" y="35814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7244443" y="2480101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287986" y="3470701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2</a:t>
            </a:r>
            <a:r>
              <a:rPr lang="en-US" b="1" dirty="0" smtClean="0"/>
              <a:t>.0 V</a:t>
            </a:r>
            <a:endParaRPr lang="en-US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7543800" y="389446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5.2 V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6983186" y="6343635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VEE = </a:t>
            </a:r>
            <a:r>
              <a:rPr lang="en-US" b="1" dirty="0"/>
              <a:t>-</a:t>
            </a:r>
            <a:r>
              <a:rPr lang="en-US" b="1" dirty="0" smtClean="0"/>
              <a:t>5.2 V</a:t>
            </a:r>
            <a:endParaRPr lang="en-US" b="1" dirty="0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2286000" y="3086100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21629" y="1611868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Pin Interface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33400" y="4899549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Ground symbol could be </a:t>
            </a:r>
            <a:r>
              <a:rPr lang="en-US" b="1" dirty="0" err="1" smtClean="0"/>
              <a:t>Vee</a:t>
            </a:r>
            <a:r>
              <a:rPr lang="en-US" b="1" dirty="0" smtClean="0"/>
              <a:t> in some tools, (most negative terminal)  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7663543" y="1796534"/>
            <a:ext cx="148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VCC = 0.0 V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5306785" y="5290457"/>
            <a:ext cx="10178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-2.0 V</a:t>
            </a:r>
            <a:endParaRPr lang="en-US" b="1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334000" y="51054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7249886" y="4267200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Reference Rail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[Pin Reference] syntax supports any [Model] Rail terminal as a reference</a:t>
            </a:r>
          </a:p>
          <a:p>
            <a:r>
              <a:rPr lang="en-US" dirty="0" smtClean="0"/>
              <a:t>[* Reference] contains exact values relative to DUT GND  (A </a:t>
            </a:r>
            <a:r>
              <a:rPr lang="en-US" dirty="0" smtClean="0"/>
              <a:t>2.0 </a:t>
            </a:r>
            <a:r>
              <a:rPr lang="en-US" dirty="0" smtClean="0"/>
              <a:t>V reference is just as valid as a 0.0 V reference)</a:t>
            </a:r>
          </a:p>
          <a:p>
            <a:r>
              <a:rPr lang="en-US" dirty="0" smtClean="0"/>
              <a:t>A VSS pin (GND DUT connection) does not always exist</a:t>
            </a:r>
          </a:p>
          <a:p>
            <a:r>
              <a:rPr lang="en-US" dirty="0" smtClean="0"/>
              <a:t>Current </a:t>
            </a:r>
            <a:r>
              <a:rPr lang="en-US" dirty="0" smtClean="0"/>
              <a:t>flow, voltage modulation </a:t>
            </a:r>
            <a:r>
              <a:rPr lang="en-US" dirty="0"/>
              <a:t>c</a:t>
            </a:r>
            <a:r>
              <a:rPr lang="en-US" dirty="0" smtClean="0"/>
              <a:t>ould </a:t>
            </a:r>
            <a:r>
              <a:rPr lang="en-US" dirty="0" smtClean="0"/>
              <a:t>be dominant consideration overriding any stated defaults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07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Suggestions, Actions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Editorial changes, corrections</a:t>
            </a:r>
          </a:p>
          <a:p>
            <a:r>
              <a:rPr lang="en-US" smtClean="0"/>
              <a:t>Change </a:t>
            </a:r>
            <a:r>
              <a:rPr lang="en-US" smtClean="0"/>
              <a:t>example</a:t>
            </a:r>
            <a:endParaRPr lang="en-US" dirty="0" smtClean="0"/>
          </a:p>
          <a:p>
            <a:pPr lvl="1"/>
            <a:r>
              <a:rPr lang="en-US" sz="2000" dirty="0" smtClean="0"/>
              <a:t>Remove Pin 4, fictional VSS (does not exist)</a:t>
            </a:r>
          </a:p>
          <a:p>
            <a:pPr lvl="1"/>
            <a:r>
              <a:rPr lang="en-US" sz="2000" dirty="0" smtClean="0"/>
              <a:t>Perhaps add an output buffer example</a:t>
            </a:r>
          </a:p>
          <a:p>
            <a:pPr lvl="1"/>
            <a:r>
              <a:rPr lang="en-US" sz="2000" dirty="0" smtClean="0"/>
              <a:t>No need to show a forward referenced [Model]</a:t>
            </a:r>
          </a:p>
          <a:p>
            <a:r>
              <a:rPr lang="en-US" dirty="0" smtClean="0"/>
              <a:t>Perhaps add an ECL default rule</a:t>
            </a:r>
          </a:p>
          <a:p>
            <a:r>
              <a:rPr lang="en-US" dirty="0" smtClean="0"/>
              <a:t>Modelers:</a:t>
            </a:r>
          </a:p>
          <a:p>
            <a:pPr lvl="1"/>
            <a:r>
              <a:rPr lang="en-US" sz="2000" dirty="0" smtClean="0"/>
              <a:t>Best reference based on internal electrical circuitry</a:t>
            </a:r>
          </a:p>
          <a:p>
            <a:pPr lvl="1"/>
            <a:r>
              <a:rPr lang="en-US" sz="2000" dirty="0" smtClean="0"/>
              <a:t>A [* Reference] 0.0 0.0 0.0 not always best choice (current flow, cap?)</a:t>
            </a:r>
          </a:p>
          <a:p>
            <a:r>
              <a:rPr lang="en-US" dirty="0" smtClean="0"/>
              <a:t>EDA vendor suggestion:  Be careful using for “thresholds”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64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Main Points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Comments on [Pin Reference] (and editorial, corrections – some strikethroughs not copied)</a:t>
            </a:r>
          </a:p>
          <a:p>
            <a:r>
              <a:rPr lang="en-US" dirty="0" err="1" smtClean="0"/>
              <a:t>C_comp</a:t>
            </a:r>
            <a:r>
              <a:rPr lang="en-US" dirty="0" smtClean="0"/>
              <a:t> may be dominated by pads and </a:t>
            </a:r>
            <a:r>
              <a:rPr lang="en-US" dirty="0" err="1" smtClean="0"/>
              <a:t>metalization</a:t>
            </a:r>
            <a:endParaRPr lang="en-US" dirty="0" smtClean="0"/>
          </a:p>
          <a:p>
            <a:r>
              <a:rPr lang="en-US" dirty="0" smtClean="0"/>
              <a:t>Thresholds not discussed here</a:t>
            </a:r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oo big of a topic, but relevant for ECL</a:t>
            </a:r>
          </a:p>
          <a:p>
            <a:pPr lvl="1"/>
            <a:r>
              <a:rPr lang="en-US" sz="2000" dirty="0"/>
              <a:t>S</a:t>
            </a:r>
            <a:r>
              <a:rPr lang="en-US" sz="2000" dirty="0" smtClean="0"/>
              <a:t>hould not in this BIRD</a:t>
            </a:r>
          </a:p>
          <a:p>
            <a:r>
              <a:rPr lang="en-US" dirty="0" smtClean="0"/>
              <a:t>What is purpose of a pin reference? (current flows or threshold </a:t>
            </a:r>
            <a:r>
              <a:rPr lang="en-US" dirty="0" smtClean="0"/>
              <a:t>reference, closest ground?)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204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Comments in Red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41028" y="4495800"/>
            <a:ext cx="1676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Delete - </a:t>
            </a:r>
            <a:r>
              <a:rPr lang="en-US" dirty="0" err="1" smtClean="0"/>
              <a:t>bus_label</a:t>
            </a:r>
            <a:r>
              <a:rPr lang="en-US" dirty="0" smtClean="0"/>
              <a:t> declarations completely described above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02928" y="1104037"/>
            <a:ext cx="16655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</a:t>
            </a:r>
            <a:r>
              <a:rPr lang="en-US" dirty="0" smtClean="0"/>
              <a:t>ection </a:t>
            </a:r>
            <a:r>
              <a:rPr lang="en-US" dirty="0" smtClean="0">
                <a:sym typeface="Wingdings" panose="05000000000000000000" pitchFamily="2" charset="2"/>
              </a:rPr>
              <a:t> keyword</a:t>
            </a:r>
          </a:p>
          <a:p>
            <a:endParaRPr lang="en-US" dirty="0" err="1">
              <a:sym typeface="Wingdings" panose="05000000000000000000" pitchFamily="2" charset="2"/>
            </a:endParaRPr>
          </a:p>
          <a:p>
            <a:r>
              <a:rPr lang="en-US" dirty="0" err="1" smtClean="0">
                <a:sym typeface="Wingdings" panose="05000000000000000000" pitchFamily="2" charset="2"/>
              </a:rPr>
              <a:t>pin_name</a:t>
            </a:r>
            <a:r>
              <a:rPr lang="en-US" dirty="0" smtClean="0">
                <a:sym typeface="Wingdings" panose="05000000000000000000" pitchFamily="2" charset="2"/>
              </a:rPr>
              <a:t>  col. entry not Sub-</a:t>
            </a:r>
            <a:r>
              <a:rPr lang="en-US" dirty="0" err="1" smtClean="0">
                <a:sym typeface="Wingdings" panose="05000000000000000000" pitchFamily="2" charset="2"/>
              </a:rPr>
              <a:t>Param</a:t>
            </a:r>
            <a:endParaRPr lang="en-US" dirty="0" smtClean="0">
              <a:sym typeface="Wingdings" panose="05000000000000000000" pitchFamily="2" charset="2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" y="1371600"/>
            <a:ext cx="6390256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685800" y="4191000"/>
            <a:ext cx="6248400" cy="1828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70271" y="3049598"/>
            <a:ext cx="1839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odel thresholds incomplete or questionable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457200" y="3497362"/>
            <a:ext cx="1447800" cy="23643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42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Continued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8400" y="4876800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More on ECL later</a:t>
            </a:r>
            <a:endParaRPr lang="en-US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43" y="3581400"/>
            <a:ext cx="791244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7422095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819401"/>
            <a:ext cx="6955972" cy="631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78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Continued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64771"/>
            <a:ext cx="6099175" cy="397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351517" y="3810000"/>
            <a:ext cx="6281057" cy="15560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57400" y="5714999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Could add Output </a:t>
            </a:r>
            <a:r>
              <a:rPr lang="en-US" dirty="0" err="1" smtClean="0"/>
              <a:t>pin_name</a:t>
            </a:r>
            <a:r>
              <a:rPr lang="en-US" dirty="0" smtClean="0"/>
              <a:t>  for second [Pin Reference] entry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945086" y="1824841"/>
            <a:ext cx="1905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VSS pin does not </a:t>
            </a:r>
            <a:r>
              <a:rPr lang="en-US" dirty="0" smtClean="0"/>
              <a:t>exist &amp; </a:t>
            </a:r>
            <a:r>
              <a:rPr lang="en-US" dirty="0" smtClean="0"/>
              <a:t>change VEE to -3.2 V</a:t>
            </a:r>
          </a:p>
          <a:p>
            <a:endParaRPr lang="en-US" dirty="0"/>
          </a:p>
          <a:p>
            <a:r>
              <a:rPr lang="en-US" dirty="0" smtClean="0"/>
              <a:t>Interchange VEE and VCC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Could delete [Model] but add voltage details in [Pin]</a:t>
            </a:r>
          </a:p>
          <a:p>
            <a:endParaRPr lang="en-US" dirty="0"/>
          </a:p>
          <a:p>
            <a:r>
              <a:rPr lang="en-US" dirty="0" smtClean="0"/>
              <a:t>[Model]s covered later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76400" y="3352800"/>
            <a:ext cx="3810000" cy="152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5791200" y="3352800"/>
            <a:ext cx="990600" cy="76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32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Legal ECL Test Setup</a:t>
            </a:r>
            <a:br>
              <a:rPr lang="en-US" sz="4000" dirty="0" smtClean="0"/>
            </a:br>
            <a:r>
              <a:rPr lang="en-US" sz="4000" dirty="0" smtClean="0"/>
              <a:t>and Operation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828800"/>
            <a:ext cx="5994400" cy="373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477000" y="1981200"/>
            <a:ext cx="2286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0.0 V connection (or “VSS” Rail to DUT)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S</a:t>
            </a:r>
            <a:r>
              <a:rPr lang="en-US" dirty="0" smtClean="0"/>
              <a:t>upply connections are 2.0 V and -3.2 V (or -2.5 V)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5975866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Legal configuration for IBIS [Model] and [Component]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err="1" smtClean="0"/>
              <a:t>C_comp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ECL physical structure has dominant output circuitry is between output and </a:t>
            </a:r>
            <a:r>
              <a:rPr lang="en-US" dirty="0" err="1" smtClean="0"/>
              <a:t>Pullup_ref</a:t>
            </a:r>
            <a:r>
              <a:rPr lang="en-US" dirty="0" smtClean="0"/>
              <a:t> terminals</a:t>
            </a:r>
          </a:p>
          <a:p>
            <a:r>
              <a:rPr lang="en-US" dirty="0" smtClean="0"/>
              <a:t>Unknown multi-layer </a:t>
            </a:r>
            <a:r>
              <a:rPr lang="en-US" dirty="0" err="1" smtClean="0"/>
              <a:t>metalization</a:t>
            </a:r>
            <a:r>
              <a:rPr lang="en-US" dirty="0" smtClean="0"/>
              <a:t> </a:t>
            </a:r>
            <a:r>
              <a:rPr lang="en-US" dirty="0" smtClean="0"/>
              <a:t>may contribute to dominant </a:t>
            </a:r>
            <a:r>
              <a:rPr lang="en-US" dirty="0" err="1" smtClean="0"/>
              <a:t>C_comp</a:t>
            </a:r>
            <a:r>
              <a:rPr lang="en-US" dirty="0" smtClean="0"/>
              <a:t> connection</a:t>
            </a:r>
          </a:p>
          <a:p>
            <a:r>
              <a:rPr lang="en-US" dirty="0" smtClean="0"/>
              <a:t>GND (global or internal) not always best choice for </a:t>
            </a:r>
            <a:r>
              <a:rPr lang="en-US" dirty="0" err="1" smtClean="0"/>
              <a:t>C_comp</a:t>
            </a:r>
            <a:r>
              <a:rPr lang="en-US" dirty="0" smtClean="0"/>
              <a:t> reference</a:t>
            </a:r>
          </a:p>
          <a:p>
            <a:r>
              <a:rPr lang="en-US" dirty="0" smtClean="0"/>
              <a:t>PECL vs. ECL would switch </a:t>
            </a:r>
            <a:r>
              <a:rPr lang="en-US" dirty="0" err="1" smtClean="0"/>
              <a:t>C_comp</a:t>
            </a:r>
            <a:r>
              <a:rPr lang="en-US" dirty="0" smtClean="0"/>
              <a:t> reference to different terminal, if not global GND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0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PECL Gate </a:t>
            </a:r>
            <a:r>
              <a:rPr lang="en-US" sz="4000" dirty="0"/>
              <a:t>w</a:t>
            </a:r>
            <a:r>
              <a:rPr lang="en-US" sz="4000" dirty="0" smtClean="0"/>
              <a:t>ith a Normal Load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403" y="1274411"/>
            <a:ext cx="5613481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800600" y="1828800"/>
            <a:ext cx="3657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81600" y="4343400"/>
            <a:ext cx="20574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286000" y="5562600"/>
            <a:ext cx="6172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6972300" y="4909457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191500" y="2764971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83853" y="4581235"/>
            <a:ext cx="710293" cy="22860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8458200" y="1828800"/>
            <a:ext cx="0" cy="9144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4"/>
          </p:cNvCxnSpPr>
          <p:nvPr/>
        </p:nvCxnSpPr>
        <p:spPr>
          <a:xfrm>
            <a:off x="8458200" y="3298371"/>
            <a:ext cx="0" cy="22642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239000" y="4343400"/>
            <a:ext cx="0" cy="2667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4" idx="4"/>
          </p:cNvCxnSpPr>
          <p:nvPr/>
        </p:nvCxnSpPr>
        <p:spPr>
          <a:xfrm>
            <a:off x="7239000" y="5442857"/>
            <a:ext cx="10886" cy="11974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3" idx="2"/>
            <a:endCxn id="14" idx="0"/>
          </p:cNvCxnSpPr>
          <p:nvPr/>
        </p:nvCxnSpPr>
        <p:spPr>
          <a:xfrm>
            <a:off x="7239000" y="4809835"/>
            <a:ext cx="0" cy="9962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6805782" y="3950732"/>
            <a:ext cx="10287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/>
              <a:t>Vout</a:t>
            </a:r>
            <a:r>
              <a:rPr lang="en-US" b="1" dirty="0" smtClean="0"/>
              <a:t>+</a:t>
            </a:r>
            <a:endParaRPr lang="en-US" b="1" dirty="0"/>
          </a:p>
        </p:txBody>
      </p:sp>
      <p:sp>
        <p:nvSpPr>
          <p:cNvPr id="7168" name="TextBox 7167"/>
          <p:cNvSpPr txBox="1"/>
          <p:nvPr/>
        </p:nvSpPr>
        <p:spPr>
          <a:xfrm>
            <a:off x="7605032" y="450810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50 </a:t>
            </a:r>
            <a:r>
              <a:rPr lang="en-US" b="1" dirty="0" smtClean="0">
                <a:latin typeface="Symbol" panose="05050102010706020507" pitchFamily="18" charset="2"/>
              </a:rPr>
              <a:t>W</a:t>
            </a:r>
            <a:endParaRPr lang="en-US" b="1" dirty="0">
              <a:latin typeface="Symbol" panose="05050102010706020507" pitchFamily="18" charset="2"/>
            </a:endParaRPr>
          </a:p>
        </p:txBody>
      </p:sp>
      <p:sp>
        <p:nvSpPr>
          <p:cNvPr id="7169" name="TextBox 7168"/>
          <p:cNvSpPr txBox="1"/>
          <p:nvPr/>
        </p:nvSpPr>
        <p:spPr>
          <a:xfrm>
            <a:off x="7561489" y="4991491"/>
            <a:ext cx="729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3.0 V</a:t>
            </a:r>
            <a:endParaRPr lang="en-US" b="1" dirty="0"/>
          </a:p>
        </p:txBody>
      </p:sp>
      <p:sp>
        <p:nvSpPr>
          <p:cNvPr id="7174" name="TextBox 7173"/>
          <p:cNvSpPr txBox="1"/>
          <p:nvPr/>
        </p:nvSpPr>
        <p:spPr>
          <a:xfrm>
            <a:off x="7518627" y="2847005"/>
            <a:ext cx="823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5.0 V</a:t>
            </a:r>
            <a:endParaRPr lang="en-US" b="1" dirty="0"/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4191000" y="2530537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6634842" y="4675023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6515100" y="1981200"/>
            <a:ext cx="990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8267700" y="3712028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649685" y="4212769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7660821" y="5431971"/>
            <a:ext cx="40141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TextBox 7175"/>
          <p:cNvSpPr txBox="1"/>
          <p:nvPr/>
        </p:nvSpPr>
        <p:spPr>
          <a:xfrm>
            <a:off x="7320132" y="5705679"/>
            <a:ext cx="148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VEE = GND</a:t>
            </a:r>
            <a:endParaRPr lang="en-US" b="1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>
            <a:off x="3013568" y="5388036"/>
            <a:ext cx="990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7" name="TextBox 7176"/>
          <p:cNvSpPr txBox="1"/>
          <p:nvPr/>
        </p:nvSpPr>
        <p:spPr>
          <a:xfrm>
            <a:off x="3013568" y="4991491"/>
            <a:ext cx="285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Minimal Impact on V, I</a:t>
            </a:r>
            <a:endParaRPr lang="en-US" b="1" dirty="0"/>
          </a:p>
        </p:txBody>
      </p:sp>
      <p:sp>
        <p:nvSpPr>
          <p:cNvPr id="7178" name="TextBox 7177"/>
          <p:cNvSpPr txBox="1"/>
          <p:nvPr/>
        </p:nvSpPr>
        <p:spPr>
          <a:xfrm>
            <a:off x="6085113" y="1306288"/>
            <a:ext cx="2710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Pin Interface           VCC</a:t>
            </a:r>
            <a:endParaRPr lang="en-US" b="1" dirty="0"/>
          </a:p>
        </p:txBody>
      </p:sp>
      <p:sp>
        <p:nvSpPr>
          <p:cNvPr id="7180" name="TextBox 7179"/>
          <p:cNvSpPr txBox="1"/>
          <p:nvPr/>
        </p:nvSpPr>
        <p:spPr>
          <a:xfrm>
            <a:off x="4831896" y="3581400"/>
            <a:ext cx="2209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</a:t>
            </a:r>
            <a:r>
              <a:rPr lang="en-US" b="1" dirty="0" err="1" smtClean="0"/>
              <a:t>Vout</a:t>
            </a:r>
            <a:r>
              <a:rPr lang="en-US" b="1" dirty="0" smtClean="0"/>
              <a:t>-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41895" y="6128656"/>
            <a:ext cx="63496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Slides 8-11 drawings extended figures in Maxim Integrated App. Note HFAN-06.2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517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z="4000" dirty="0" smtClean="0"/>
              <a:t>PECL IBIS Output Simulation</a:t>
            </a:r>
            <a:br>
              <a:rPr lang="en-US" sz="4000" dirty="0" smtClean="0"/>
            </a:br>
            <a:r>
              <a:rPr lang="en-US" sz="4000" dirty="0" smtClean="0"/>
              <a:t>(Packages Not Shown)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F47C-BCB6-471D-969F-3A15402E0C6A}" type="slidenum">
              <a:rPr lang="en-US" smtClean="0"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2016 Teraspeed Labs</a:t>
            </a:r>
            <a:endParaRPr 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008805"/>
            <a:ext cx="6400800" cy="456518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4147457" y="1752600"/>
            <a:ext cx="57150" cy="4876800"/>
          </a:xfrm>
          <a:prstGeom prst="line">
            <a:avLst/>
          </a:prstGeom>
          <a:ln w="381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743200" y="2362200"/>
            <a:ext cx="57912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029200" y="5257800"/>
            <a:ext cx="1905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733800" y="6248400"/>
            <a:ext cx="48006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562600" y="43434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50 </a:t>
            </a:r>
            <a:r>
              <a:rPr lang="en-US" b="1" dirty="0" smtClean="0">
                <a:latin typeface="Symbol" panose="05050102010706020507" pitchFamily="18" charset="2"/>
              </a:rPr>
              <a:t>W</a:t>
            </a:r>
            <a:endParaRPr lang="en-US" b="1" dirty="0">
              <a:latin typeface="Symbol" panose="05050102010706020507" pitchFamily="18" charset="2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6705600" y="54864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267700" y="3810000"/>
            <a:ext cx="533400" cy="53340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>
            <a:endCxn id="45" idx="0"/>
          </p:cNvCxnSpPr>
          <p:nvPr/>
        </p:nvCxnSpPr>
        <p:spPr>
          <a:xfrm>
            <a:off x="8534400" y="2362200"/>
            <a:ext cx="0" cy="14478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45" idx="4"/>
          </p:cNvCxnSpPr>
          <p:nvPr/>
        </p:nvCxnSpPr>
        <p:spPr>
          <a:xfrm flipH="1">
            <a:off x="8523514" y="4343400"/>
            <a:ext cx="10886" cy="189411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966857" y="5246914"/>
            <a:ext cx="5443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6966857" y="6008914"/>
            <a:ext cx="5443" cy="22860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6934200" y="2667000"/>
            <a:ext cx="9906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429000" y="4343400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321629" y="35814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7505700" y="6030686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6477000" y="5410200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8267700" y="2667000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249886" y="5562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3.0 V</a:t>
            </a:r>
            <a:endParaRPr lang="en-US" b="1" dirty="0"/>
          </a:p>
        </p:txBody>
      </p:sp>
      <p:sp>
        <p:nvSpPr>
          <p:cNvPr id="67" name="TextBox 66"/>
          <p:cNvSpPr txBox="1"/>
          <p:nvPr/>
        </p:nvSpPr>
        <p:spPr>
          <a:xfrm>
            <a:off x="7543800" y="3894462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5.0 V</a:t>
            </a:r>
            <a:endParaRPr lang="en-US" b="1" dirty="0"/>
          </a:p>
        </p:txBody>
      </p:sp>
      <p:sp>
        <p:nvSpPr>
          <p:cNvPr id="68" name="TextBox 67"/>
          <p:cNvSpPr txBox="1"/>
          <p:nvPr/>
        </p:nvSpPr>
        <p:spPr>
          <a:xfrm>
            <a:off x="7081157" y="6343635"/>
            <a:ext cx="16764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VEE = 0.0 V</a:t>
            </a:r>
            <a:endParaRPr lang="en-US" b="1" dirty="0"/>
          </a:p>
        </p:txBody>
      </p:sp>
      <p:cxnSp>
        <p:nvCxnSpPr>
          <p:cNvPr id="71" name="Straight Arrow Connector 70"/>
          <p:cNvCxnSpPr/>
          <p:nvPr/>
        </p:nvCxnSpPr>
        <p:spPr>
          <a:xfrm>
            <a:off x="2286000" y="3086100"/>
            <a:ext cx="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321629" y="1611868"/>
            <a:ext cx="186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Pin Interface</a:t>
            </a:r>
            <a:endParaRPr lang="en-US" b="1" dirty="0"/>
          </a:p>
        </p:txBody>
      </p:sp>
      <p:sp>
        <p:nvSpPr>
          <p:cNvPr id="72" name="TextBox 71"/>
          <p:cNvSpPr txBox="1"/>
          <p:nvPr/>
        </p:nvSpPr>
        <p:spPr>
          <a:xfrm>
            <a:off x="533400" y="4899549"/>
            <a:ext cx="2743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Ground symbol could be </a:t>
            </a:r>
            <a:r>
              <a:rPr lang="en-US" b="1" dirty="0" err="1" smtClean="0"/>
              <a:t>Vee</a:t>
            </a:r>
            <a:r>
              <a:rPr lang="en-US" b="1" dirty="0" smtClean="0"/>
              <a:t> in some tools, (most negative terminal)  </a:t>
            </a:r>
            <a:endParaRPr lang="en-US" b="1" dirty="0"/>
          </a:p>
        </p:txBody>
      </p:sp>
      <p:sp>
        <p:nvSpPr>
          <p:cNvPr id="73" name="TextBox 72"/>
          <p:cNvSpPr txBox="1"/>
          <p:nvPr/>
        </p:nvSpPr>
        <p:spPr>
          <a:xfrm>
            <a:off x="7663543" y="1796925"/>
            <a:ext cx="1480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VCC = 5.0 V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5306785" y="5290457"/>
            <a:ext cx="9144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= 3.0 V</a:t>
            </a:r>
            <a:endParaRPr lang="en-US" b="1" dirty="0"/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5334000" y="5105400"/>
            <a:ext cx="762000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V="1">
            <a:off x="8267700" y="4662964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345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28419</TotalTime>
  <Words>610</Words>
  <Application>Microsoft Office PowerPoint</Application>
  <PresentationFormat>On-screen Show (4:3)</PresentationFormat>
  <Paragraphs>119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Executive</vt:lpstr>
      <vt:lpstr> Pin Reference Concerns  Bob Ross, Teraspeed Labs bob@teraspeedlabs.com  </vt:lpstr>
      <vt:lpstr>Main Points</vt:lpstr>
      <vt:lpstr>Comments in Red</vt:lpstr>
      <vt:lpstr>Continued</vt:lpstr>
      <vt:lpstr>Continued</vt:lpstr>
      <vt:lpstr>Legal ECL Test Setup and Operation</vt:lpstr>
      <vt:lpstr>C_comp</vt:lpstr>
      <vt:lpstr>PECL Gate with a Normal Load</vt:lpstr>
      <vt:lpstr>PECL IBIS Output Simulation (Packages Not Shown)</vt:lpstr>
      <vt:lpstr>Split PECL IBIS Output Simulation (Packages Not Shown) No VSS Pin</vt:lpstr>
      <vt:lpstr>ECL IBIS Output Simulation (Packages Not Shown)</vt:lpstr>
      <vt:lpstr>Reference Rail</vt:lpstr>
      <vt:lpstr>Suggestions, Actions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Dagostino</dc:creator>
  <cp:lastModifiedBy>bob</cp:lastModifiedBy>
  <cp:revision>1163</cp:revision>
  <cp:lastPrinted>2014-09-15T17:44:41Z</cp:lastPrinted>
  <dcterms:created xsi:type="dcterms:W3CDTF">2014-08-14T21:20:06Z</dcterms:created>
  <dcterms:modified xsi:type="dcterms:W3CDTF">2016-07-12T16:25:46Z</dcterms:modified>
</cp:coreProperties>
</file>