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7" r:id="rId2"/>
    <p:sldId id="424" r:id="rId3"/>
    <p:sldId id="423" r:id="rId4"/>
    <p:sldId id="429" r:id="rId5"/>
    <p:sldId id="415" r:id="rId6"/>
    <p:sldId id="416" r:id="rId7"/>
    <p:sldId id="420" r:id="rId8"/>
    <p:sldId id="417" r:id="rId9"/>
    <p:sldId id="418" r:id="rId10"/>
    <p:sldId id="421" r:id="rId11"/>
    <p:sldId id="430" r:id="rId12"/>
    <p:sldId id="42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2770">
          <p15:clr>
            <a:srgbClr val="A4A3A4"/>
          </p15:clr>
        </p15:guide>
        <p15:guide id="3" orient="horz" pos="3571">
          <p15:clr>
            <a:srgbClr val="A4A3A4"/>
          </p15:clr>
        </p15:guide>
        <p15:guide id="4" pos="474">
          <p15:clr>
            <a:srgbClr val="A4A3A4"/>
          </p15:clr>
        </p15:guide>
        <p15:guide id="5" pos="1974">
          <p15:clr>
            <a:srgbClr val="A4A3A4"/>
          </p15:clr>
        </p15:guide>
        <p15:guide id="6" pos="5475">
          <p15:clr>
            <a:srgbClr val="A4A3A4"/>
          </p15:clr>
        </p15:guide>
        <p15:guide id="7" pos="300">
          <p15:clr>
            <a:srgbClr val="A4A3A4"/>
          </p15:clr>
        </p15:guide>
        <p15:guide id="8" pos="5382">
          <p15:clr>
            <a:srgbClr val="A4A3A4"/>
          </p15:clr>
        </p15:guide>
        <p15:guide id="9" pos="5076">
          <p15:clr>
            <a:srgbClr val="A4A3A4"/>
          </p15:clr>
        </p15:guide>
        <p15:guide id="10" pos="4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A9"/>
    <a:srgbClr val="9BD8F7"/>
    <a:srgbClr val="9B98C4"/>
    <a:srgbClr val="FBC09B"/>
    <a:srgbClr val="D6E5AE"/>
    <a:srgbClr val="C9ABD1"/>
    <a:srgbClr val="ACD0AA"/>
    <a:srgbClr val="A7919E"/>
    <a:srgbClr val="78576A"/>
    <a:srgbClr val="605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7582" autoAdjust="0"/>
  </p:normalViewPr>
  <p:slideViewPr>
    <p:cSldViewPr snapToGrid="0" showGuides="1">
      <p:cViewPr varScale="1">
        <p:scale>
          <a:sx n="88" d="100"/>
          <a:sy n="88" d="100"/>
        </p:scale>
        <p:origin x="1464" y="84"/>
      </p:cViewPr>
      <p:guideLst>
        <p:guide orient="horz" pos="888"/>
        <p:guide orient="horz" pos="2770"/>
        <p:guide orient="horz" pos="3571"/>
        <p:guide pos="474"/>
        <p:guide pos="1974"/>
        <p:guide pos="5475"/>
        <p:guide pos="300"/>
        <p:guide pos="5382"/>
        <p:guide pos="5076"/>
        <p:guide pos="42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22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43D3B-6EF7-4EF7-930A-23D7E9D81BFE}" type="datetimeFigureOut">
              <a:rPr lang="en-US" smtClean="0"/>
              <a:t>5/10/2016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8918-2BE0-4E2E-981E-618535A026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5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9CE8-4C25-483E-91C9-91383A4B7A6E}" type="datetimeFigureOut">
              <a:rPr lang="en-US" smtClean="0"/>
              <a:t>5/10/2016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731A5-374A-4324-BDE8-D9921A02F9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4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71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02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38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8805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38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9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 userDrawn="1"/>
        </p:nvGrpSpPr>
        <p:grpSpPr>
          <a:xfrm>
            <a:off x="152400" y="0"/>
            <a:ext cx="8839200" cy="3291840"/>
            <a:chOff x="152400" y="0"/>
            <a:chExt cx="8839200" cy="3291840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29184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267004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3700" y="1666240"/>
            <a:ext cx="1947672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3141345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Type Date Here</a:t>
            </a:r>
            <a:endParaRPr lang="en-US" dirty="0"/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1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581400" y="1600199"/>
            <a:ext cx="5110163" cy="4572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18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1840" y="1912300"/>
            <a:ext cx="2689860" cy="4261104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8DA5353-2C65-4587-AE26-F3F79D967425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74637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3746373" cy="3736023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1800"/>
              </a:spcBef>
              <a:buNone/>
              <a:defRPr lang="en-US" smtClean="0"/>
            </a:lvl1pPr>
            <a:lvl2pPr marL="457200" indent="-160338">
              <a:lnSpc>
                <a:spcPct val="100000"/>
              </a:lnSpc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598920" y="1539874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1834577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98920" y="302514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4"/>
          </p:nvPr>
        </p:nvSpPr>
        <p:spPr>
          <a:xfrm>
            <a:off x="6598920" y="331984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598920" y="445770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16"/>
          </p:nvPr>
        </p:nvSpPr>
        <p:spPr>
          <a:xfrm>
            <a:off x="6598920" y="475240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4724400" y="161607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724400" y="307149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4724400" y="454215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1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104C7490-D0E4-46E8-ABDE-48FA818B6E6A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7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2474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625792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6257925" cy="830899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800"/>
              </a:spcBef>
              <a:buNone/>
              <a:defRPr lang="en-US" smtClean="0"/>
            </a:lvl1pPr>
            <a:lvl2pPr marL="160338" indent="-160338">
              <a:lnSpc>
                <a:spcPct val="130000"/>
              </a:lnSpc>
              <a:spcBef>
                <a:spcPts val="8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752474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3419665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6086856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419665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086856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75247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41966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086856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073DB6-26A4-4E4C-AB0A-2CEF67EE6FCE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44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 userDrawn="1"/>
        </p:nvGrpSpPr>
        <p:grpSpPr>
          <a:xfrm>
            <a:off x="152400" y="401320"/>
            <a:ext cx="8839200" cy="1618488"/>
            <a:chOff x="152400" y="401320"/>
            <a:chExt cx="8839200" cy="1618488"/>
          </a:xfrm>
        </p:grpSpPr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6"/>
            <p:cNvSpPr>
              <a:spLocks noChangeShapeType="1"/>
            </p:cNvSpPr>
            <p:nvPr/>
          </p:nvSpPr>
          <p:spPr bwMode="auto">
            <a:xfrm>
              <a:off x="30221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45203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75166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0"/>
            <p:cNvSpPr>
              <a:spLocks noChangeShapeType="1"/>
            </p:cNvSpPr>
            <p:nvPr/>
          </p:nvSpPr>
          <p:spPr bwMode="auto">
            <a:xfrm>
              <a:off x="90148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1"/>
            <p:cNvSpPr>
              <a:spLocks noChangeShapeType="1"/>
            </p:cNvSpPr>
            <p:nvPr/>
          </p:nvSpPr>
          <p:spPr bwMode="auto">
            <a:xfrm>
              <a:off x="105130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2"/>
            <p:cNvSpPr>
              <a:spLocks noChangeShapeType="1"/>
            </p:cNvSpPr>
            <p:nvPr/>
          </p:nvSpPr>
          <p:spPr bwMode="auto">
            <a:xfrm>
              <a:off x="120111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>
              <a:off x="135093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>
              <a:off x="150075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15"/>
            <p:cNvSpPr>
              <a:spLocks noChangeShapeType="1"/>
            </p:cNvSpPr>
            <p:nvPr/>
          </p:nvSpPr>
          <p:spPr bwMode="auto">
            <a:xfrm>
              <a:off x="165057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16"/>
            <p:cNvSpPr>
              <a:spLocks noChangeShapeType="1"/>
            </p:cNvSpPr>
            <p:nvPr/>
          </p:nvSpPr>
          <p:spPr bwMode="auto">
            <a:xfrm>
              <a:off x="180038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17"/>
            <p:cNvSpPr>
              <a:spLocks noChangeShapeType="1"/>
            </p:cNvSpPr>
            <p:nvPr/>
          </p:nvSpPr>
          <p:spPr bwMode="auto">
            <a:xfrm>
              <a:off x="195020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>
              <a:off x="210002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>
              <a:off x="224983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20"/>
            <p:cNvSpPr>
              <a:spLocks noChangeShapeType="1"/>
            </p:cNvSpPr>
            <p:nvPr/>
          </p:nvSpPr>
          <p:spPr bwMode="auto">
            <a:xfrm>
              <a:off x="239965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21"/>
            <p:cNvSpPr>
              <a:spLocks noChangeShapeType="1"/>
            </p:cNvSpPr>
            <p:nvPr/>
          </p:nvSpPr>
          <p:spPr bwMode="auto">
            <a:xfrm>
              <a:off x="254947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22"/>
            <p:cNvSpPr>
              <a:spLocks noChangeShapeType="1"/>
            </p:cNvSpPr>
            <p:nvPr/>
          </p:nvSpPr>
          <p:spPr bwMode="auto">
            <a:xfrm>
              <a:off x="269928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>
              <a:off x="284910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>
              <a:off x="299892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>
              <a:off x="314874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26"/>
            <p:cNvSpPr>
              <a:spLocks noChangeShapeType="1"/>
            </p:cNvSpPr>
            <p:nvPr/>
          </p:nvSpPr>
          <p:spPr bwMode="auto">
            <a:xfrm>
              <a:off x="329855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>
              <a:off x="344837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28"/>
            <p:cNvSpPr>
              <a:spLocks noChangeShapeType="1"/>
            </p:cNvSpPr>
            <p:nvPr/>
          </p:nvSpPr>
          <p:spPr bwMode="auto">
            <a:xfrm>
              <a:off x="359819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29"/>
            <p:cNvSpPr>
              <a:spLocks noChangeShapeType="1"/>
            </p:cNvSpPr>
            <p:nvPr/>
          </p:nvSpPr>
          <p:spPr bwMode="auto">
            <a:xfrm>
              <a:off x="374800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30"/>
            <p:cNvSpPr>
              <a:spLocks noChangeShapeType="1"/>
            </p:cNvSpPr>
            <p:nvPr/>
          </p:nvSpPr>
          <p:spPr bwMode="auto">
            <a:xfrm>
              <a:off x="389782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>
              <a:off x="404764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32"/>
            <p:cNvSpPr>
              <a:spLocks noChangeShapeType="1"/>
            </p:cNvSpPr>
            <p:nvPr/>
          </p:nvSpPr>
          <p:spPr bwMode="auto">
            <a:xfrm>
              <a:off x="419745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434727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34"/>
            <p:cNvSpPr>
              <a:spLocks noChangeShapeType="1"/>
            </p:cNvSpPr>
            <p:nvPr/>
          </p:nvSpPr>
          <p:spPr bwMode="auto">
            <a:xfrm>
              <a:off x="449709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35"/>
            <p:cNvSpPr>
              <a:spLocks noChangeShapeType="1"/>
            </p:cNvSpPr>
            <p:nvPr/>
          </p:nvSpPr>
          <p:spPr bwMode="auto">
            <a:xfrm>
              <a:off x="464691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36"/>
            <p:cNvSpPr>
              <a:spLocks noChangeShapeType="1"/>
            </p:cNvSpPr>
            <p:nvPr/>
          </p:nvSpPr>
          <p:spPr bwMode="auto">
            <a:xfrm>
              <a:off x="479672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37"/>
            <p:cNvSpPr>
              <a:spLocks noChangeShapeType="1"/>
            </p:cNvSpPr>
            <p:nvPr/>
          </p:nvSpPr>
          <p:spPr bwMode="auto">
            <a:xfrm>
              <a:off x="494654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38"/>
            <p:cNvSpPr>
              <a:spLocks noChangeShapeType="1"/>
            </p:cNvSpPr>
            <p:nvPr/>
          </p:nvSpPr>
          <p:spPr bwMode="auto">
            <a:xfrm>
              <a:off x="509636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39"/>
            <p:cNvSpPr>
              <a:spLocks noChangeShapeType="1"/>
            </p:cNvSpPr>
            <p:nvPr/>
          </p:nvSpPr>
          <p:spPr bwMode="auto">
            <a:xfrm>
              <a:off x="524617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40"/>
            <p:cNvSpPr>
              <a:spLocks noChangeShapeType="1"/>
            </p:cNvSpPr>
            <p:nvPr/>
          </p:nvSpPr>
          <p:spPr bwMode="auto">
            <a:xfrm>
              <a:off x="539599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41"/>
            <p:cNvSpPr>
              <a:spLocks noChangeShapeType="1"/>
            </p:cNvSpPr>
            <p:nvPr/>
          </p:nvSpPr>
          <p:spPr bwMode="auto">
            <a:xfrm>
              <a:off x="554581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42"/>
            <p:cNvSpPr>
              <a:spLocks noChangeShapeType="1"/>
            </p:cNvSpPr>
            <p:nvPr/>
          </p:nvSpPr>
          <p:spPr bwMode="auto">
            <a:xfrm>
              <a:off x="569562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3"/>
            <p:cNvSpPr>
              <a:spLocks noChangeShapeType="1"/>
            </p:cNvSpPr>
            <p:nvPr/>
          </p:nvSpPr>
          <p:spPr bwMode="auto">
            <a:xfrm>
              <a:off x="584544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>
              <a:off x="599526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45"/>
            <p:cNvSpPr>
              <a:spLocks noChangeShapeType="1"/>
            </p:cNvSpPr>
            <p:nvPr/>
          </p:nvSpPr>
          <p:spPr bwMode="auto">
            <a:xfrm>
              <a:off x="614508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46"/>
            <p:cNvSpPr>
              <a:spLocks noChangeShapeType="1"/>
            </p:cNvSpPr>
            <p:nvPr/>
          </p:nvSpPr>
          <p:spPr bwMode="auto">
            <a:xfrm>
              <a:off x="629489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47"/>
            <p:cNvSpPr>
              <a:spLocks noChangeShapeType="1"/>
            </p:cNvSpPr>
            <p:nvPr/>
          </p:nvSpPr>
          <p:spPr bwMode="auto">
            <a:xfrm>
              <a:off x="644471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48"/>
            <p:cNvSpPr>
              <a:spLocks noChangeShapeType="1"/>
            </p:cNvSpPr>
            <p:nvPr/>
          </p:nvSpPr>
          <p:spPr bwMode="auto">
            <a:xfrm>
              <a:off x="659453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50"/>
            <p:cNvSpPr>
              <a:spLocks noChangeShapeType="1"/>
            </p:cNvSpPr>
            <p:nvPr/>
          </p:nvSpPr>
          <p:spPr bwMode="auto">
            <a:xfrm>
              <a:off x="689416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51"/>
            <p:cNvSpPr>
              <a:spLocks noChangeShapeType="1"/>
            </p:cNvSpPr>
            <p:nvPr/>
          </p:nvSpPr>
          <p:spPr bwMode="auto">
            <a:xfrm>
              <a:off x="704398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52"/>
            <p:cNvSpPr>
              <a:spLocks noChangeShapeType="1"/>
            </p:cNvSpPr>
            <p:nvPr/>
          </p:nvSpPr>
          <p:spPr bwMode="auto">
            <a:xfrm>
              <a:off x="719379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53"/>
            <p:cNvSpPr>
              <a:spLocks noChangeShapeType="1"/>
            </p:cNvSpPr>
            <p:nvPr/>
          </p:nvSpPr>
          <p:spPr bwMode="auto">
            <a:xfrm>
              <a:off x="734361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54"/>
            <p:cNvSpPr>
              <a:spLocks noChangeShapeType="1"/>
            </p:cNvSpPr>
            <p:nvPr/>
          </p:nvSpPr>
          <p:spPr bwMode="auto">
            <a:xfrm>
              <a:off x="749343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55"/>
            <p:cNvSpPr>
              <a:spLocks noChangeShapeType="1"/>
            </p:cNvSpPr>
            <p:nvPr/>
          </p:nvSpPr>
          <p:spPr bwMode="auto">
            <a:xfrm>
              <a:off x="764325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56"/>
            <p:cNvSpPr>
              <a:spLocks noChangeShapeType="1"/>
            </p:cNvSpPr>
            <p:nvPr/>
          </p:nvSpPr>
          <p:spPr bwMode="auto">
            <a:xfrm>
              <a:off x="779306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58"/>
            <p:cNvSpPr>
              <a:spLocks noChangeShapeType="1"/>
            </p:cNvSpPr>
            <p:nvPr/>
          </p:nvSpPr>
          <p:spPr bwMode="auto">
            <a:xfrm>
              <a:off x="809270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59"/>
            <p:cNvSpPr>
              <a:spLocks noChangeShapeType="1"/>
            </p:cNvSpPr>
            <p:nvPr/>
          </p:nvSpPr>
          <p:spPr bwMode="auto">
            <a:xfrm>
              <a:off x="824251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60"/>
            <p:cNvSpPr>
              <a:spLocks noChangeShapeType="1"/>
            </p:cNvSpPr>
            <p:nvPr/>
          </p:nvSpPr>
          <p:spPr bwMode="auto">
            <a:xfrm>
              <a:off x="8392335" y="40433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61"/>
            <p:cNvSpPr>
              <a:spLocks noChangeShapeType="1"/>
            </p:cNvSpPr>
            <p:nvPr/>
          </p:nvSpPr>
          <p:spPr bwMode="auto">
            <a:xfrm>
              <a:off x="854215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62"/>
            <p:cNvSpPr>
              <a:spLocks noChangeShapeType="1"/>
            </p:cNvSpPr>
            <p:nvPr/>
          </p:nvSpPr>
          <p:spPr bwMode="auto">
            <a:xfrm>
              <a:off x="869196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3"/>
            <p:cNvSpPr>
              <a:spLocks noChangeShapeType="1"/>
            </p:cNvSpPr>
            <p:nvPr/>
          </p:nvSpPr>
          <p:spPr bwMode="auto">
            <a:xfrm>
              <a:off x="884178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/>
            <p:cNvSpPr>
              <a:spLocks noChangeShapeType="1"/>
            </p:cNvSpPr>
            <p:nvPr/>
          </p:nvSpPr>
          <p:spPr bwMode="auto">
            <a:xfrm>
              <a:off x="601851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840" y="1353820"/>
            <a:ext cx="5709920" cy="737870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Agenda or Section Slide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4" y="2598419"/>
            <a:ext cx="6004375" cy="3041729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5" name="Picture 1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650"/>
            <a:ext cx="1497330" cy="346050"/>
          </a:xfrm>
          <a:prstGeom prst="rect">
            <a:avLst/>
          </a:prstGeom>
        </p:spPr>
      </p:pic>
      <p:sp>
        <p:nvSpPr>
          <p:cNvPr id="136" name="TextBox 135"/>
          <p:cNvSpPr txBox="1"/>
          <p:nvPr userDrawn="1"/>
        </p:nvSpPr>
        <p:spPr>
          <a:xfrm>
            <a:off x="8058150" y="6548400"/>
            <a:ext cx="307515" cy="1523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7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3725" y="6171171"/>
            <a:ext cx="2828925" cy="464185"/>
          </a:xfrm>
        </p:spPr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3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83589FC2-46B6-4F76-BBEA-86CAF6220026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D7E3863C-F2BD-4515-80D4-3FE3D388F4C4}" type="datetime1">
              <a:rPr lang="en-US" smtClean="0"/>
              <a:t>5/10/2016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831215"/>
            <a:ext cx="5575174" cy="1470025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2647" y="5029200"/>
            <a:ext cx="1948915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2337181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Date Here Move Up as Needed</a:t>
            </a:r>
            <a:endParaRPr lang="en-US" dirty="0"/>
          </a:p>
        </p:txBody>
      </p:sp>
      <p:grpSp>
        <p:nvGrpSpPr>
          <p:cNvPr id="71" name="Group 70"/>
          <p:cNvGrpSpPr/>
          <p:nvPr userDrawn="1"/>
        </p:nvGrpSpPr>
        <p:grpSpPr>
          <a:xfrm flipV="1">
            <a:off x="152400" y="903989"/>
            <a:ext cx="8839200" cy="5137033"/>
            <a:chOff x="152400" y="-1606182"/>
            <a:chExt cx="8839200" cy="5137033"/>
          </a:xfrm>
        </p:grpSpPr>
        <p:sp>
          <p:nvSpPr>
            <p:cNvPr id="72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530851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48"/>
            <p:cNvSpPr>
              <a:spLocks noChangeShapeType="1"/>
            </p:cNvSpPr>
            <p:nvPr/>
          </p:nvSpPr>
          <p:spPr bwMode="auto">
            <a:xfrm>
              <a:off x="6594531" y="-1606182"/>
              <a:ext cx="0" cy="2816352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3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4090" y="6171171"/>
            <a:ext cx="2067560" cy="464185"/>
          </a:xfrm>
        </p:spPr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B04B68C-F2CD-470A-BD82-0E0D27AAA39E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7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623061"/>
            <a:ext cx="5291709" cy="434340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Divider 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25" y="2439782"/>
            <a:ext cx="5292276" cy="2818017"/>
          </a:xfrm>
        </p:spPr>
        <p:txBody>
          <a:bodyPr anchor="t"/>
          <a:lstStyle>
            <a:lvl1pPr marL="0" indent="0" algn="l">
              <a:lnSpc>
                <a:spcPct val="94000"/>
              </a:lnSpc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copy or delete placeholder if not needed.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52400" y="0"/>
            <a:ext cx="8839200" cy="2021022"/>
            <a:chOff x="152400" y="0"/>
            <a:chExt cx="8839200" cy="2021022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01851" y="0"/>
              <a:ext cx="0" cy="2021022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1920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9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3" y="1371599"/>
            <a:ext cx="7791451" cy="4727448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63C007E-8C63-4905-B3F2-18FF8D3FFA5B}" type="datetime1">
              <a:rPr lang="en-US" smtClean="0"/>
              <a:t>5/10/2016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0FFAC48-4855-4BE6-A0EE-8D10C2FFED58}" type="datetime1">
              <a:rPr lang="en-US" smtClean="0"/>
              <a:t>5/10/2016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562101"/>
            <a:ext cx="3819525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62101"/>
            <a:ext cx="3822192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636F8FC2-EEAC-4E60-8735-E2E507E74825}" type="datetime1">
              <a:rPr lang="en-US" smtClean="0"/>
              <a:t>5/10/2016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76800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9D97F2-CAE5-4F90-8996-5518B2FA5D0E}" type="datetime1">
              <a:rPr lang="en-US" smtClean="0"/>
              <a:t>5/10/2016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494728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4947286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9969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6940" y="1912300"/>
            <a:ext cx="2689860" cy="4206240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42DA7C-43AD-4CCD-B076-1BD838EC6D10}" type="datetime1">
              <a:rPr lang="en-US" smtClean="0"/>
              <a:t>5/10/2016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1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840" y="228600"/>
            <a:ext cx="7192010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473" y="1371600"/>
            <a:ext cx="7791451" cy="472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3725" y="6171171"/>
            <a:ext cx="2828925" cy="46418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6742655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7941580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053449" y="6565112"/>
            <a:ext cx="269304" cy="1404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6CF42C-4D0C-4AC8-A420-0FBA5FDA79AE}" type="datetime1">
              <a:rPr lang="en-US" smtClean="0"/>
              <a:t>5/10/2016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59" r:id="rId3"/>
    <p:sldLayoutId id="2147483662" r:id="rId4"/>
    <p:sldLayoutId id="2147483650" r:id="rId5"/>
    <p:sldLayoutId id="2147483654" r:id="rId6"/>
    <p:sldLayoutId id="2147483652" r:id="rId7"/>
    <p:sldLayoutId id="2147483653" r:id="rId8"/>
    <p:sldLayoutId id="2147483663" r:id="rId9"/>
    <p:sldLayoutId id="2147483671" r:id="rId10"/>
    <p:sldLayoutId id="2147483665" r:id="rId11"/>
    <p:sldLayoutId id="2147483672" r:id="rId12"/>
    <p:sldLayoutId id="2147483656" r:id="rId13"/>
    <p:sldLayoutId id="2147483655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baseline="0">
          <a:solidFill>
            <a:srgbClr val="E90029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169863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55575" algn="l" defTabSz="893763" rtl="0" eaLnBrk="1" latinLnBrk="0" hangingPunct="1">
        <a:spcBef>
          <a:spcPts val="600"/>
        </a:spcBef>
        <a:buClr>
          <a:srgbClr val="9C9C9C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177925" indent="-161925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285750" algn="l" defTabSz="914400" rtl="0" eaLnBrk="1" latinLnBrk="0" hangingPunct="1">
        <a:spcBef>
          <a:spcPts val="300"/>
        </a:spcBef>
        <a:buFont typeface="Arial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40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3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0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40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136" y="1897392"/>
            <a:ext cx="6538308" cy="514350"/>
          </a:xfrm>
        </p:spPr>
        <p:txBody>
          <a:bodyPr/>
          <a:lstStyle/>
          <a:p>
            <a:r>
              <a:rPr lang="en-US" sz="4400" dirty="0" smtClean="0"/>
              <a:t>AMI Simulation Flow Round </a:t>
            </a:r>
            <a:r>
              <a:rPr lang="en-US" sz="4400" dirty="0"/>
              <a:t>3</a:t>
            </a:r>
            <a:endParaRPr lang="en-US" sz="4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645352" y="3083491"/>
            <a:ext cx="2191776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baseline="0">
                <a:solidFill>
                  <a:srgbClr val="E90029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Fangyi</a:t>
            </a:r>
            <a:r>
              <a:rPr lang="en-US" dirty="0" smtClean="0"/>
              <a:t> Rao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1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Box 151"/>
              <p:cNvSpPr txBox="1"/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7685353" y="1138350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353" y="1138350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5399930" y="3005031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30" y="3005031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8"/>
            <a:ext cx="2529529" cy="1211531"/>
            <a:chOff x="5414321" y="2457121"/>
            <a:chExt cx="252952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9" y="2457121"/>
              <a:ext cx="1292591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6996914" y="2203162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6914" y="2203162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376863" y="4953008"/>
                <a:ext cx="8549520" cy="41171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victim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16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𝒑𝒂𝒓𝒕𝒊𝒂𝒍</m:t>
                            </m:r>
                          </m:sub>
                          <m:sup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p>
                        </m:sSub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for aggressors received by Rx1</a:t>
                </a:r>
                <a:endParaRPr lang="en-US" sz="16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63" y="4953008"/>
                <a:ext cx="8549520" cy="411716"/>
              </a:xfrm>
              <a:prstGeom prst="rect">
                <a:avLst/>
              </a:prstGeom>
              <a:blipFill rotWithShape="0">
                <a:blip r:embed="rId8"/>
                <a:stretch>
                  <a:fillRect l="-1498"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599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</m:t>
                              </m:r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667" r="-741026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667" r="-153103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4815" r="-741026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4815" r="-153103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4815" r="-452" b="-143827"/>
                          </a:stretch>
                        </a:blipFill>
                      </a:tcPr>
                    </a:tc>
                  </a:tr>
                  <a:tr h="5810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31250" r="-741026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31250" r="-153103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31250" r="-452" b="-142708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80952" r="-741026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80952" r="-153103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80952" r="-452" b="-87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6071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Reserved Parameters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2610" y="1008634"/>
            <a:ext cx="8310869" cy="387798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err="1" smtClean="0"/>
              <a:t>New_Flow_Flag</a:t>
            </a:r>
            <a:endParaRPr lang="en-US" b="1" dirty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Boolean, In, Optional, </a:t>
            </a:r>
            <a:r>
              <a:rPr lang="en-US" dirty="0" smtClean="0"/>
              <a:t>Default=False, Format=List{False, True}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Its presence in the .</a:t>
            </a:r>
            <a:r>
              <a:rPr lang="en-US" dirty="0" err="1" smtClean="0"/>
              <a:t>ami</a:t>
            </a:r>
            <a:r>
              <a:rPr lang="en-US" dirty="0" smtClean="0"/>
              <a:t> file indicates that the model support BOTH proposed and 6.1 flow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A model that supports the proposed flow must also support the 6.1 flow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If it’s not specified in the .</a:t>
            </a:r>
            <a:r>
              <a:rPr lang="en-US" dirty="0" err="1" smtClean="0"/>
              <a:t>ami</a:t>
            </a:r>
            <a:r>
              <a:rPr lang="en-US" dirty="0" smtClean="0"/>
              <a:t> file, the EDA tool executes the 6.1 flow without setting its value in </a:t>
            </a:r>
            <a:r>
              <a:rPr lang="en-US" dirty="0"/>
              <a:t>the </a:t>
            </a:r>
            <a:r>
              <a:rPr lang="en-US" i="1" dirty="0" err="1"/>
              <a:t>AMI_parameters_in</a:t>
            </a:r>
            <a:r>
              <a:rPr lang="en-US" dirty="0"/>
              <a:t> string when calling </a:t>
            </a:r>
            <a:r>
              <a:rPr lang="en-US" dirty="0" err="1"/>
              <a:t>AMI_Init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 smtClean="0"/>
              <a:t>If it’s specified and if the EDA </a:t>
            </a:r>
            <a:r>
              <a:rPr lang="en-US" dirty="0"/>
              <a:t>tool </a:t>
            </a:r>
            <a:r>
              <a:rPr lang="en-US" dirty="0" smtClean="0"/>
              <a:t>execute the proposed flow, the tool sets its value to True in the </a:t>
            </a:r>
            <a:r>
              <a:rPr lang="en-US" i="1" dirty="0" err="1" smtClean="0"/>
              <a:t>AMI_parameters_in</a:t>
            </a:r>
            <a:r>
              <a:rPr lang="en-US" dirty="0" smtClean="0"/>
              <a:t> string when calling </a:t>
            </a:r>
            <a:r>
              <a:rPr lang="en-US" dirty="0" err="1" smtClean="0"/>
              <a:t>AMI_Init</a:t>
            </a:r>
            <a:r>
              <a:rPr lang="en-US" dirty="0" smtClean="0"/>
              <a:t>, and the model functions according to the proposed flow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US" dirty="0"/>
              <a:t>If it’s specified and if the EDA tool </a:t>
            </a:r>
            <a:r>
              <a:rPr lang="en-US" dirty="0" smtClean="0"/>
              <a:t>execute </a:t>
            </a:r>
            <a:r>
              <a:rPr lang="en-US" dirty="0"/>
              <a:t>the </a:t>
            </a:r>
            <a:r>
              <a:rPr lang="en-US" dirty="0" smtClean="0"/>
              <a:t>6.1 flow</a:t>
            </a:r>
            <a:r>
              <a:rPr lang="en-US" dirty="0"/>
              <a:t>, the </a:t>
            </a:r>
            <a:r>
              <a:rPr lang="en-US" dirty="0" smtClean="0"/>
              <a:t>tool doesn’t set </a:t>
            </a:r>
            <a:r>
              <a:rPr lang="en-US" dirty="0"/>
              <a:t>its value </a:t>
            </a:r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i="1" dirty="0" err="1"/>
              <a:t>AMI_parameters_in</a:t>
            </a:r>
            <a:r>
              <a:rPr lang="en-US" dirty="0"/>
              <a:t> string when calling </a:t>
            </a:r>
            <a:r>
              <a:rPr lang="en-US" dirty="0" err="1"/>
              <a:t>AMI_Init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9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01520" y="1051316"/>
            <a:ext cx="8054590" cy="181588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Handle </a:t>
            </a:r>
            <a:r>
              <a:rPr lang="en-US" dirty="0" err="1" smtClean="0"/>
              <a:t>Init</a:t>
            </a:r>
            <a:r>
              <a:rPr lang="en-US" dirty="0" smtClean="0"/>
              <a:t>-only Rx properly in both time domain and statistical flows for normal and redriver channels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Provide full </a:t>
            </a:r>
            <a:r>
              <a:rPr lang="en-US" dirty="0" err="1" smtClean="0"/>
              <a:t>redriver</a:t>
            </a:r>
            <a:r>
              <a:rPr lang="en-US" dirty="0" smtClean="0"/>
              <a:t> channel impulse to Rx </a:t>
            </a:r>
            <a:r>
              <a:rPr lang="en-US" dirty="0" err="1" smtClean="0"/>
              <a:t>Init</a:t>
            </a:r>
            <a:r>
              <a:rPr lang="en-US" dirty="0" smtClean="0"/>
              <a:t> for optimization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Eliminate the need for deconvolution</a:t>
            </a:r>
          </a:p>
        </p:txBody>
      </p:sp>
    </p:spTree>
    <p:extLst>
      <p:ext uri="{BB962C8B-B14F-4D97-AF65-F5344CB8AC3E}">
        <p14:creationId xmlns:p14="http://schemas.microsoft.com/office/powerpoint/2010/main" val="38405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623258"/>
                  </p:ext>
                </p:extLst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𝑝𝑎𝑟𝑡𝑖𝑎𝑙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𝑅𝑥𝑁𝑜𝑛𝐷𝐹𝐸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𝑡𝑜𝑡𝑎𝑙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𝑅𝑥𝐴𝑙𝑙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𝑡𝑜𝑡𝑎𝑙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</a:t>
                          </a:r>
                          <a:r>
                            <a:rPr lang="en-US" sz="1400" dirty="0" smtClean="0"/>
                            <a:t>the entire Rx (including gain ,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linear EQ</a:t>
                          </a:r>
                          <a:r>
                            <a:rPr lang="en-US" sz="1400" baseline="0" dirty="0" smtClean="0"/>
                            <a:t> and DFE)</a:t>
                          </a:r>
                          <a:endParaRPr lang="en-US" sz="1400" dirty="0" smtClean="0"/>
                        </a:p>
                        <a:p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𝑅𝑥𝐷𝐹𝐸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 smtClean="0"/>
                            <a:t>Rx DFE. Aligned cursors</a:t>
                          </a:r>
                          <a:r>
                            <a:rPr lang="en-US" sz="1400" baseline="0" dirty="0" smtClean="0"/>
                            <a:t> </a:t>
                          </a:r>
                          <a:r>
                            <a:rPr lang="en-US" sz="1400" dirty="0" smtClean="0"/>
                            <a:t>to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𝑝𝑎𝑟𝑡𝑖𝑎𝑙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</m:t>
                              </m:r>
                              <m:sSubSup>
                                <m:sSubSup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𝑅𝑥𝑁𝑜𝑛𝐷𝐹𝐸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𝑜𝑢𝑡</m:t>
                                  </m:r>
                                </m:sup>
                              </m:sSubSup>
                            </m:oMath>
                          </a14:m>
                          <a:endParaRPr lang="en-US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𝑥𝑡𝑙𝑘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𝑅𝑥</m:t>
                                    </m:r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𝑜𝑢𝑡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Combined impulse of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𝑥𝑡𝑙𝑘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𝑅𝑥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400" dirty="0"/>
                            <a:t> and Rx’s 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623258"/>
                  </p:ext>
                </p:extLst>
              </p:nvPr>
            </p:nvGraphicFramePr>
            <p:xfrm>
              <a:off x="570084" y="1675532"/>
              <a:ext cx="7979080" cy="444652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1979"/>
                    <a:gridCol w="2567836"/>
                    <a:gridCol w="1766170"/>
                    <a:gridCol w="2693095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Input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Rx Init Output Impulse</a:t>
                          </a:r>
                          <a:endParaRPr lang="en-US" sz="14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Symbol</a:t>
                          </a:r>
                          <a:endParaRPr 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Definition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4667" r="-741026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</a:t>
                          </a:r>
                          <a:r>
                            <a:rPr lang="en-US" sz="1400" baseline="0" dirty="0" smtClean="0"/>
                            <a:t> f</a:t>
                          </a:r>
                          <a:r>
                            <a:rPr lang="en-US" sz="1400" dirty="0" smtClean="0"/>
                            <a:t>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upstream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or output, depending on whether </a:t>
                          </a:r>
                          <a:r>
                            <a:rPr lang="en-US" sz="1400" dirty="0" err="1" smtClean="0"/>
                            <a:t>Tx</a:t>
                          </a:r>
                          <a:r>
                            <a:rPr lang="en-US" sz="1400" dirty="0" smtClean="0"/>
                            <a:t> has </a:t>
                          </a:r>
                          <a:r>
                            <a:rPr lang="en-US" sz="1400" dirty="0" err="1" smtClean="0"/>
                            <a:t>GetWave</a:t>
                          </a:r>
                          <a:r>
                            <a:rPr lang="en-US" sz="1400" dirty="0" smtClean="0"/>
                            <a:t> and whether simulation is in time</a:t>
                          </a:r>
                          <a:r>
                            <a:rPr lang="en-US" sz="1400" baseline="0" dirty="0" smtClean="0"/>
                            <a:t> domain or statistical, </a:t>
                          </a:r>
                          <a:r>
                            <a:rPr lang="en-US" sz="1400" dirty="0" smtClean="0"/>
                            <a:t>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4667" r="-153103" b="-17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</a:t>
                          </a:r>
                          <a:r>
                            <a:rPr lang="en-US" sz="1400" dirty="0" smtClean="0"/>
                            <a:t>of </a:t>
                          </a:r>
                          <a:r>
                            <a:rPr lang="en-US" sz="1400" dirty="0" smtClean="0"/>
                            <a:t>Rx’s </a:t>
                          </a:r>
                          <a:r>
                            <a:rPr lang="en-US" sz="1400" dirty="0"/>
                            <a:t>non-DFE portion (including gain and  linear EQ</a:t>
                          </a:r>
                          <a:r>
                            <a:rPr lang="en-US" sz="1400" dirty="0" smtClean="0"/>
                            <a:t>)</a:t>
                          </a:r>
                          <a:endParaRPr lang="en-US" sz="1400" dirty="0"/>
                        </a:p>
                      </a:txBody>
                      <a:tcPr/>
                    </a:tc>
                  </a:tr>
                  <a:tr h="98279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214815" r="-741026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 from </a:t>
                          </a:r>
                          <a:r>
                            <a:rPr lang="en-US" sz="1400" b="0" dirty="0" smtClean="0">
                              <a:solidFill>
                                <a:srgbClr val="FF0000"/>
                              </a:solidFill>
                            </a:rPr>
                            <a:t>terminal</a:t>
                          </a:r>
                          <a:r>
                            <a:rPr lang="en-US" sz="1400" dirty="0" smtClean="0">
                              <a:solidFill>
                                <a:srgbClr val="FF0000"/>
                              </a:solidFill>
                            </a:rPr>
                            <a:t> </a:t>
                          </a:r>
                          <a:r>
                            <a:rPr lang="en-US" sz="1400" dirty="0" smtClean="0"/>
                            <a:t>Tx input to Rx input.</a:t>
                          </a:r>
                          <a:r>
                            <a:rPr lang="en-US" sz="1400" b="0" dirty="0" smtClean="0">
                              <a:solidFill>
                                <a:schemeClr val="tx1"/>
                              </a:solidFill>
                            </a:rPr>
                            <a:t> Rx Init performs optimization based on this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214815" r="-153103" b="-1438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214815" r="-452" b="-143827"/>
                          </a:stretch>
                        </a:blipFill>
                      </a:tcPr>
                    </a:tc>
                  </a:tr>
                  <a:tr h="5810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531250" r="-741026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Empty place holder for Rx Init to return DFE impulse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531250" r="-153103" b="-1427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531250" r="-452" b="-142708"/>
                          </a:stretch>
                        </a:blipFill>
                      </a:tcPr>
                    </a:tc>
                  </a:tr>
                  <a:tr h="7694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641" t="-480952" r="-741026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 smtClean="0"/>
                            <a:t>Impulses from aggressors to Rx input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9655" t="-480952" r="-153103" b="-8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6606" t="-480952" r="-452" b="-873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70084" y="809503"/>
            <a:ext cx="8242000" cy="723275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No change to Tx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Augment Rx </a:t>
            </a:r>
            <a:r>
              <a:rPr lang="en-US" dirty="0" err="1" smtClean="0"/>
              <a:t>Init</a:t>
            </a:r>
            <a:r>
              <a:rPr lang="en-US" dirty="0" smtClean="0"/>
              <a:t> impulse matrix by two columns for total impulse and Rx DFE</a:t>
            </a:r>
          </a:p>
        </p:txBody>
      </p:sp>
    </p:spTree>
    <p:extLst>
      <p:ext uri="{BB962C8B-B14F-4D97-AF65-F5344CB8AC3E}">
        <p14:creationId xmlns:p14="http://schemas.microsoft.com/office/powerpoint/2010/main" val="396452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9484" y="961903"/>
            <a:ext cx="4542269" cy="8771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Normal flow: channel doesn’t have repeater</a:t>
            </a:r>
          </a:p>
          <a:p>
            <a:pPr>
              <a:spcBef>
                <a:spcPts val="1800"/>
              </a:spcBef>
            </a:pPr>
            <a:r>
              <a:rPr lang="en-US" dirty="0" err="1" smtClean="0"/>
              <a:t>Redriver</a:t>
            </a:r>
            <a:r>
              <a:rPr lang="en-US" dirty="0" smtClean="0"/>
              <a:t> flow: </a:t>
            </a:r>
            <a:r>
              <a:rPr lang="en-US" dirty="0"/>
              <a:t>channel has </a:t>
            </a:r>
            <a:r>
              <a:rPr lang="en-US" dirty="0" err="1" smtClean="0"/>
              <a:t>redrivers</a:t>
            </a:r>
            <a:endParaRPr lang="en-US" dirty="0" smtClean="0"/>
          </a:p>
        </p:txBody>
      </p:sp>
      <p:sp>
        <p:nvSpPr>
          <p:cNvPr id="10" name="Rounded Rectangle 9"/>
          <p:cNvSpPr/>
          <p:nvPr/>
        </p:nvSpPr>
        <p:spPr>
          <a:xfrm>
            <a:off x="925157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814684" y="2360233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5157" y="5586268"/>
            <a:ext cx="2990562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total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3932" y="2883977"/>
            <a:ext cx="31829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input partial impulse to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303389" y="2267700"/>
            <a:ext cx="718516" cy="549380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6192916" y="2360233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03389" y="2883977"/>
            <a:ext cx="3965188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</a:t>
            </a:r>
            <a:r>
              <a:rPr lang="en-US" dirty="0" smtClean="0"/>
              <a:t>Rx non-DFE impulse </a:t>
            </a:r>
            <a:r>
              <a:rPr lang="en-US" dirty="0" smtClean="0"/>
              <a:t>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2916" y="3685577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88084" y="4209321"/>
            <a:ext cx="3503523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Rx DFE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5303389" y="3593558"/>
            <a:ext cx="718516" cy="553369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925157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795909" y="5033450"/>
            <a:ext cx="720710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left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88084" y="5586268"/>
            <a:ext cx="3131627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output total impulse of Rx </a:t>
            </a:r>
            <a:r>
              <a:rPr lang="en-US" dirty="0" err="1" smtClean="0"/>
              <a:t>Init</a:t>
            </a:r>
            <a:r>
              <a:rPr lang="en-US" dirty="0" smtClean="0"/>
              <a:t> 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288084" y="4944349"/>
            <a:ext cx="718516" cy="547535"/>
          </a:xfrm>
          <a:prstGeom prst="roundRect">
            <a:avLst/>
          </a:pr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158836" y="5033450"/>
            <a:ext cx="861774" cy="36933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/>
              <a:t>o</a:t>
            </a:r>
            <a:r>
              <a:rPr lang="en-US" dirty="0" smtClean="0"/>
              <a:t>n right</a:t>
            </a:r>
          </a:p>
        </p:txBody>
      </p:sp>
    </p:spTree>
    <p:extLst>
      <p:ext uri="{BB962C8B-B14F-4D97-AF65-F5344CB8AC3E}">
        <p14:creationId xmlns:p14="http://schemas.microsoft.com/office/powerpoint/2010/main" val="6487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blipFill rotWithShape="0">
                <a:blip r:embed="rId2"/>
                <a:stretch>
                  <a:fillRect l="-1860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/>
          <p:cNvSpPr txBox="1"/>
          <p:nvPr/>
        </p:nvSpPr>
        <p:spPr>
          <a:xfrm>
            <a:off x="1595918" y="3396397"/>
            <a:ext cx="237421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983164" y="3165160"/>
            <a:ext cx="1943079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7750515" cy="514350"/>
          </a:xfrm>
        </p:spPr>
        <p:txBody>
          <a:bodyPr/>
          <a:lstStyle/>
          <a:p>
            <a:r>
              <a:rPr lang="en-US" dirty="0" smtClean="0"/>
              <a:t>Normal Time Domain Flow: if </a:t>
            </a:r>
            <a:r>
              <a:rPr lang="en-US" dirty="0" err="1" smtClean="0"/>
              <a:t>Tx</a:t>
            </a:r>
            <a:r>
              <a:rPr lang="en-US" dirty="0" smtClean="0"/>
              <a:t> has </a:t>
            </a:r>
            <a:r>
              <a:rPr lang="en-US" dirty="0" err="1"/>
              <a:t>GetWave</a:t>
            </a:r>
            <a:r>
              <a:rPr lang="en-US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9135" y="936265"/>
                <a:ext cx="1422441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2564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1180032" y="1531626"/>
            <a:ext cx="1744145" cy="549380"/>
            <a:chOff x="1180032" y="1531626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5498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783717" y="1650356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473240" y="1614849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3172" y="1689291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4637" y="1689291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0000" y="1689291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05917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20492" y="1827790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690876" y="1531626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272" y="3031556"/>
                <a:ext cx="2337243" cy="382990"/>
              </a:xfrm>
              <a:prstGeom prst="rect">
                <a:avLst/>
              </a:prstGeom>
              <a:blipFill rotWithShape="0">
                <a:blip r:embed="rId4"/>
                <a:stretch>
                  <a:fillRect l="-156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61611" y="3648142"/>
            <a:ext cx="1862566" cy="580983"/>
            <a:chOff x="1092200" y="4332235"/>
            <a:chExt cx="1862566" cy="580983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80983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6798017" y="1021682"/>
                <a:ext cx="1081899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8017" y="1021682"/>
                <a:ext cx="1081899" cy="378565"/>
              </a:xfrm>
              <a:prstGeom prst="rect">
                <a:avLst/>
              </a:prstGeom>
              <a:blipFill rotWithShape="0">
                <a:blip r:embed="rId5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5929107" y="2953702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107" y="2953702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95900" y="3419883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83732" y="1531626"/>
            <a:ext cx="2529529" cy="1198579"/>
            <a:chOff x="5414321" y="2457122"/>
            <a:chExt cx="2529529" cy="1198579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39740" y="2457122"/>
              <a:ext cx="1304110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97382" y="3128757"/>
              <a:ext cx="959815" cy="526944"/>
              <a:chOff x="6797382" y="3055568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85276" y="3143311"/>
                <a:ext cx="784025" cy="354867"/>
                <a:chOff x="7191387" y="3175632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91387" y="3175632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315306" y="3220932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97382" y="3055568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7849326" y="2159282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9326" y="2159282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50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03198" y="4605772"/>
                <a:ext cx="7465442" cy="21482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/>
                  <a:t> (same as </a:t>
                </a:r>
                <a:r>
                  <a:rPr lang="en-US" sz="1600" dirty="0" smtClean="0"/>
                  <a:t>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Rx </a:t>
                </a:r>
                <a:r>
                  <a:rPr lang="en-US" sz="1600" dirty="0"/>
                  <a:t>output = Tx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𝑨𝑪</m:t>
                        </m:r>
                      </m:sub>
                    </m:sSub>
                  </m:oMath>
                </a14:m>
                <a:r>
                  <a:rPr lang="en-US" sz="1600" dirty="0" smtClean="0">
                    <a:sym typeface="Symbol" panose="05050102010706020507" pitchFamily="18" charset="2"/>
                  </a:rPr>
                  <a:t> 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  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 digital input and Tx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98" y="4605772"/>
                <a:ext cx="7465442" cy="2148280"/>
              </a:xfrm>
              <a:prstGeom prst="rect">
                <a:avLst/>
              </a:prstGeom>
              <a:blipFill rotWithShape="0">
                <a:blip r:embed="rId8"/>
                <a:stretch>
                  <a:fillRect l="-1633" t="-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2996976" y="944495"/>
            <a:ext cx="2542715" cy="3563111"/>
            <a:chOff x="2996976" y="944495"/>
            <a:chExt cx="2542715" cy="356311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98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021354" y="3230981"/>
            <a:ext cx="202553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833920" y="3396257"/>
            <a:ext cx="19345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1" y="243427"/>
            <a:ext cx="7192010" cy="514350"/>
          </a:xfrm>
        </p:spPr>
        <p:txBody>
          <a:bodyPr/>
          <a:lstStyle/>
          <a:p>
            <a:r>
              <a:rPr lang="en-US" dirty="0" smtClean="0"/>
              <a:t>Normal Time Domain Flow: if </a:t>
            </a:r>
            <a:r>
              <a:rPr lang="en-US" dirty="0" err="1" smtClean="0"/>
              <a:t>Tx</a:t>
            </a:r>
            <a:r>
              <a:rPr lang="en-US" dirty="0" smtClean="0"/>
              <a:t> is </a:t>
            </a:r>
            <a:r>
              <a:rPr lang="en-US" dirty="0" err="1" smtClean="0"/>
              <a:t>Init</a:t>
            </a:r>
            <a:r>
              <a:rPr lang="en-US" dirty="0" smtClean="0"/>
              <a:t>-only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6761252" y="1058517"/>
                <a:ext cx="1081898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252" y="1058517"/>
                <a:ext cx="1081898" cy="378565"/>
              </a:xfrm>
              <a:prstGeom prst="rect">
                <a:avLst/>
              </a:prstGeom>
              <a:blipFill rotWithShape="0">
                <a:blip r:embed="rId4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6009926" y="3012429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926" y="3012429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94996" y="1556538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72976" y="2457122"/>
              <a:ext cx="1270874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7796152" y="2165623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152" y="2165623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output = Tx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 GetWave</a:t>
                </a:r>
                <a:endParaRPr lang="en-US" sz="1600" dirty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 is </a:t>
                </a:r>
                <a:r>
                  <a:rPr lang="en-US" sz="1600" dirty="0" err="1" smtClean="0"/>
                  <a:t>Init</a:t>
                </a:r>
                <a:r>
                  <a:rPr lang="en-US" sz="1600" dirty="0"/>
                  <a:t>-only (same as </a:t>
                </a:r>
                <a:r>
                  <a:rPr lang="en-US" sz="1600" dirty="0" smtClean="0"/>
                  <a:t>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 </a:t>
                </a:r>
                <a:r>
                  <a:rPr lang="en-US" sz="1600" dirty="0"/>
                  <a:t>output = Tx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11" y="4677257"/>
                <a:ext cx="7163579" cy="1521057"/>
              </a:xfrm>
              <a:prstGeom prst="rect">
                <a:avLst/>
              </a:prstGeom>
              <a:blipFill rotWithShape="0">
                <a:blip r:embed="rId7"/>
                <a:stretch>
                  <a:fillRect l="-1702" t="-1200"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5195539" y="5898439"/>
                <a:ext cx="3891835" cy="7713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𝑝𝑎𝑟𝑡𝑖𝑎𝑙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539" y="5898439"/>
                <a:ext cx="3891835" cy="771365"/>
              </a:xfrm>
              <a:prstGeom prst="rect">
                <a:avLst/>
              </a:prstGeom>
              <a:blipFill rotWithShape="0">
                <a:blip r:embed="rId8"/>
                <a:stretch>
                  <a:fillRect l="-2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/>
          <p:cNvGrpSpPr/>
          <p:nvPr/>
        </p:nvGrpSpPr>
        <p:grpSpPr>
          <a:xfrm>
            <a:off x="3001786" y="1036449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Box 73"/>
              <p:cNvSpPr txBox="1"/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2117" y="2506617"/>
                <a:ext cx="1310042" cy="446854"/>
              </a:xfrm>
              <a:prstGeom prst="rect">
                <a:avLst/>
              </a:prstGeom>
              <a:blipFill rotWithShape="0">
                <a:blip r:embed="rId9"/>
                <a:stretch>
                  <a:fillRect l="-1860" b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005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/>
          <p:cNvSpPr txBox="1"/>
          <p:nvPr/>
        </p:nvSpPr>
        <p:spPr>
          <a:xfrm>
            <a:off x="7112705" y="3249584"/>
            <a:ext cx="199154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output impulse)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923632" y="3396397"/>
            <a:ext cx="2046497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rtlCol="0">
            <a:spAutoFit/>
          </a:bodyPr>
          <a:lstStyle/>
          <a:p>
            <a:pPr algn="ctr"/>
            <a:r>
              <a:rPr lang="en-US" sz="1000" dirty="0" smtClean="0"/>
              <a:t>(same as current input impulse)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97010" y="243427"/>
            <a:ext cx="7714517" cy="514350"/>
          </a:xfrm>
        </p:spPr>
        <p:txBody>
          <a:bodyPr/>
          <a:lstStyle/>
          <a:p>
            <a:r>
              <a:rPr lang="en-US" dirty="0" smtClean="0"/>
              <a:t>Normal Statistical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8" y="973909"/>
                <a:ext cx="2497543" cy="413190"/>
              </a:xfrm>
              <a:prstGeom prst="rect">
                <a:avLst/>
              </a:prstGeom>
              <a:blipFill rotWithShape="0">
                <a:blip r:embed="rId2"/>
                <a:stretch>
                  <a:fillRect l="-1467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072875" y="1556538"/>
            <a:ext cx="1862566" cy="564880"/>
            <a:chOff x="1092200" y="2457122"/>
            <a:chExt cx="1862566" cy="5648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63761" y="2614787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95226" y="2614787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60589" y="2614787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092200" y="2457122"/>
              <a:ext cx="1347781" cy="5648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04" y="3053711"/>
                <a:ext cx="2337243" cy="382990"/>
              </a:xfrm>
              <a:prstGeom prst="rect">
                <a:avLst/>
              </a:prstGeom>
              <a:blipFill rotWithShape="0">
                <a:blip r:embed="rId3"/>
                <a:stretch>
                  <a:fillRect l="-1563" b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55243" y="3670297"/>
            <a:ext cx="1862566" cy="578837"/>
            <a:chOff x="1092200" y="4332235"/>
            <a:chExt cx="1862566" cy="578837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63761" y="4466375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95226" y="4466375"/>
              <a:ext cx="27988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/>
                <a:t>R</a:t>
              </a:r>
              <a:r>
                <a:rPr lang="en-US" sz="1200" dirty="0" smtClean="0"/>
                <a:t>x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60589" y="4466375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1092200" y="4332235"/>
              <a:ext cx="1347781" cy="578837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6755160" y="1090121"/>
                <a:ext cx="1081898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5160" y="1090121"/>
                <a:ext cx="1081898" cy="378565"/>
              </a:xfrm>
              <a:prstGeom prst="rect">
                <a:avLst/>
              </a:prstGeom>
              <a:blipFill rotWithShape="0">
                <a:blip r:embed="rId4"/>
                <a:stretch>
                  <a:fillRect l="-3933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6110008" y="3009010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0008" y="3009010"/>
                <a:ext cx="1081898" cy="399981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3" name="Group 152"/>
          <p:cNvGrpSpPr/>
          <p:nvPr/>
        </p:nvGrpSpPr>
        <p:grpSpPr>
          <a:xfrm>
            <a:off x="5276574" y="3488559"/>
            <a:ext cx="2757549" cy="910026"/>
            <a:chOff x="5295899" y="4169975"/>
            <a:chExt cx="2757549" cy="910026"/>
          </a:xfrm>
        </p:grpSpPr>
        <p:sp>
          <p:nvSpPr>
            <p:cNvPr id="136" name="Isosceles Triangle 135"/>
            <p:cNvSpPr/>
            <p:nvPr/>
          </p:nvSpPr>
          <p:spPr>
            <a:xfrm rot="5400000">
              <a:off x="5389269" y="4411411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6018006" y="4446918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467461" y="4485853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164289" y="4485853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40" name="Straight Connector 139"/>
            <p:cNvCxnSpPr>
              <a:stCxn id="136" idx="0"/>
              <a:endCxn id="137" idx="1"/>
            </p:cNvCxnSpPr>
            <p:nvPr/>
          </p:nvCxnSpPr>
          <p:spPr>
            <a:xfrm flipV="1">
              <a:off x="5840206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>
              <a:stCxn id="137" idx="3"/>
            </p:cNvCxnSpPr>
            <p:nvPr/>
          </p:nvCxnSpPr>
          <p:spPr>
            <a:xfrm>
              <a:off x="6554781" y="4624352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ounded Rectangle 142"/>
            <p:cNvSpPr/>
            <p:nvPr/>
          </p:nvSpPr>
          <p:spPr>
            <a:xfrm>
              <a:off x="5295899" y="4169975"/>
              <a:ext cx="2757549" cy="910026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grpSp>
          <p:nvGrpSpPr>
            <p:cNvPr id="149" name="Group 148"/>
            <p:cNvGrpSpPr/>
            <p:nvPr/>
          </p:nvGrpSpPr>
          <p:grpSpPr>
            <a:xfrm>
              <a:off x="6732581" y="4269484"/>
              <a:ext cx="1147334" cy="354867"/>
              <a:chOff x="6732581" y="4446918"/>
              <a:chExt cx="1147334" cy="354867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6732581" y="4446918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6869942" y="4485851"/>
                <a:ext cx="962764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Non-DFE</a:t>
                </a: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732581" y="4624351"/>
              <a:ext cx="1147334" cy="354867"/>
              <a:chOff x="7159825" y="3166834"/>
              <a:chExt cx="1147334" cy="354867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7159825" y="3166834"/>
                <a:ext cx="1147334" cy="354867"/>
              </a:xfrm>
              <a:prstGeom prst="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291845" y="3196035"/>
                <a:ext cx="63094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 DFE</a:t>
                </a: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5394996" y="1556538"/>
            <a:ext cx="2529529" cy="1211530"/>
            <a:chOff x="5414321" y="2457122"/>
            <a:chExt cx="2529529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67461" y="2612928"/>
              <a:ext cx="263855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64289" y="2612928"/>
              <a:ext cx="30553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70726" y="2457122"/>
              <a:ext cx="1273124" cy="562128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69942" y="2612926"/>
              <a:ext cx="962764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91845" y="3196035"/>
                  <a:ext cx="63094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7813381" y="2217407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3381" y="2217407"/>
                <a:ext cx="785343" cy="378565"/>
              </a:xfrm>
              <a:prstGeom prst="rect">
                <a:avLst/>
              </a:prstGeom>
              <a:blipFill rotWithShape="0">
                <a:blip r:embed="rId6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Statistical uses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𝒕𝒐𝒕𝒂𝒍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𝑹𝒙𝑨𝒍𝒍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600" dirty="0" smtClean="0"/>
                  <a:t> (same as current flow)</a:t>
                </a: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787" y="5103313"/>
                <a:ext cx="4690349" cy="399981"/>
              </a:xfrm>
              <a:prstGeom prst="rect">
                <a:avLst/>
              </a:prstGeom>
              <a:blipFill rotWithShape="0">
                <a:blip r:embed="rId7"/>
                <a:stretch>
                  <a:fillRect l="-2597"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5068562" y="5606487"/>
                <a:ext cx="4026487" cy="7713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400" dirty="0" smtClean="0"/>
                  <a:t>Note: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𝐴𝑙𝑙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𝑝𝑎𝑟𝑡𝑖𝑎𝑙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∗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𝑅𝑥𝑁𝑜𝑛𝐷𝐹𝐸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𝑅𝑥𝐹𝐸</m:t>
                        </m:r>
                      </m:sub>
                      <m:sup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>
                            <a:latin typeface="Cambria Math" panose="02040503050406030204" pitchFamily="18" charset="0"/>
                          </a:rPr>
                          <m:t>𝑜𝑢𝑡</m:t>
                        </m:r>
                      </m:sup>
                    </m:sSubSup>
                  </m:oMath>
                </a14:m>
                <a:endParaRPr lang="en-US" sz="1400" dirty="0"/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8562" y="5606487"/>
                <a:ext cx="4026487" cy="771365"/>
              </a:xfrm>
              <a:prstGeom prst="rect">
                <a:avLst/>
              </a:prstGeom>
              <a:blipFill rotWithShape="0">
                <a:blip r:embed="rId8"/>
                <a:stretch>
                  <a:fillRect l="-2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7" name="Group 66"/>
          <p:cNvGrpSpPr/>
          <p:nvPr/>
        </p:nvGrpSpPr>
        <p:grpSpPr>
          <a:xfrm>
            <a:off x="2976304" y="1113112"/>
            <a:ext cx="2542715" cy="3563111"/>
            <a:chOff x="2996976" y="944495"/>
            <a:chExt cx="2542715" cy="3563111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4172755" y="944495"/>
              <a:ext cx="17201" cy="356311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ight Arrow 68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4" name="TextBox 73"/>
              <p:cNvSpPr txBox="1"/>
              <p:nvPr/>
            </p:nvSpPr>
            <p:spPr>
              <a:xfrm>
                <a:off x="7794204" y="2537263"/>
                <a:ext cx="1310042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204" y="2537263"/>
                <a:ext cx="1310042" cy="446854"/>
              </a:xfrm>
              <a:prstGeom prst="rect">
                <a:avLst/>
              </a:prstGeom>
              <a:blipFill rotWithShape="0">
                <a:blip r:embed="rId9"/>
                <a:stretch>
                  <a:fillRect l="-1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33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Box 151"/>
              <p:cNvSpPr txBox="1"/>
              <p:nvPr/>
            </p:nvSpPr>
            <p:spPr>
              <a:xfrm>
                <a:off x="6415711" y="2539088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5711" y="2539088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 t="-1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8107047" cy="514350"/>
          </a:xfrm>
        </p:spPr>
        <p:txBody>
          <a:bodyPr/>
          <a:lstStyle/>
          <a:p>
            <a:r>
              <a:rPr lang="en-US" dirty="0" smtClean="0"/>
              <a:t>Redriver Time Domain Flow: if Tx2 has </a:t>
            </a:r>
            <a:r>
              <a:rPr lang="en-US" dirty="0" err="1" smtClean="0"/>
              <a:t>GetWave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212" y="1024834"/>
                <a:ext cx="1512209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282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921215" y="1556047"/>
            <a:ext cx="1744145" cy="549380"/>
            <a:chOff x="1210621" y="2457122"/>
            <a:chExt cx="1744145" cy="549380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8" y="26162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66740" y="2615884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721465" y="2457122"/>
              <a:ext cx="718516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37291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56830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7679248" y="1103349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9248" y="1103349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5350636" y="3024877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636" y="3024877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9"/>
            <a:ext cx="2529528" cy="1211530"/>
            <a:chOff x="5414321" y="2457122"/>
            <a:chExt cx="2529528" cy="1211530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2522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8" y="2457122"/>
              <a:ext cx="1292591" cy="549380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6980085" y="2192616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0085" y="2192616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5426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01711" y="4571520"/>
                <a:ext cx="7938327" cy="214828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Tx2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𝑨𝑪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GetWave</a:t>
                </a:r>
                <a:endParaRPr lang="en-US" sz="1600" dirty="0" smtClean="0"/>
              </a:p>
              <a:p>
                <a:pPr>
                  <a:spcBef>
                    <a:spcPts val="1200"/>
                  </a:spcBef>
                </a:pPr>
                <a:r>
                  <a:rPr lang="en-US" sz="1600" dirty="0" smtClean="0"/>
                  <a:t>- Time domain simulation: if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</a:t>
                </a:r>
                <a:r>
                  <a:rPr lang="en-US" sz="1600" dirty="0"/>
                  <a:t>output = Tx2 GetWave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𝑨𝑪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𝟐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1600" dirty="0">
                        <a:sym typeface="Symbol" panose="05050102010706020507" pitchFamily="18" charset="2"/>
                      </a:rPr>
                      <m:t></m:t>
                    </m:r>
                  </m:oMath>
                </a14:m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+ Tx1 digital input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           </a:t>
                </a:r>
                <a:r>
                  <a:rPr lang="en-US" sz="1600" dirty="0" smtClean="0"/>
                  <a:t>    </a:t>
                </a:r>
                <a:r>
                  <a:rPr lang="en-US" sz="1200" dirty="0" smtClean="0"/>
                  <a:t>(</a:t>
                </a:r>
                <a:r>
                  <a:rPr lang="en-US" sz="1200" dirty="0"/>
                  <a:t>note: EDA tool must align Tx1 digital input and Tx2 GetWave output)</a:t>
                </a:r>
              </a:p>
              <a:p>
                <a:pPr>
                  <a:spcBef>
                    <a:spcPts val="1200"/>
                  </a:spcBef>
                </a:pPr>
                <a:endParaRPr lang="en-US" sz="1600" dirty="0" smtClean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11" y="4571520"/>
                <a:ext cx="7938327" cy="2148280"/>
              </a:xfrm>
              <a:prstGeom prst="rect">
                <a:avLst/>
              </a:prstGeom>
              <a:blipFill rotWithShape="0">
                <a:blip r:embed="rId8"/>
                <a:stretch>
                  <a:fillRect l="-1536" t="-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53227" y="2612520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55347" y="261252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8198" y="261055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678" y="261618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67573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57" y="1109716"/>
            <a:ext cx="2542715" cy="3261431"/>
            <a:chOff x="2996976" y="944495"/>
            <a:chExt cx="2542715" cy="3261431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4172755" y="944495"/>
              <a:ext cx="32436" cy="3261431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327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52" name="TextBox 151"/>
              <p:cNvSpPr txBox="1"/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tlCol="0">
                <a:spAutoFit/>
              </a:bodyPr>
              <a:lstStyle/>
              <a:p>
                <a:pPr algn="ctr"/>
                <a:r>
                  <a:rPr lang="en-US" sz="1000" dirty="0" smtClean="0"/>
                  <a:t>(</a:t>
                </a:r>
                <a:r>
                  <a:rPr lang="en-US" sz="1000" dirty="0" smtClean="0"/>
                  <a:t>cursor aligned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 dirty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000" dirty="0"/>
                  <a:t> </a:t>
                </a:r>
                <a:r>
                  <a:rPr lang="en-US" sz="1000" dirty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r>
                  <a:rPr lang="en-US" sz="1000" dirty="0" smtClean="0"/>
                  <a:t>)</a:t>
                </a:r>
                <a:endParaRPr lang="en-US" sz="1000" dirty="0" smtClean="0"/>
              </a:p>
            </p:txBody>
          </p:sp>
        </mc:Choice>
        <mc:Fallback>
          <p:sp>
            <p:nvSpPr>
              <p:cNvPr id="152" name="TextBox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574" y="2537153"/>
                <a:ext cx="1444304" cy="4468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5/10/2016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6" y="228004"/>
            <a:ext cx="7192010" cy="514350"/>
          </a:xfrm>
        </p:spPr>
        <p:txBody>
          <a:bodyPr/>
          <a:lstStyle/>
          <a:p>
            <a:r>
              <a:rPr lang="en-US" dirty="0" smtClean="0"/>
              <a:t>Redriver Time Domain Flow: Init-only Tx2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𝒑𝒂𝒓𝒕𝒊𝒂𝒍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4768" y="1037994"/>
                <a:ext cx="2620974" cy="413190"/>
              </a:xfrm>
              <a:prstGeom prst="rect">
                <a:avLst/>
              </a:prstGeom>
              <a:blipFill rotWithShape="0">
                <a:blip r:embed="rId3"/>
                <a:stretch>
                  <a:fillRect l="-1163" b="-4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>
            <a:off x="1850938" y="1556046"/>
            <a:ext cx="1814422" cy="577553"/>
            <a:chOff x="1140344" y="2457121"/>
            <a:chExt cx="1814422" cy="577553"/>
          </a:xfrm>
        </p:grpSpPr>
        <p:sp>
          <p:nvSpPr>
            <p:cNvPr id="2" name="Isosceles Triangle 1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2" name="Isosceles Triangle 5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237887" y="2614479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557939" y="261447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935071" y="2614787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90" name="Straight Connector 89"/>
            <p:cNvCxnSpPr>
              <a:stCxn id="2" idx="0"/>
              <a:endCxn id="3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" idx="3"/>
              <a:endCxn id="5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ounded Rectangle 97"/>
            <p:cNvSpPr/>
            <p:nvPr/>
          </p:nvSpPr>
          <p:spPr>
            <a:xfrm>
              <a:off x="1140344" y="2457121"/>
              <a:ext cx="1299637" cy="57755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1600" b="1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𝑻𝒙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𝑰𝒏𝒊𝒕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𝒐𝒖𝒕𝒑𝒖𝒕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7" y="2933372"/>
                <a:ext cx="3506537" cy="629211"/>
              </a:xfrm>
              <a:prstGeom prst="rect">
                <a:avLst/>
              </a:prstGeom>
              <a:blipFill rotWithShape="0">
                <a:blip r:embed="rId4"/>
                <a:stretch>
                  <a:fillRect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/>
          <p:cNvGrpSpPr/>
          <p:nvPr/>
        </p:nvGrpSpPr>
        <p:grpSpPr>
          <a:xfrm>
            <a:off x="104775" y="3622204"/>
            <a:ext cx="3617825" cy="594449"/>
            <a:chOff x="-663059" y="4294299"/>
            <a:chExt cx="3617825" cy="594449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118556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814306" y="4427440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1" name="Isosceles Triangle 100"/>
            <p:cNvSpPr/>
            <p:nvPr/>
          </p:nvSpPr>
          <p:spPr>
            <a:xfrm rot="5400000">
              <a:off x="2503829" y="4391933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51612" y="4466375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567258" y="4465543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34019" y="446637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05" name="Straight Connector 104"/>
            <p:cNvCxnSpPr>
              <a:stCxn id="99" idx="0"/>
              <a:endCxn id="100" idx="1"/>
            </p:cNvCxnSpPr>
            <p:nvPr/>
          </p:nvCxnSpPr>
          <p:spPr>
            <a:xfrm flipV="1">
              <a:off x="1636506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>
              <a:stCxn id="100" idx="3"/>
              <a:endCxn id="101" idx="3"/>
            </p:cNvCxnSpPr>
            <p:nvPr/>
          </p:nvCxnSpPr>
          <p:spPr>
            <a:xfrm>
              <a:off x="2351081" y="4604874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ounded Rectangle 107"/>
            <p:cNvSpPr/>
            <p:nvPr/>
          </p:nvSpPr>
          <p:spPr>
            <a:xfrm>
              <a:off x="-663059" y="4294299"/>
              <a:ext cx="3103040" cy="594449"/>
            </a:xfrm>
            <a:prstGeom prst="roundRect">
              <a:avLst/>
            </a:prstGeom>
            <a:noFill/>
            <a:ln w="317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27" name="TextBox 126"/>
              <p:cNvSpPr txBox="1"/>
              <p:nvPr/>
            </p:nvSpPr>
            <p:spPr>
              <a:xfrm>
                <a:off x="7725546" y="1106482"/>
                <a:ext cx="1081898" cy="45550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𝑹𝒙𝑵𝒐𝒏𝑫𝑭𝑬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>
                  <a:sym typeface="Symbol" panose="05050102010706020507" pitchFamily="18" charset="2"/>
                </a:endParaRPr>
              </a:p>
            </p:txBody>
          </p:sp>
        </mc:Choice>
        <mc:Fallback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546" y="1106482"/>
                <a:ext cx="1081898" cy="455509"/>
              </a:xfrm>
              <a:prstGeom prst="rect">
                <a:avLst/>
              </a:prstGeom>
              <a:blipFill rotWithShape="0">
                <a:blip r:embed="rId5"/>
                <a:stretch>
                  <a:fillRect l="-3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2" name="TextBox 141"/>
              <p:cNvSpPr txBox="1"/>
              <p:nvPr/>
            </p:nvSpPr>
            <p:spPr>
              <a:xfrm>
                <a:off x="5416671" y="3026376"/>
                <a:ext cx="1081898" cy="39998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𝑹𝒙𝑨𝒍𝒍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671" y="3026376"/>
                <a:ext cx="1081898" cy="399981"/>
              </a:xfrm>
              <a:prstGeom prst="rect">
                <a:avLst/>
              </a:prstGeom>
              <a:blipFill rotWithShape="0">
                <a:blip r:embed="rId6"/>
                <a:stretch>
                  <a:fillRect l="-4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43069" y="1555638"/>
            <a:ext cx="2529529" cy="1211531"/>
            <a:chOff x="5414321" y="2457121"/>
            <a:chExt cx="2529529" cy="1211531"/>
          </a:xfrm>
        </p:grpSpPr>
        <p:sp>
          <p:nvSpPr>
            <p:cNvPr id="119" name="Isosceles Triangle 118"/>
            <p:cNvSpPr/>
            <p:nvPr/>
          </p:nvSpPr>
          <p:spPr>
            <a:xfrm rot="5400000">
              <a:off x="5389269" y="2538486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018006" y="2573993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429301" y="2614883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Tx2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14484" y="2612928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AC2</a:t>
              </a:r>
            </a:p>
          </p:txBody>
        </p:sp>
        <p:cxnSp>
          <p:nvCxnSpPr>
            <p:cNvPr id="125" name="Straight Connector 124"/>
            <p:cNvCxnSpPr>
              <a:stCxn id="119" idx="0"/>
              <a:endCxn id="120" idx="1"/>
            </p:cNvCxnSpPr>
            <p:nvPr/>
          </p:nvCxnSpPr>
          <p:spPr>
            <a:xfrm flipV="1">
              <a:off x="5840206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20" idx="3"/>
            </p:cNvCxnSpPr>
            <p:nvPr/>
          </p:nvCxnSpPr>
          <p:spPr>
            <a:xfrm>
              <a:off x="6554781" y="2751427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ounded Rectangle 127"/>
            <p:cNvSpPr/>
            <p:nvPr/>
          </p:nvSpPr>
          <p:spPr>
            <a:xfrm>
              <a:off x="6651259" y="2457121"/>
              <a:ext cx="1292591" cy="583803"/>
            </a:xfrm>
            <a:prstGeom prst="round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6732581" y="2573993"/>
              <a:ext cx="1147334" cy="354867"/>
            </a:xfrm>
            <a:prstGeom prst="rect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832192" y="2625230"/>
              <a:ext cx="104772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Rx2 Non-DFE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6774485" y="3141708"/>
              <a:ext cx="959815" cy="526944"/>
              <a:chOff x="6774485" y="3068519"/>
              <a:chExt cx="959815" cy="526944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6853714" y="3134513"/>
                <a:ext cx="784025" cy="354867"/>
                <a:chOff x="7159825" y="3166834"/>
                <a:chExt cx="784025" cy="354867"/>
              </a:xfrm>
            </p:grpSpPr>
            <p:sp>
              <p:nvSpPr>
                <p:cNvPr id="133" name="Rectangle 132"/>
                <p:cNvSpPr/>
                <p:nvPr/>
              </p:nvSpPr>
              <p:spPr>
                <a:xfrm>
                  <a:off x="7159825" y="3166834"/>
                  <a:ext cx="784025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227948" y="3209184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  <p:sp>
            <p:nvSpPr>
              <p:cNvPr id="5" name="Rounded Rectangle 4"/>
              <p:cNvSpPr/>
              <p:nvPr/>
            </p:nvSpPr>
            <p:spPr>
              <a:xfrm>
                <a:off x="6774485" y="3068519"/>
                <a:ext cx="959815" cy="526944"/>
              </a:xfrm>
              <a:prstGeom prst="roundRect">
                <a:avLst/>
              </a:prstGeom>
              <a:noFill/>
              <a:ln w="317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6984610" y="2188803"/>
                <a:ext cx="785343" cy="378565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𝑹𝒙𝑫𝑭𝑬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p>
                      </m:sSubSup>
                    </m:oMath>
                  </m:oMathPara>
                </a14:m>
                <a:endParaRPr lang="en-US" sz="1600" b="1" dirty="0" smtClean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610" y="2188803"/>
                <a:ext cx="785343" cy="378565"/>
              </a:xfrm>
              <a:prstGeom prst="rect">
                <a:avLst/>
              </a:prstGeom>
              <a:blipFill rotWithShape="0">
                <a:blip r:embed="rId7"/>
                <a:stretch>
                  <a:fillRect l="-6202" b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693209" y="4536656"/>
                <a:ext cx="7763036" cy="1765291"/>
              </a:xfrm>
              <a:prstGeom prst="rect">
                <a:avLst/>
              </a:prstGeom>
              <a:noFill/>
            </p:spPr>
            <p:txBody>
              <a:bodyPr wrap="squar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has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(same as current flow)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       Rx2 output = Rx1 output </a:t>
                </a:r>
                <a:r>
                  <a:rPr lang="en-US" sz="1600" dirty="0">
                    <a:sym typeface="Symbol" panose="05050102010706020507" pitchFamily="18" charset="2"/>
                  </a:rPr>
                  <a:t></a:t>
                </a:r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 Rx2 </a:t>
                </a:r>
                <a:r>
                  <a:rPr lang="en-US" sz="1600" dirty="0" err="1" smtClean="0">
                    <a:sym typeface="Wingdings" panose="05000000000000000000" pitchFamily="2" charset="2"/>
                  </a:rPr>
                  <a:t>GetWave</a:t>
                </a:r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- Time domain simulation: if Rx2 is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-only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        Rx2 output = Rx1 output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𝒉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𝒑𝒂𝒓𝒕𝒊𝒂𝒍</m:t>
                        </m:r>
                      </m:sub>
                      <m:sup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𝑹𝒙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𝒊𝒏</m:t>
                        </m:r>
                      </m:sup>
                    </m:sSubSup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𝑹𝒙𝑵𝒐𝒏𝑫𝑭𝑬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/>
                  <a:t>+ Tx1 digital input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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𝒉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𝑹𝒙𝑫𝑭𝑬</m:t>
                        </m:r>
                      </m:sub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𝑹𝒙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𝒐𝒖𝒕</m:t>
                        </m:r>
                      </m:sup>
                    </m:sSubSup>
                  </m:oMath>
                </a14:m>
                <a:endParaRPr lang="en-US" sz="1600" dirty="0" smtClean="0"/>
              </a:p>
              <a:p>
                <a:pPr>
                  <a:spcBef>
                    <a:spcPts val="600"/>
                  </a:spcBef>
                </a:pPr>
                <a:r>
                  <a:rPr lang="en-US" sz="1600" dirty="0"/>
                  <a:t> </a:t>
                </a:r>
                <a:r>
                  <a:rPr lang="en-US" sz="1600" dirty="0" smtClean="0"/>
                  <a:t>                      </a:t>
                </a:r>
                <a:r>
                  <a:rPr lang="en-US" sz="1200" dirty="0" smtClean="0"/>
                  <a:t>(note: EDA tool must align Tx1 </a:t>
                </a:r>
                <a:r>
                  <a:rPr lang="en-US" sz="1200" dirty="0"/>
                  <a:t>digital input </a:t>
                </a:r>
                <a:r>
                  <a:rPr lang="en-US" sz="1200" dirty="0" smtClean="0"/>
                  <a:t>and Rx1 output)</a:t>
                </a:r>
                <a:endParaRPr lang="en-US" sz="1200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209" y="4536656"/>
                <a:ext cx="7763036" cy="1765291"/>
              </a:xfrm>
              <a:prstGeom prst="rect">
                <a:avLst/>
              </a:prstGeom>
              <a:blipFill rotWithShape="0">
                <a:blip r:embed="rId8"/>
                <a:stretch>
                  <a:fillRect l="-1650" t="-1034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178424" y="1611951"/>
            <a:ext cx="1744145" cy="475989"/>
            <a:chOff x="1210621" y="2515293"/>
            <a:chExt cx="1744145" cy="475989"/>
          </a:xfrm>
        </p:grpSpPr>
        <p:sp>
          <p:nvSpPr>
            <p:cNvPr id="65" name="Isosceles Triangle 6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7" name="Isosceles Triangle 6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237888" y="261674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68932" y="2616748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923423" y="2612520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71" name="Straight Connector 70"/>
            <p:cNvCxnSpPr>
              <a:stCxn id="65" idx="0"/>
              <a:endCxn id="6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66" idx="3"/>
              <a:endCxn id="6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4581655" y="1613914"/>
            <a:ext cx="1744145" cy="475989"/>
            <a:chOff x="1210621" y="2515293"/>
            <a:chExt cx="1744145" cy="475989"/>
          </a:xfrm>
        </p:grpSpPr>
        <p:sp>
          <p:nvSpPr>
            <p:cNvPr id="75" name="Isosceles Triangle 74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236528" y="2614781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569845" y="2614780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923423" y="2599865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81" name="Straight Connector 80"/>
            <p:cNvCxnSpPr>
              <a:stCxn id="75" idx="0"/>
              <a:endCxn id="76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76" idx="3"/>
              <a:endCxn id="77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6077" y="3447967"/>
            <a:ext cx="4489254" cy="910026"/>
            <a:chOff x="4461950" y="3407411"/>
            <a:chExt cx="4489254" cy="910026"/>
          </a:xfrm>
        </p:grpSpPr>
        <p:grpSp>
          <p:nvGrpSpPr>
            <p:cNvPr id="153" name="Group 152"/>
            <p:cNvGrpSpPr/>
            <p:nvPr/>
          </p:nvGrpSpPr>
          <p:grpSpPr>
            <a:xfrm>
              <a:off x="4461950" y="3407411"/>
              <a:ext cx="4489254" cy="910026"/>
              <a:chOff x="3564195" y="4169975"/>
              <a:chExt cx="4489254" cy="910026"/>
            </a:xfrm>
          </p:grpSpPr>
          <p:sp>
            <p:nvSpPr>
              <p:cNvPr id="136" name="Isosceles Triangle 135"/>
              <p:cNvSpPr/>
              <p:nvPr/>
            </p:nvSpPr>
            <p:spPr>
              <a:xfrm rot="5400000">
                <a:off x="5389269" y="4411411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018006" y="4446918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5441587" y="4485853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6140109" y="4485853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AC2</a:t>
                </a:r>
              </a:p>
            </p:txBody>
          </p:sp>
          <p:cxnSp>
            <p:nvCxnSpPr>
              <p:cNvPr id="140" name="Straight Connector 139"/>
              <p:cNvCxnSpPr>
                <a:stCxn id="136" idx="0"/>
                <a:endCxn id="137" idx="1"/>
              </p:cNvCxnSpPr>
              <p:nvPr/>
            </p:nvCxnSpPr>
            <p:spPr>
              <a:xfrm flipV="1">
                <a:off x="5840206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>
                <a:stCxn id="137" idx="3"/>
              </p:cNvCxnSpPr>
              <p:nvPr/>
            </p:nvCxnSpPr>
            <p:spPr>
              <a:xfrm>
                <a:off x="6554781" y="4624352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ounded Rectangle 142"/>
              <p:cNvSpPr/>
              <p:nvPr/>
            </p:nvSpPr>
            <p:spPr>
              <a:xfrm>
                <a:off x="3564195" y="4169975"/>
                <a:ext cx="4489254" cy="910026"/>
              </a:xfrm>
              <a:prstGeom prst="roundRect">
                <a:avLst/>
              </a:prstGeom>
              <a:noFill/>
              <a:ln w="317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>
                <a:off x="6732581" y="4269484"/>
                <a:ext cx="1147334" cy="354867"/>
                <a:chOff x="6732581" y="4446918"/>
                <a:chExt cx="1147334" cy="354867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>
                  <a:off x="6732581" y="4446918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6832192" y="4485851"/>
                  <a:ext cx="1047723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Non-DFE</a:t>
                  </a:r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6732581" y="4624351"/>
                <a:ext cx="1147334" cy="354867"/>
                <a:chOff x="7159825" y="3166834"/>
                <a:chExt cx="1147334" cy="354867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7159825" y="3166834"/>
                  <a:ext cx="1147334" cy="354867"/>
                </a:xfrm>
                <a:prstGeom prst="rect">
                  <a:avLst/>
                </a:prstGeom>
                <a:noFill/>
                <a:ln w="635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900" dirty="0" smtClean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7258717" y="3196439"/>
                  <a:ext cx="715902" cy="276999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r>
                    <a:rPr lang="en-US" sz="1200" dirty="0" smtClean="0"/>
                    <a:t>Rx2 DFE</a:t>
                  </a:r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555233" y="3616273"/>
              <a:ext cx="1744145" cy="475989"/>
              <a:chOff x="1210621" y="2515293"/>
              <a:chExt cx="1744145" cy="475989"/>
            </a:xfrm>
          </p:grpSpPr>
          <p:sp>
            <p:nvSpPr>
              <p:cNvPr id="85" name="Isosceles Triangle 84"/>
              <p:cNvSpPr/>
              <p:nvPr/>
            </p:nvSpPr>
            <p:spPr>
              <a:xfrm rot="5400000">
                <a:off x="118556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814306" y="2575852"/>
                <a:ext cx="53677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7" name="Isosceles Triangle 86"/>
              <p:cNvSpPr/>
              <p:nvPr/>
            </p:nvSpPr>
            <p:spPr>
              <a:xfrm rot="5400000">
                <a:off x="2503829" y="2540345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37291" y="2614787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570411" y="2614787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1921897" y="2614787"/>
                <a:ext cx="390492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AC1</a:t>
                </a:r>
              </a:p>
            </p:txBody>
          </p:sp>
          <p:cxnSp>
            <p:nvCxnSpPr>
              <p:cNvPr id="94" name="Straight Connector 93"/>
              <p:cNvCxnSpPr>
                <a:stCxn id="85" idx="0"/>
                <a:endCxn id="86" idx="1"/>
              </p:cNvCxnSpPr>
              <p:nvPr/>
            </p:nvCxnSpPr>
            <p:spPr>
              <a:xfrm flipV="1">
                <a:off x="1636506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86" idx="3"/>
                <a:endCxn id="87" idx="3"/>
              </p:cNvCxnSpPr>
              <p:nvPr/>
            </p:nvCxnSpPr>
            <p:spPr>
              <a:xfrm>
                <a:off x="2351081" y="2753286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/>
          <p:cNvGrpSpPr/>
          <p:nvPr/>
        </p:nvGrpSpPr>
        <p:grpSpPr>
          <a:xfrm>
            <a:off x="214308" y="3682977"/>
            <a:ext cx="1744145" cy="475989"/>
            <a:chOff x="1210621" y="2515293"/>
            <a:chExt cx="1744145" cy="475989"/>
          </a:xfrm>
        </p:grpSpPr>
        <p:sp>
          <p:nvSpPr>
            <p:cNvPr id="110" name="Isosceles Triangle 109"/>
            <p:cNvSpPr/>
            <p:nvPr/>
          </p:nvSpPr>
          <p:spPr>
            <a:xfrm rot="5400000">
              <a:off x="118556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814306" y="2575852"/>
              <a:ext cx="536775" cy="354867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2" name="Isosceles Triangle 111"/>
            <p:cNvSpPr/>
            <p:nvPr/>
          </p:nvSpPr>
          <p:spPr>
            <a:xfrm rot="5400000">
              <a:off x="2503829" y="2540345"/>
              <a:ext cx="475989" cy="425885"/>
            </a:xfrm>
            <a:prstGeom prst="triangle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1237291" y="2614787"/>
              <a:ext cx="34881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Tx1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71233" y="2614787"/>
              <a:ext cx="364843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Rx1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921897" y="2626596"/>
              <a:ext cx="390492" cy="276999"/>
            </a:xfrm>
            <a:prstGeom prst="rect">
              <a:avLst/>
            </a:prstGeom>
            <a:noFill/>
          </p:spPr>
          <p:txBody>
            <a:bodyPr wrap="none" lIns="0" rtlCol="0">
              <a:spAutoFit/>
            </a:bodyPr>
            <a:lstStyle/>
            <a:p>
              <a:r>
                <a:rPr lang="en-US" sz="1200" dirty="0" smtClean="0"/>
                <a:t>AC1</a:t>
              </a:r>
            </a:p>
          </p:txBody>
        </p:sp>
        <p:cxnSp>
          <p:nvCxnSpPr>
            <p:cNvPr id="116" name="Straight Connector 115"/>
            <p:cNvCxnSpPr>
              <a:stCxn id="110" idx="0"/>
              <a:endCxn id="111" idx="1"/>
            </p:cNvCxnSpPr>
            <p:nvPr/>
          </p:nvCxnSpPr>
          <p:spPr>
            <a:xfrm flipV="1">
              <a:off x="1636506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2" idx="3"/>
            </p:cNvCxnSpPr>
            <p:nvPr/>
          </p:nvCxnSpPr>
          <p:spPr>
            <a:xfrm>
              <a:off x="2351081" y="2753286"/>
              <a:ext cx="177800" cy="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Group 117"/>
          <p:cNvGrpSpPr/>
          <p:nvPr/>
        </p:nvGrpSpPr>
        <p:grpSpPr>
          <a:xfrm>
            <a:off x="2976304" y="1113112"/>
            <a:ext cx="2542715" cy="3214189"/>
            <a:chOff x="2996976" y="944495"/>
            <a:chExt cx="2542715" cy="3214189"/>
          </a:xfrm>
        </p:grpSpPr>
        <p:cxnSp>
          <p:nvCxnSpPr>
            <p:cNvPr id="121" name="Straight Connector 120"/>
            <p:cNvCxnSpPr/>
            <p:nvPr/>
          </p:nvCxnSpPr>
          <p:spPr>
            <a:xfrm flipH="1">
              <a:off x="4167669" y="944495"/>
              <a:ext cx="5086" cy="3214189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ight Arrow 122"/>
            <p:cNvSpPr/>
            <p:nvPr/>
          </p:nvSpPr>
          <p:spPr>
            <a:xfrm>
              <a:off x="3634540" y="2701199"/>
              <a:ext cx="1110832" cy="491017"/>
            </a:xfrm>
            <a:prstGeom prst="rightArrow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 dirty="0" smtClean="0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996976" y="2179082"/>
              <a:ext cx="10877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input </a:t>
              </a:r>
            </a:p>
            <a:p>
              <a:pPr algn="ctr"/>
              <a:r>
                <a:rPr lang="en-US" sz="1400" dirty="0" smtClean="0"/>
                <a:t>impulses 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392582" y="2173342"/>
              <a:ext cx="114710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tlCol="0">
              <a:spAutoFit/>
            </a:bodyPr>
            <a:lstStyle/>
            <a:p>
              <a:pPr algn="ctr"/>
              <a:r>
                <a:rPr lang="en-US" sz="1400" dirty="0" smtClean="0"/>
                <a:t>Rx </a:t>
              </a:r>
              <a:r>
                <a:rPr lang="en-US" sz="1400" dirty="0" err="1" smtClean="0"/>
                <a:t>Init</a:t>
              </a:r>
              <a:r>
                <a:rPr lang="en-US" sz="1400" dirty="0" smtClean="0"/>
                <a:t> output</a:t>
              </a:r>
            </a:p>
            <a:p>
              <a:pPr algn="ctr"/>
              <a:r>
                <a:rPr lang="en-US" sz="1400" dirty="0" smtClean="0"/>
                <a:t>impulse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30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sight 4x3 Format">
  <a:themeElements>
    <a:clrScheme name="Keysight Theme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24377C"/>
      </a:accent1>
      <a:accent2>
        <a:srgbClr val="8B3C8F"/>
      </a:accent2>
      <a:accent3>
        <a:srgbClr val="ED5E1A"/>
      </a:accent3>
      <a:accent4>
        <a:srgbClr val="8DC229"/>
      </a:accent4>
      <a:accent5>
        <a:srgbClr val="E90029"/>
      </a:accent5>
      <a:accent6>
        <a:srgbClr val="891518"/>
      </a:accent6>
      <a:hlink>
        <a:srgbClr val="E90029"/>
      </a:hlink>
      <a:folHlink>
        <a:srgbClr val="891518"/>
      </a:folHlink>
    </a:clrScheme>
    <a:fontScheme name="AGILENT PPT &amp; OUTLOOK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6350">
          <a:noFill/>
        </a:ln>
      </a:spPr>
      <a:bodyPr rtlCol="0" anchor="ctr"/>
      <a:lstStyle>
        <a:defPPr algn="ctr">
          <a:defRPr sz="19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27088</TotalTime>
  <Words>893</Words>
  <Application>Microsoft Office PowerPoint</Application>
  <PresentationFormat>On-screen Show (4:3)</PresentationFormat>
  <Paragraphs>325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Cambria Math</vt:lpstr>
      <vt:lpstr>Symbol</vt:lpstr>
      <vt:lpstr>Wingdings</vt:lpstr>
      <vt:lpstr>Keysight 4x3 Format</vt:lpstr>
      <vt:lpstr>AMI Simulation Flow Round 3</vt:lpstr>
      <vt:lpstr>Motivations</vt:lpstr>
      <vt:lpstr>Summary</vt:lpstr>
      <vt:lpstr>Convention</vt:lpstr>
      <vt:lpstr>Normal Time Domain Flow: if Tx has GetWave </vt:lpstr>
      <vt:lpstr>Normal Time Domain Flow: if Tx is Init-only</vt:lpstr>
      <vt:lpstr>Normal Statistical Flow</vt:lpstr>
      <vt:lpstr>Redriver Time Domain Flow: if Tx2 has GetWave</vt:lpstr>
      <vt:lpstr>Redriver Time Domain Flow: Init-only Tx2</vt:lpstr>
      <vt:lpstr>Redriver Statistical Flow</vt:lpstr>
      <vt:lpstr>Summary</vt:lpstr>
      <vt:lpstr>New Reserved Parameters</vt:lpstr>
    </vt:vector>
  </TitlesOfParts>
  <Company>Agilent Technologies,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Title Here Not to Exceed Three Lines</dc:title>
  <dc:creator>Steve Sekel;Sleigh</dc:creator>
  <cp:lastModifiedBy>RAO,FANGYI (K-USA,ex1)</cp:lastModifiedBy>
  <cp:revision>266</cp:revision>
  <dcterms:created xsi:type="dcterms:W3CDTF">2015-01-06T17:41:26Z</dcterms:created>
  <dcterms:modified xsi:type="dcterms:W3CDTF">2016-05-10T19:39:27Z</dcterms:modified>
</cp:coreProperties>
</file>